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92" r:id="rId2"/>
    <p:sldId id="298" r:id="rId3"/>
    <p:sldId id="299" r:id="rId4"/>
    <p:sldId id="300" r:id="rId5"/>
    <p:sldId id="301" r:id="rId6"/>
    <p:sldId id="280" r:id="rId7"/>
    <p:sldId id="297" r:id="rId8"/>
  </p:sldIdLst>
  <p:sldSz cx="9144000" cy="6858000" type="screen4x3"/>
  <p:notesSz cx="6858000" cy="9144000"/>
  <p:embeddedFontLst>
    <p:embeddedFont>
      <p:font typeface="Tuffy" panose="020B0603060100000000" charset="0"/>
      <p:regular r:id="rId11"/>
      <p:bold r:id="rId12"/>
      <p:italic r:id="rId13"/>
      <p:boldItalic r:id="rId14"/>
    </p:embeddedFont>
    <p:embeddedFont>
      <p:font typeface="Twinkl SemiBold" charset="0"/>
      <p:bold r:id="rId15"/>
    </p:embeddedFon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assoon Infant Rg" panose="02000503030000020003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8A52"/>
    <a:srgbClr val="FF9966"/>
    <a:srgbClr val="FBE0C9"/>
    <a:srgbClr val="FDF9EB"/>
    <a:srgbClr val="F5AF74"/>
    <a:srgbClr val="FFFF93"/>
    <a:srgbClr val="F29950"/>
    <a:srgbClr val="D13933"/>
    <a:srgbClr val="92D050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1806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F4CE4B-99D3-4B28-9EDD-E336CE74A451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64EEEB-47B8-410F-958B-D9C1EC9C8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915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Whole Class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80190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ndividual Work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4046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airs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1228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1" name="Talking Partners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06752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2" name="Group Work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11296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1" name="Picture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800" y="6120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5946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057191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2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3" r:id="rId9"/>
    <p:sldLayoutId id="2147483672" r:id="rId10"/>
    <p:sldLayoutId id="2147483664" r:id="rId11"/>
    <p:sldLayoutId id="2147483665" r:id="rId12"/>
    <p:sldLayoutId id="2147483666" r:id="rId1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8713" y="1937174"/>
            <a:ext cx="7632700" cy="9286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>
              <a:lnSpc>
                <a:spcPct val="15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Try saying these words out loud. What sound does the last part of each word make?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68713" y="731036"/>
            <a:ext cx="7632700" cy="9286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>
              <a:lnSpc>
                <a:spcPct val="150000"/>
              </a:lnSpc>
            </a:pPr>
            <a:r>
              <a:rPr lang="en-GB" sz="4400" b="1" dirty="0" smtClean="0">
                <a:solidFill>
                  <a:srgbClr val="FF9966"/>
                </a:solidFill>
                <a:latin typeface="Twinkl" pitchFamily="2" charset="0"/>
              </a:rPr>
              <a:t>Spellings</a:t>
            </a:r>
            <a:endParaRPr lang="en-GB" sz="4400" b="1" dirty="0">
              <a:solidFill>
                <a:srgbClr val="FF9966"/>
              </a:solidFill>
              <a:latin typeface="Twinkl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8713" y="3983688"/>
            <a:ext cx="7632700" cy="9286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>
              <a:lnSpc>
                <a:spcPct val="150000"/>
              </a:lnSpc>
            </a:pPr>
            <a:r>
              <a:rPr lang="en-GB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winkl" pitchFamily="2" charset="0"/>
              </a:rPr>
              <a:t>repetitious</a:t>
            </a:r>
            <a:r>
              <a:rPr lang="en-GB" sz="2800" dirty="0" smtClean="0">
                <a:solidFill>
                  <a:schemeClr val="tx1"/>
                </a:solidFill>
                <a:latin typeface="Twinkl" pitchFamily="2" charset="0"/>
              </a:rPr>
              <a:t>				</a:t>
            </a:r>
            <a:r>
              <a:rPr lang="en-GB" sz="2800" dirty="0" smtClean="0">
                <a:solidFill>
                  <a:schemeClr val="accent3">
                    <a:lumMod val="75000"/>
                  </a:schemeClr>
                </a:solidFill>
                <a:latin typeface="Twinkl" pitchFamily="2" charset="0"/>
              </a:rPr>
              <a:t>nutritious</a:t>
            </a:r>
          </a:p>
          <a:p>
            <a:pPr algn="ctr">
              <a:lnSpc>
                <a:spcPct val="150000"/>
              </a:lnSpc>
            </a:pPr>
            <a:r>
              <a:rPr lang="en-GB" sz="2800" dirty="0">
                <a:solidFill>
                  <a:srgbClr val="7030A0"/>
                </a:solidFill>
                <a:latin typeface="Twinkl" pitchFamily="2" charset="0"/>
              </a:rPr>
              <a:t>s</a:t>
            </a:r>
            <a:r>
              <a:rPr lang="en-GB" sz="2800" dirty="0" smtClean="0">
                <a:solidFill>
                  <a:srgbClr val="7030A0"/>
                </a:solidFill>
                <a:latin typeface="Twinkl" pitchFamily="2" charset="0"/>
              </a:rPr>
              <a:t>uperstitious</a:t>
            </a:r>
            <a:r>
              <a:rPr lang="en-GB" sz="2800" dirty="0" smtClean="0">
                <a:solidFill>
                  <a:schemeClr val="tx1"/>
                </a:solidFill>
                <a:latin typeface="Twinkl" pitchFamily="2" charset="0"/>
              </a:rPr>
              <a:t>			</a:t>
            </a:r>
            <a:r>
              <a:rPr lang="en-GB" sz="2800" dirty="0" smtClean="0">
                <a:solidFill>
                  <a:srgbClr val="FF0000"/>
                </a:solidFill>
                <a:latin typeface="Twinkl" pitchFamily="2" charset="0"/>
              </a:rPr>
              <a:t>infectious</a:t>
            </a:r>
          </a:p>
          <a:p>
            <a:pPr algn="ctr">
              <a:lnSpc>
                <a:spcPct val="150000"/>
              </a:lnSpc>
            </a:pPr>
            <a:r>
              <a:rPr lang="en-GB" sz="28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winkl" pitchFamily="2" charset="0"/>
              </a:rPr>
              <a:t>ambitious</a:t>
            </a:r>
            <a:r>
              <a:rPr lang="en-GB" sz="2800" dirty="0" smtClean="0">
                <a:solidFill>
                  <a:schemeClr val="tx1"/>
                </a:solidFill>
                <a:latin typeface="Twinkl" pitchFamily="2" charset="0"/>
              </a:rPr>
              <a:t>				</a:t>
            </a:r>
            <a:r>
              <a:rPr lang="en-GB" sz="2800" dirty="0" smtClean="0">
                <a:solidFill>
                  <a:srgbClr val="CB8A52"/>
                </a:solidFill>
                <a:latin typeface="Twinkl" pitchFamily="2" charset="0"/>
              </a:rPr>
              <a:t>cautious</a:t>
            </a:r>
          </a:p>
          <a:p>
            <a:pPr algn="ctr">
              <a:lnSpc>
                <a:spcPct val="150000"/>
              </a:lnSpc>
            </a:pPr>
            <a:r>
              <a:rPr lang="en-GB" sz="2800" dirty="0" smtClean="0">
                <a:solidFill>
                  <a:schemeClr val="tx1"/>
                </a:solidFill>
                <a:latin typeface="Twinkl" pitchFamily="2" charset="0"/>
              </a:rPr>
              <a:t>			</a:t>
            </a:r>
            <a:endParaRPr lang="en-GB" sz="2800" dirty="0">
              <a:solidFill>
                <a:schemeClr val="tx1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7536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026" y="1942496"/>
            <a:ext cx="1743947" cy="294928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55650" y="722328"/>
            <a:ext cx="7632700" cy="9286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They all made a /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shus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/ sound. </a:t>
            </a:r>
          </a:p>
          <a:p>
            <a:pPr algn="ctr"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Put your finger to your lips and say /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shus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/.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9" y="5183275"/>
            <a:ext cx="7632700" cy="9286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>
              <a:lnSpc>
                <a:spcPct val="15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All of our spelling words this week spell the ‘</a:t>
            </a:r>
            <a:r>
              <a:rPr lang="en-GB" dirty="0" err="1" smtClean="0">
                <a:solidFill>
                  <a:schemeClr val="tx1"/>
                </a:solidFill>
                <a:latin typeface="Twinkl" pitchFamily="2" charset="0"/>
              </a:rPr>
              <a:t>shus</a:t>
            </a: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’ sound with the spelling ‘</a:t>
            </a:r>
            <a:r>
              <a:rPr lang="en-GB" dirty="0" err="1" smtClean="0">
                <a:solidFill>
                  <a:schemeClr val="tx1"/>
                </a:solidFill>
                <a:latin typeface="Twinkl" pitchFamily="2" charset="0"/>
              </a:rPr>
              <a:t>tious</a:t>
            </a: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’.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204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55650" y="434945"/>
            <a:ext cx="7632700" cy="9286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>
              <a:lnSpc>
                <a:spcPct val="15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Try matching the root words to the words with the ‘</a:t>
            </a:r>
            <a:r>
              <a:rPr lang="en-GB" dirty="0" err="1" smtClean="0">
                <a:solidFill>
                  <a:schemeClr val="tx1"/>
                </a:solidFill>
                <a:latin typeface="Twinkl" pitchFamily="2" charset="0"/>
              </a:rPr>
              <a:t>tious</a:t>
            </a: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’ suffix.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494246"/>
            <a:ext cx="2026740" cy="44609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infection</a:t>
            </a:r>
          </a:p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superstition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repetition</a:t>
            </a:r>
          </a:p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caution</a:t>
            </a:r>
          </a:p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ambition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nutrition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28244" y="1494245"/>
            <a:ext cx="2026740" cy="44609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cautious</a:t>
            </a:r>
          </a:p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repetitious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infectious</a:t>
            </a:r>
          </a:p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ambitious</a:t>
            </a:r>
          </a:p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superstitious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nutritious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750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55650" y="434945"/>
            <a:ext cx="7632700" cy="9286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>
              <a:lnSpc>
                <a:spcPct val="15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Try matching the root words to the words with the ‘</a:t>
            </a:r>
            <a:r>
              <a:rPr lang="en-GB" dirty="0" err="1" smtClean="0">
                <a:solidFill>
                  <a:schemeClr val="tx1"/>
                </a:solidFill>
                <a:latin typeface="Twinkl" pitchFamily="2" charset="0"/>
              </a:rPr>
              <a:t>tious</a:t>
            </a: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’ suffix.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494246"/>
            <a:ext cx="2026740" cy="44609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infection</a:t>
            </a:r>
          </a:p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superstition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repetition</a:t>
            </a:r>
          </a:p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caution</a:t>
            </a:r>
          </a:p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ambition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nutrition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28244" y="1494245"/>
            <a:ext cx="2026740" cy="44609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cautious</a:t>
            </a:r>
          </a:p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repetitious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infectious</a:t>
            </a:r>
          </a:p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ambitious</a:t>
            </a:r>
          </a:p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superstitious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lnSpc>
                <a:spcPct val="300000"/>
              </a:lnSpc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nutritious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2299063" y="1750423"/>
            <a:ext cx="3879668" cy="16720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390503" y="2560320"/>
            <a:ext cx="3644537" cy="24819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2299063" y="2651760"/>
            <a:ext cx="3879668" cy="7707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2207623" y="1881051"/>
            <a:ext cx="4101737" cy="23643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2299063" y="4258491"/>
            <a:ext cx="3879668" cy="7837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344964" y="5914533"/>
            <a:ext cx="373597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565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55649" y="892145"/>
            <a:ext cx="7632700" cy="9286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>
              <a:lnSpc>
                <a:spcPct val="150000"/>
              </a:lnSpc>
            </a:pPr>
            <a:r>
              <a:rPr lang="en-GB" sz="2400" dirty="0" smtClean="0">
                <a:solidFill>
                  <a:schemeClr val="tx1"/>
                </a:solidFill>
                <a:latin typeface="Twinkl" pitchFamily="2" charset="0"/>
              </a:rPr>
              <a:t>Did you notice the spelling pattern?</a:t>
            </a:r>
          </a:p>
          <a:p>
            <a:pPr algn="ctr">
              <a:lnSpc>
                <a:spcPct val="150000"/>
              </a:lnSpc>
            </a:pPr>
            <a:endParaRPr lang="en-GB" sz="24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46643" y="3354475"/>
            <a:ext cx="4874442" cy="9286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>
              <a:lnSpc>
                <a:spcPct val="150000"/>
              </a:lnSpc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If the root word ends in –</a:t>
            </a:r>
            <a:r>
              <a:rPr lang="en-GB" sz="2400" dirty="0" err="1" smtClean="0">
                <a:solidFill>
                  <a:schemeClr val="tx1"/>
                </a:solidFill>
                <a:latin typeface="Twinkl" pitchFamily="2" charset="0"/>
              </a:rPr>
              <a:t>tion</a:t>
            </a:r>
            <a:endParaRPr lang="en-GB" sz="2400" dirty="0" smtClean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lnSpc>
                <a:spcPct val="150000"/>
              </a:lnSpc>
            </a:pPr>
            <a:endParaRPr lang="en-GB" sz="2400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Then we need to take off the ‘ion</a:t>
            </a:r>
            <a:r>
              <a:rPr lang="en-GB" sz="2400" dirty="0" smtClean="0">
                <a:solidFill>
                  <a:schemeClr val="tx1"/>
                </a:solidFill>
                <a:latin typeface="Twinkl" pitchFamily="2" charset="0"/>
              </a:rPr>
              <a:t>’</a:t>
            </a:r>
          </a:p>
          <a:p>
            <a:pPr algn="ctr">
              <a:lnSpc>
                <a:spcPct val="150000"/>
              </a:lnSpc>
            </a:pPr>
            <a:endParaRPr lang="en-GB" sz="2400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And replace it with ‘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ious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’</a:t>
            </a:r>
            <a:endParaRPr lang="en-GB" sz="24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898571" y="3351796"/>
            <a:ext cx="4874442" cy="9286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>
              <a:lnSpc>
                <a:spcPct val="150000"/>
              </a:lnSpc>
            </a:pPr>
            <a:r>
              <a:rPr lang="en-GB" sz="3200" dirty="0">
                <a:solidFill>
                  <a:schemeClr val="tx1"/>
                </a:solidFill>
                <a:latin typeface="Twinkl" pitchFamily="2" charset="0"/>
              </a:rPr>
              <a:t>c</a:t>
            </a:r>
            <a:r>
              <a:rPr lang="en-GB" sz="3200" dirty="0" smtClean="0">
                <a:solidFill>
                  <a:schemeClr val="tx1"/>
                </a:solidFill>
                <a:latin typeface="Twinkl" pitchFamily="2" charset="0"/>
              </a:rPr>
              <a:t>aution</a:t>
            </a:r>
          </a:p>
          <a:p>
            <a:pPr algn="ctr">
              <a:lnSpc>
                <a:spcPct val="150000"/>
              </a:lnSpc>
            </a:pPr>
            <a:endParaRPr lang="en-GB" sz="3200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solidFill>
                  <a:schemeClr val="tx1"/>
                </a:solidFill>
                <a:latin typeface="Twinkl" pitchFamily="2" charset="0"/>
              </a:rPr>
              <a:t>c</a:t>
            </a:r>
            <a:r>
              <a:rPr lang="en-GB" sz="3200" dirty="0" smtClean="0">
                <a:solidFill>
                  <a:schemeClr val="tx1"/>
                </a:solidFill>
                <a:latin typeface="Twinkl" pitchFamily="2" charset="0"/>
              </a:rPr>
              <a:t>aution</a:t>
            </a:r>
          </a:p>
          <a:p>
            <a:pPr algn="ctr">
              <a:lnSpc>
                <a:spcPct val="150000"/>
              </a:lnSpc>
            </a:pPr>
            <a:endParaRPr lang="en-GB" sz="3200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 smtClean="0">
                <a:solidFill>
                  <a:schemeClr val="tx1"/>
                </a:solidFill>
                <a:latin typeface="Twinkl" pitchFamily="2" charset="0"/>
              </a:rPr>
              <a:t>caut</a:t>
            </a:r>
            <a:r>
              <a:rPr lang="en-GB" sz="3200" dirty="0" smtClean="0">
                <a:solidFill>
                  <a:srgbClr val="00B050"/>
                </a:solidFill>
                <a:latin typeface="Twinkl" pitchFamily="2" charset="0"/>
              </a:rPr>
              <a:t>ious</a:t>
            </a:r>
            <a:endParaRPr lang="en-GB" sz="3200" dirty="0">
              <a:solidFill>
                <a:schemeClr val="tx1"/>
              </a:solidFill>
              <a:latin typeface="Twinkl" pitchFamily="2" charset="0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7445829" y="3816132"/>
            <a:ext cx="627017" cy="141915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226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896533"/>
            <a:ext cx="5118752" cy="414866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55650" y="853813"/>
            <a:ext cx="7632700" cy="702250"/>
          </a:xfrm>
          <a:prstGeom prst="rect">
            <a:avLst/>
          </a:prstGeom>
          <a:solidFill>
            <a:srgbClr val="F5AF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Which -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tious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word 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do you think fits in this sentence?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021386" y="2335644"/>
            <a:ext cx="3122930" cy="1774867"/>
          </a:xfrm>
          <a:prstGeom prst="rect">
            <a:avLst/>
          </a:prstGeom>
          <a:solidFill>
            <a:srgbClr val="FBE0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Jenna’s mum tried hard to make him a healthy and nutritious lunch.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874402" y="3398519"/>
            <a:ext cx="1197822" cy="310361"/>
            <a:chOff x="6498167" y="4726234"/>
            <a:chExt cx="1464733" cy="330198"/>
          </a:xfrm>
        </p:grpSpPr>
        <p:sp>
          <p:nvSpPr>
            <p:cNvPr id="5" name="Rectangle 4"/>
            <p:cNvSpPr/>
            <p:nvPr/>
          </p:nvSpPr>
          <p:spPr>
            <a:xfrm>
              <a:off x="6498167" y="4726234"/>
              <a:ext cx="1464733" cy="330198"/>
            </a:xfrm>
            <a:prstGeom prst="rect">
              <a:avLst/>
            </a:prstGeom>
            <a:solidFill>
              <a:srgbClr val="FBE0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" name="Straight Connector 7"/>
            <p:cNvCxnSpPr/>
            <p:nvPr/>
          </p:nvCxnSpPr>
          <p:spPr>
            <a:xfrm>
              <a:off x="6553200" y="5029200"/>
              <a:ext cx="135466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7848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55650" y="853813"/>
            <a:ext cx="7632700" cy="702250"/>
          </a:xfrm>
          <a:prstGeom prst="rect">
            <a:avLst/>
          </a:prstGeom>
          <a:solidFill>
            <a:srgbClr val="F5AF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Which -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tious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word 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do you think fits in this sentence?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021386" y="2335644"/>
            <a:ext cx="3122930" cy="1774867"/>
          </a:xfrm>
          <a:prstGeom prst="rect">
            <a:avLst/>
          </a:prstGeom>
          <a:solidFill>
            <a:srgbClr val="FBE0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To be on the safe side, </a:t>
            </a:r>
            <a:r>
              <a:rPr lang="en-GB" sz="2000" dirty="0" smtClean="0">
                <a:solidFill>
                  <a:schemeClr val="tx1"/>
                </a:solidFill>
                <a:latin typeface="Twinkl" pitchFamily="2" charset="0"/>
              </a:rPr>
              <a:t>Stacey wasn’t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going to the party as </a:t>
            </a:r>
            <a:r>
              <a:rPr lang="en-GB" sz="2000" dirty="0" smtClean="0">
                <a:solidFill>
                  <a:schemeClr val="tx1"/>
                </a:solidFill>
                <a:latin typeface="Twinkl" pitchFamily="2" charset="0"/>
              </a:rPr>
              <a:t>her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cold might still be </a:t>
            </a:r>
            <a:r>
              <a:rPr lang="en-GB" sz="2000" dirty="0" smtClean="0">
                <a:solidFill>
                  <a:schemeClr val="tx1"/>
                </a:solidFill>
                <a:latin typeface="Twinkl" pitchFamily="2" charset="0"/>
              </a:rPr>
              <a:t>infectious.</a:t>
            </a:r>
            <a:endParaRPr lang="en-GB" sz="2000" dirty="0">
              <a:solidFill>
                <a:schemeClr val="tx1"/>
              </a:solidFill>
              <a:latin typeface="Twinkl" pitchFamily="2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765942" y="3539672"/>
            <a:ext cx="1197822" cy="310361"/>
            <a:chOff x="6498167" y="4726234"/>
            <a:chExt cx="1464733" cy="330198"/>
          </a:xfrm>
        </p:grpSpPr>
        <p:sp>
          <p:nvSpPr>
            <p:cNvPr id="5" name="Rectangle 4"/>
            <p:cNvSpPr/>
            <p:nvPr/>
          </p:nvSpPr>
          <p:spPr>
            <a:xfrm>
              <a:off x="6498167" y="4726234"/>
              <a:ext cx="1464733" cy="330198"/>
            </a:xfrm>
            <a:prstGeom prst="rect">
              <a:avLst/>
            </a:prstGeom>
            <a:solidFill>
              <a:srgbClr val="FBE0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" name="Straight Connector 7"/>
            <p:cNvCxnSpPr/>
            <p:nvPr/>
          </p:nvCxnSpPr>
          <p:spPr>
            <a:xfrm>
              <a:off x="6553200" y="5029200"/>
              <a:ext cx="135466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82" y="2042161"/>
            <a:ext cx="3937749" cy="3741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273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1685</TotalTime>
  <Words>206</Words>
  <Application>Microsoft Office PowerPoint</Application>
  <PresentationFormat>On-screen Show (4:3)</PresentationFormat>
  <Paragraphs>50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Tuffy</vt:lpstr>
      <vt:lpstr>Arial</vt:lpstr>
      <vt:lpstr>Twinkl SemiBold</vt:lpstr>
      <vt:lpstr>Twinkl</vt:lpstr>
      <vt:lpstr>Calibri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Upham Local account</cp:lastModifiedBy>
  <cp:revision>136</cp:revision>
  <dcterms:created xsi:type="dcterms:W3CDTF">2014-10-01T16:09:27Z</dcterms:created>
  <dcterms:modified xsi:type="dcterms:W3CDTF">2021-02-16T11:33:42Z</dcterms:modified>
</cp:coreProperties>
</file>