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embedTrueTypeFonts="1" saveSubsetFonts="1">
  <p:sldMasterIdLst>
    <p:sldMasterId id="2147483660" r:id="rId1"/>
  </p:sldMasterIdLst>
  <p:notesMasterIdLst>
    <p:notesMasterId r:id="rId12"/>
  </p:notesMasterIdLst>
  <p:handoutMasterIdLst>
    <p:handoutMasterId r:id="rId13"/>
  </p:handoutMasterIdLst>
  <p:sldIdLst>
    <p:sldId id="258" r:id="rId2"/>
    <p:sldId id="264" r:id="rId3"/>
    <p:sldId id="269" r:id="rId4"/>
    <p:sldId id="270" r:id="rId5"/>
    <p:sldId id="274" r:id="rId6"/>
    <p:sldId id="275" r:id="rId7"/>
    <p:sldId id="276" r:id="rId8"/>
    <p:sldId id="272" r:id="rId9"/>
    <p:sldId id="273"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itchFamily="2" charset="77"/>
      <p:regular r:id="rId18"/>
      <p:bold r:id="rId19"/>
    </p:embeddedFont>
    <p:embeddedFont>
      <p:font typeface="Twinkl SemiBold"/>
      <p:bold r:id="rId2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235" autoAdjust="0"/>
    <p:restoredTop sz="94660"/>
  </p:normalViewPr>
  <p:slideViewPr>
    <p:cSldViewPr snapToGrid="0">
      <p:cViewPr varScale="1">
        <p:scale>
          <a:sx n="112" d="100"/>
          <a:sy n="112" d="100"/>
        </p:scale>
        <p:origin x="240" y="19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84" d="100"/>
          <a:sy n="84" d="100"/>
        </p:scale>
        <p:origin x="382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7DD91A2-C440-C44D-A3DF-8F4339FB126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4" name="Footer Placeholder 3">
            <a:extLst>
              <a:ext uri="{FF2B5EF4-FFF2-40B4-BE49-F238E27FC236}">
                <a16:creationId xmlns:a16="http://schemas.microsoft.com/office/drawing/2014/main" id="{78000CF1-BA0E-0647-B2F3-9DCBC34639D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08BBC905-79A9-8D44-9FFD-7E760548A08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98C2BE0-181A-0E40-8DD1-39FE6A7CBB3A}"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346B163-0766-0640-9300-BB78C32C15E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8212746-738D-D645-9AF3-31BBE7CFEA58}"/>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3405C9B-573B-0C42-ACE4-F09855E9244A}" type="datetimeFigureOut">
              <a:rPr lang="en-GB"/>
              <a:pPr>
                <a:defRPr/>
              </a:pPr>
              <a:t>23/02/2021</a:t>
            </a:fld>
            <a:endParaRPr lang="en-GB"/>
          </a:p>
        </p:txBody>
      </p:sp>
      <p:sp>
        <p:nvSpPr>
          <p:cNvPr id="4" name="Slide Image Placeholder 3">
            <a:extLst>
              <a:ext uri="{FF2B5EF4-FFF2-40B4-BE49-F238E27FC236}">
                <a16:creationId xmlns:a16="http://schemas.microsoft.com/office/drawing/2014/main" id="{77FFC80A-8D12-714B-BADB-3535A6804155}"/>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34DAD09D-C184-8344-BDCF-C8101D731DFB}"/>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E07AAA7C-5D09-0943-ACAB-6631FDED3037}"/>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13CBABF3-5C40-ED41-81ED-4CCC7D380C46}"/>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3DF85DF-EB1F-7F4C-B5F1-10D4212E75DE}"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B8DE7EFE-B138-C946-8DAF-4696DEA1B1D1}"/>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1068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9780CAE1-1879-BE44-BC7A-F754055E756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F54CE9E8-5363-604D-A284-937E943ABCA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7182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ounded Rectangle 4">
            <a:extLst>
              <a:ext uri="{FF2B5EF4-FFF2-40B4-BE49-F238E27FC236}">
                <a16:creationId xmlns:a16="http://schemas.microsoft.com/office/drawing/2014/main" id="{81285150-1F79-E544-81C4-33BB177C4C6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Edit Master text styles</a:t>
            </a:r>
          </a:p>
        </p:txBody>
      </p:sp>
    </p:spTree>
    <p:extLst>
      <p:ext uri="{BB962C8B-B14F-4D97-AF65-F5344CB8AC3E}">
        <p14:creationId xmlns:p14="http://schemas.microsoft.com/office/powerpoint/2010/main" val="2589398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272A771-A97F-984C-B389-D3A6F6FAE85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33635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C094FC8-AFD4-7B42-891E-02BD97A6CA4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1D83F36-C49A-934F-8C6B-76F4289741F9}"/>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5.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5.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image" Target="../media/image1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5.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5.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3.xml"/><Relationship Id="rId7" Type="http://schemas.openxmlformats.org/officeDocument/2006/relationships/image" Target="../media/image16.png"/><Relationship Id="rId12" Type="http://schemas.openxmlformats.org/officeDocument/2006/relationships/image" Target="../media/image5.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Recorded Sound">
            <a:hlinkClick r:id="" action="ppaction://media"/>
            <a:extLst>
              <a:ext uri="{FF2B5EF4-FFF2-40B4-BE49-F238E27FC236}">
                <a16:creationId xmlns:a16="http://schemas.microsoft.com/office/drawing/2014/main" id="{A94430D7-EA09-3648-AF64-E9C904899B4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165600" y="3022600"/>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75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20">
            <a:extLst>
              <a:ext uri="{FF2B5EF4-FFF2-40B4-BE49-F238E27FC236}">
                <a16:creationId xmlns:a16="http://schemas.microsoft.com/office/drawing/2014/main" id="{63D39B07-1D9F-C14D-B64B-684673A2F646}"/>
              </a:ext>
            </a:extLst>
          </p:cNvPr>
          <p:cNvSpPr>
            <a:spLocks noGrp="1"/>
          </p:cNvSpPr>
          <p:nvPr>
            <p:ph type="title"/>
          </p:nvPr>
        </p:nvSpPr>
        <p:spPr>
          <a:xfrm>
            <a:off x="457200" y="479425"/>
            <a:ext cx="8220075" cy="993775"/>
          </a:xfrm>
        </p:spPr>
        <p:txBody>
          <a:bodyPr/>
          <a:lstStyle/>
          <a:p>
            <a:pPr eaLnBrk="1" hangingPunct="1"/>
            <a:r>
              <a:rPr lang="en-GB" altLang="en-US" sz="3600"/>
              <a:t>When Is Lent?</a:t>
            </a:r>
          </a:p>
        </p:txBody>
      </p:sp>
      <p:sp>
        <p:nvSpPr>
          <p:cNvPr id="2" name="Rectangle: Rounded Corners 1">
            <a:extLst>
              <a:ext uri="{FF2B5EF4-FFF2-40B4-BE49-F238E27FC236}">
                <a16:creationId xmlns:a16="http://schemas.microsoft.com/office/drawing/2014/main" id="{6C6DAD47-5728-754F-9AA2-491B27181515}"/>
              </a:ext>
            </a:extLst>
          </p:cNvPr>
          <p:cNvSpPr/>
          <p:nvPr/>
        </p:nvSpPr>
        <p:spPr>
          <a:xfrm>
            <a:off x="830898" y="1489075"/>
            <a:ext cx="6119812" cy="2241550"/>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t>Lent begins on Ash Wednesday.</a:t>
            </a:r>
          </a:p>
          <a:p>
            <a:pPr algn="ctr" eaLnBrk="1" fontAlgn="auto" hangingPunct="1">
              <a:spcBef>
                <a:spcPts val="0"/>
              </a:spcBef>
              <a:spcAft>
                <a:spcPts val="0"/>
              </a:spcAft>
              <a:defRPr/>
            </a:pPr>
            <a:r>
              <a:rPr lang="en-GB" sz="2000" dirty="0"/>
              <a:t>(The day after Shrove Tuesday/Pancake Tuesday.)</a:t>
            </a:r>
          </a:p>
        </p:txBody>
      </p:sp>
      <p:sp>
        <p:nvSpPr>
          <p:cNvPr id="5" name="Rectangle: Rounded Corners 4">
            <a:extLst>
              <a:ext uri="{FF2B5EF4-FFF2-40B4-BE49-F238E27FC236}">
                <a16:creationId xmlns:a16="http://schemas.microsoft.com/office/drawing/2014/main" id="{F1014153-373F-8846-8F72-BA1BC296C0A0}"/>
              </a:ext>
            </a:extLst>
          </p:cNvPr>
          <p:cNvSpPr/>
          <p:nvPr/>
        </p:nvSpPr>
        <p:spPr>
          <a:xfrm>
            <a:off x="750888" y="3851275"/>
            <a:ext cx="7632700" cy="2241550"/>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t>Lent lasts for 40 days. It starts on Ash Wednesday and ends on Easter Sunday. However, if you look at a calendar and count the days, there are more than 40 days. Lent is actually 46 days, however the six Sundays are excluded because there is no requirement to fast on Sundays in Lent.</a:t>
            </a:r>
          </a:p>
        </p:txBody>
      </p:sp>
      <p:pic>
        <p:nvPicPr>
          <p:cNvPr id="8197" name="Picture 3">
            <a:extLst>
              <a:ext uri="{FF2B5EF4-FFF2-40B4-BE49-F238E27FC236}">
                <a16:creationId xmlns:a16="http://schemas.microsoft.com/office/drawing/2014/main" id="{69CBACA0-9D11-FC47-90AB-28E387B98FD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34225" y="1473200"/>
            <a:ext cx="1254125" cy="224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Online Media 2" descr="Recorded Sound">
            <a:hlinkClick r:id="" action="ppaction://media"/>
            <a:extLst>
              <a:ext uri="{FF2B5EF4-FFF2-40B4-BE49-F238E27FC236}">
                <a16:creationId xmlns:a16="http://schemas.microsoft.com/office/drawing/2014/main" id="{F875C140-5741-8445-8905-10CAAFB0CBC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160837" y="2867660"/>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19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767E33CD-61AA-B941-8532-834B3FD02BB4}"/>
              </a:ext>
            </a:extLst>
          </p:cNvPr>
          <p:cNvSpPr>
            <a:spLocks noGrp="1"/>
          </p:cNvSpPr>
          <p:nvPr>
            <p:ph type="title"/>
          </p:nvPr>
        </p:nvSpPr>
        <p:spPr>
          <a:xfrm>
            <a:off x="457200" y="479425"/>
            <a:ext cx="8220075" cy="993775"/>
          </a:xfrm>
        </p:spPr>
        <p:txBody>
          <a:bodyPr/>
          <a:lstStyle/>
          <a:p>
            <a:pPr eaLnBrk="1" hangingPunct="1"/>
            <a:r>
              <a:rPr lang="en-GB" altLang="en-US" sz="3600"/>
              <a:t>What Does Lent Mean?</a:t>
            </a:r>
          </a:p>
        </p:txBody>
      </p:sp>
      <p:sp>
        <p:nvSpPr>
          <p:cNvPr id="2" name="Rectangle: Rounded Corners 1">
            <a:extLst>
              <a:ext uri="{FF2B5EF4-FFF2-40B4-BE49-F238E27FC236}">
                <a16:creationId xmlns:a16="http://schemas.microsoft.com/office/drawing/2014/main" id="{E72F5F1D-3D4F-2D49-9BAA-E58C4FA1D472}"/>
              </a:ext>
            </a:extLst>
          </p:cNvPr>
          <p:cNvSpPr/>
          <p:nvPr/>
        </p:nvSpPr>
        <p:spPr>
          <a:xfrm>
            <a:off x="2263775" y="1473200"/>
            <a:ext cx="6119813" cy="2241550"/>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t>Lent comes from the Middle English word ‘</a:t>
            </a:r>
            <a:r>
              <a:rPr lang="en-GB" sz="2000" dirty="0" err="1"/>
              <a:t>lenten</a:t>
            </a:r>
            <a:r>
              <a:rPr lang="en-GB" sz="2000" dirty="0"/>
              <a:t>’ or the Old English ‘</a:t>
            </a:r>
            <a:r>
              <a:rPr lang="en-GB" sz="2000" dirty="0" err="1"/>
              <a:t>lencten</a:t>
            </a:r>
            <a:r>
              <a:rPr lang="en-GB" sz="2000" dirty="0"/>
              <a:t>’, both of which mean the season of spring.</a:t>
            </a:r>
          </a:p>
        </p:txBody>
      </p:sp>
      <p:sp>
        <p:nvSpPr>
          <p:cNvPr id="5" name="Rectangle: Rounded Corners 4">
            <a:extLst>
              <a:ext uri="{FF2B5EF4-FFF2-40B4-BE49-F238E27FC236}">
                <a16:creationId xmlns:a16="http://schemas.microsoft.com/office/drawing/2014/main" id="{93157E99-F120-924C-A06C-478B04A59222}"/>
              </a:ext>
            </a:extLst>
          </p:cNvPr>
          <p:cNvSpPr/>
          <p:nvPr/>
        </p:nvSpPr>
        <p:spPr>
          <a:xfrm>
            <a:off x="750888" y="3851275"/>
            <a:ext cx="7632700" cy="2241550"/>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t>For Christians, Lent is the time of reflection and remembering when Jesus was tempted by Satan in the desert. </a:t>
            </a:r>
          </a:p>
          <a:p>
            <a:pPr eaLnBrk="1" fontAlgn="auto" hangingPunct="1">
              <a:spcBef>
                <a:spcPts val="0"/>
              </a:spcBef>
              <a:spcAft>
                <a:spcPts val="0"/>
              </a:spcAft>
              <a:defRPr/>
            </a:pPr>
            <a:r>
              <a:rPr lang="en-GB" sz="2000" dirty="0"/>
              <a:t>By sacrificing eating something or giving something up, we remember Jesus’ sacrifice and prepare for the time of Easter.</a:t>
            </a:r>
          </a:p>
        </p:txBody>
      </p:sp>
      <p:pic>
        <p:nvPicPr>
          <p:cNvPr id="9221" name="Picture 2">
            <a:extLst>
              <a:ext uri="{FF2B5EF4-FFF2-40B4-BE49-F238E27FC236}">
                <a16:creationId xmlns:a16="http://schemas.microsoft.com/office/drawing/2014/main" id="{81AA4FDF-6CD1-9543-9E51-C4EEF1C5441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473200"/>
            <a:ext cx="1271588" cy="224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Online Media 2" descr="Recorded Sound">
            <a:hlinkClick r:id="" action="ppaction://media"/>
            <a:extLst>
              <a:ext uri="{FF2B5EF4-FFF2-40B4-BE49-F238E27FC236}">
                <a16:creationId xmlns:a16="http://schemas.microsoft.com/office/drawing/2014/main" id="{914B234D-F917-6749-B6A4-8C3402EE294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165600" y="3022600"/>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53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311A1D19-172F-0E45-80C1-294474CBA8C3}"/>
              </a:ext>
            </a:extLst>
          </p:cNvPr>
          <p:cNvSpPr>
            <a:spLocks noGrp="1"/>
          </p:cNvSpPr>
          <p:nvPr>
            <p:ph type="title"/>
          </p:nvPr>
        </p:nvSpPr>
        <p:spPr>
          <a:xfrm>
            <a:off x="461962" y="425449"/>
            <a:ext cx="8220075" cy="1487488"/>
          </a:xfrm>
        </p:spPr>
        <p:txBody>
          <a:bodyPr/>
          <a:lstStyle/>
          <a:p>
            <a:pPr algn="ctr" eaLnBrk="1" hangingPunct="1">
              <a:lnSpc>
                <a:spcPct val="100000"/>
              </a:lnSpc>
            </a:pPr>
            <a:r>
              <a:rPr lang="en-GB" altLang="en-US" sz="3600" dirty="0"/>
              <a:t>What Three Things Do Christians Do During Lent?</a:t>
            </a:r>
          </a:p>
        </p:txBody>
      </p:sp>
      <p:sp>
        <p:nvSpPr>
          <p:cNvPr id="2" name="Rectangle: Rounded Corners 1">
            <a:extLst>
              <a:ext uri="{FF2B5EF4-FFF2-40B4-BE49-F238E27FC236}">
                <a16:creationId xmlns:a16="http://schemas.microsoft.com/office/drawing/2014/main" id="{309633F4-276C-BF4E-BC71-DC7C5B5131B5}"/>
              </a:ext>
            </a:extLst>
          </p:cNvPr>
          <p:cNvSpPr/>
          <p:nvPr/>
        </p:nvSpPr>
        <p:spPr bwMode="auto">
          <a:xfrm>
            <a:off x="763588" y="2105025"/>
            <a:ext cx="7621587" cy="1228725"/>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914400" indent="-914400" eaLnBrk="1" fontAlgn="auto" hangingPunct="1">
              <a:spcBef>
                <a:spcPts val="0"/>
              </a:spcBef>
              <a:spcAft>
                <a:spcPts val="0"/>
              </a:spcAft>
              <a:buFont typeface="+mj-lt"/>
              <a:buAutoNum type="arabicPeriod"/>
              <a:defRPr/>
            </a:pPr>
            <a:r>
              <a:rPr lang="en-GB" sz="4800" b="1" dirty="0"/>
              <a:t>Fasting</a:t>
            </a:r>
            <a:endParaRPr lang="en-GB" sz="4800" dirty="0"/>
          </a:p>
        </p:txBody>
      </p:sp>
      <p:pic>
        <p:nvPicPr>
          <p:cNvPr id="10253" name="Picture 7">
            <a:extLst>
              <a:ext uri="{FF2B5EF4-FFF2-40B4-BE49-F238E27FC236}">
                <a16:creationId xmlns:a16="http://schemas.microsoft.com/office/drawing/2014/main" id="{013DB132-1E45-EB4C-8DD0-B96B2E4725C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19283" y="2038350"/>
            <a:ext cx="1363111"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4AFC63DF-3227-6247-A5BB-46F3EE2DEDDE}"/>
              </a:ext>
            </a:extLst>
          </p:cNvPr>
          <p:cNvSpPr/>
          <p:nvPr/>
        </p:nvSpPr>
        <p:spPr bwMode="auto">
          <a:xfrm>
            <a:off x="763588" y="4864100"/>
            <a:ext cx="7621587" cy="1228725"/>
          </a:xfrm>
          <a:prstGeom prst="round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914400" indent="-914400" eaLnBrk="1" fontAlgn="auto" hangingPunct="1">
              <a:spcBef>
                <a:spcPts val="0"/>
              </a:spcBef>
              <a:spcAft>
                <a:spcPts val="0"/>
              </a:spcAft>
              <a:buFont typeface="+mj-lt"/>
              <a:buAutoNum type="arabicPeriod" startAt="3"/>
              <a:defRPr/>
            </a:pPr>
            <a:r>
              <a:rPr lang="en-GB" sz="4800" b="1" dirty="0"/>
              <a:t>Praying</a:t>
            </a:r>
            <a:endParaRPr lang="en-GB" sz="4800" dirty="0"/>
          </a:p>
        </p:txBody>
      </p:sp>
      <p:pic>
        <p:nvPicPr>
          <p:cNvPr id="10251" name="Picture 9">
            <a:extLst>
              <a:ext uri="{FF2B5EF4-FFF2-40B4-BE49-F238E27FC236}">
                <a16:creationId xmlns:a16="http://schemas.microsoft.com/office/drawing/2014/main" id="{D9BD66AC-69FB-704B-A4D0-ADFD7B70279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98257" y="4773613"/>
            <a:ext cx="1605156" cy="142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Rounded Corners 5">
            <a:extLst>
              <a:ext uri="{FF2B5EF4-FFF2-40B4-BE49-F238E27FC236}">
                <a16:creationId xmlns:a16="http://schemas.microsoft.com/office/drawing/2014/main" id="{24A10C18-2346-404E-BD81-29DC3C29BBBA}"/>
              </a:ext>
            </a:extLst>
          </p:cNvPr>
          <p:cNvSpPr/>
          <p:nvPr/>
        </p:nvSpPr>
        <p:spPr bwMode="auto">
          <a:xfrm>
            <a:off x="755650" y="3484563"/>
            <a:ext cx="7632700" cy="1228725"/>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914400" indent="-914400" eaLnBrk="1" fontAlgn="auto" hangingPunct="1">
              <a:spcBef>
                <a:spcPts val="0"/>
              </a:spcBef>
              <a:spcAft>
                <a:spcPts val="0"/>
              </a:spcAft>
              <a:buFont typeface="+mj-lt"/>
              <a:buAutoNum type="arabicPeriod" startAt="2"/>
              <a:defRPr/>
            </a:pPr>
            <a:r>
              <a:rPr lang="en-GB" sz="4800" b="1" dirty="0"/>
              <a:t>Giving</a:t>
            </a:r>
            <a:endParaRPr lang="en-GB" sz="4800" dirty="0"/>
          </a:p>
        </p:txBody>
      </p:sp>
      <p:grpSp>
        <p:nvGrpSpPr>
          <p:cNvPr id="10247" name="Group 11">
            <a:extLst>
              <a:ext uri="{FF2B5EF4-FFF2-40B4-BE49-F238E27FC236}">
                <a16:creationId xmlns:a16="http://schemas.microsoft.com/office/drawing/2014/main" id="{86FD0B61-AFF8-E645-877E-B841F35044EF}"/>
              </a:ext>
            </a:extLst>
          </p:cNvPr>
          <p:cNvGrpSpPr>
            <a:grpSpLocks/>
          </p:cNvGrpSpPr>
          <p:nvPr/>
        </p:nvGrpSpPr>
        <p:grpSpPr bwMode="auto">
          <a:xfrm>
            <a:off x="5250863" y="3409950"/>
            <a:ext cx="2952860" cy="1420813"/>
            <a:chOff x="5338976" y="3410333"/>
            <a:chExt cx="2952860" cy="1420564"/>
          </a:xfrm>
        </p:grpSpPr>
        <p:pic>
          <p:nvPicPr>
            <p:cNvPr id="10248" name="Picture 8">
              <a:extLst>
                <a:ext uri="{FF2B5EF4-FFF2-40B4-BE49-F238E27FC236}">
                  <a16:creationId xmlns:a16="http://schemas.microsoft.com/office/drawing/2014/main" id="{9C4046B1-2EDA-EC4F-B5F1-4DEFE10C9AB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38976" y="3410333"/>
              <a:ext cx="1398254" cy="1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Picture 10">
              <a:extLst>
                <a:ext uri="{FF2B5EF4-FFF2-40B4-BE49-F238E27FC236}">
                  <a16:creationId xmlns:a16="http://schemas.microsoft.com/office/drawing/2014/main" id="{C2C433BB-F335-284F-B562-E95AA001926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833743" y="3433023"/>
              <a:ext cx="1458093" cy="1323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 name="Online Media 2" descr="Recorded Sound">
            <a:hlinkClick r:id="" action="ppaction://media"/>
            <a:extLst>
              <a:ext uri="{FF2B5EF4-FFF2-40B4-BE49-F238E27FC236}">
                <a16:creationId xmlns:a16="http://schemas.microsoft.com/office/drawing/2014/main" id="{01E51851-F3FA-6B49-98B5-5907ACBDCCC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039869" y="2292350"/>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8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17F676B-E962-B041-8AAE-3B0555BEF911}"/>
              </a:ext>
            </a:extLst>
          </p:cNvPr>
          <p:cNvSpPr/>
          <p:nvPr/>
        </p:nvSpPr>
        <p:spPr>
          <a:xfrm>
            <a:off x="755650" y="1645920"/>
            <a:ext cx="5599430" cy="2903220"/>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600"/>
              </a:spcAft>
              <a:defRPr/>
            </a:pPr>
            <a:r>
              <a:rPr lang="en-GB" sz="2000" dirty="0"/>
              <a:t>Fasting in the Bible means to break from eating food and drink. </a:t>
            </a:r>
          </a:p>
          <a:p>
            <a:pPr eaLnBrk="1" fontAlgn="auto" hangingPunct="1">
              <a:spcBef>
                <a:spcPts val="0"/>
              </a:spcBef>
              <a:spcAft>
                <a:spcPts val="600"/>
              </a:spcAft>
              <a:defRPr/>
            </a:pPr>
            <a:r>
              <a:rPr lang="en-GB" sz="2000" dirty="0"/>
              <a:t>Jesus taught His disciples to fast and many Christians do this during lent. </a:t>
            </a:r>
          </a:p>
          <a:p>
            <a:pPr eaLnBrk="1" fontAlgn="auto" hangingPunct="1">
              <a:spcBef>
                <a:spcPts val="0"/>
              </a:spcBef>
              <a:spcAft>
                <a:spcPts val="600"/>
              </a:spcAft>
              <a:defRPr/>
            </a:pPr>
            <a:r>
              <a:rPr lang="en-GB" sz="2000" dirty="0"/>
              <a:t>Some Christians find this very hard to do and choose to give something else up instead.</a:t>
            </a:r>
          </a:p>
        </p:txBody>
      </p:sp>
      <p:sp>
        <p:nvSpPr>
          <p:cNvPr id="5" name="Rectangle: Rounded Corners 4">
            <a:extLst>
              <a:ext uri="{FF2B5EF4-FFF2-40B4-BE49-F238E27FC236}">
                <a16:creationId xmlns:a16="http://schemas.microsoft.com/office/drawing/2014/main" id="{9BB88A9B-BC9D-A146-B714-09F41466D2DB}"/>
              </a:ext>
            </a:extLst>
          </p:cNvPr>
          <p:cNvSpPr/>
          <p:nvPr/>
        </p:nvSpPr>
        <p:spPr>
          <a:xfrm>
            <a:off x="750888" y="4674869"/>
            <a:ext cx="7632700" cy="1398905"/>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t>What could you give up for Lent?</a:t>
            </a:r>
          </a:p>
        </p:txBody>
      </p:sp>
      <p:sp>
        <p:nvSpPr>
          <p:cNvPr id="12292" name="Title 20">
            <a:extLst>
              <a:ext uri="{FF2B5EF4-FFF2-40B4-BE49-F238E27FC236}">
                <a16:creationId xmlns:a16="http://schemas.microsoft.com/office/drawing/2014/main" id="{F0BDE49F-A7BA-E64E-82A7-729E529BC559}"/>
              </a:ext>
            </a:extLst>
          </p:cNvPr>
          <p:cNvSpPr>
            <a:spLocks noGrp="1"/>
          </p:cNvSpPr>
          <p:nvPr>
            <p:ph type="title"/>
          </p:nvPr>
        </p:nvSpPr>
        <p:spPr>
          <a:xfrm>
            <a:off x="457200" y="479425"/>
            <a:ext cx="8220075" cy="1487488"/>
          </a:xfrm>
        </p:spPr>
        <p:txBody>
          <a:bodyPr/>
          <a:lstStyle/>
          <a:p>
            <a:pPr algn="ctr" eaLnBrk="1" hangingPunct="1">
              <a:lnSpc>
                <a:spcPct val="100000"/>
              </a:lnSpc>
            </a:pPr>
            <a:r>
              <a:rPr lang="en-GB" altLang="en-US" sz="3600" dirty="0"/>
              <a:t>What is Fasting?</a:t>
            </a:r>
          </a:p>
        </p:txBody>
      </p:sp>
      <p:pic>
        <p:nvPicPr>
          <p:cNvPr id="6" name="Picture 7">
            <a:extLst>
              <a:ext uri="{FF2B5EF4-FFF2-40B4-BE49-F238E27FC236}">
                <a16:creationId xmlns:a16="http://schemas.microsoft.com/office/drawing/2014/main" id="{614E962A-D670-8045-8BA2-0802FFF9690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37961" y="1919146"/>
            <a:ext cx="1727314" cy="1723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Online Media 2" descr="Recorded Sound">
            <a:hlinkClick r:id="" action="ppaction://media"/>
            <a:extLst>
              <a:ext uri="{FF2B5EF4-FFF2-40B4-BE49-F238E27FC236}">
                <a16:creationId xmlns:a16="http://schemas.microsoft.com/office/drawing/2014/main" id="{F3AD1D0C-CD22-AD49-B5B4-353A771D60A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296977" y="3574556"/>
            <a:ext cx="812800" cy="812800"/>
          </a:xfrm>
          <a:prstGeom prst="rect">
            <a:avLst/>
          </a:prstGeom>
        </p:spPr>
      </p:pic>
    </p:spTree>
    <p:extLst>
      <p:ext uri="{BB962C8B-B14F-4D97-AF65-F5344CB8AC3E}">
        <p14:creationId xmlns:p14="http://schemas.microsoft.com/office/powerpoint/2010/main" val="848803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49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17F676B-E962-B041-8AAE-3B0555BEF911}"/>
              </a:ext>
            </a:extLst>
          </p:cNvPr>
          <p:cNvSpPr/>
          <p:nvPr/>
        </p:nvSpPr>
        <p:spPr>
          <a:xfrm>
            <a:off x="570972" y="3930640"/>
            <a:ext cx="7921466" cy="2270443"/>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600"/>
              </a:spcAft>
              <a:defRPr/>
            </a:pPr>
            <a:r>
              <a:rPr lang="en-GB" sz="2000" dirty="0"/>
              <a:t>In the New Testament God Himself gave us His only Son because He loves us so much; and His Son died for us on the cross. </a:t>
            </a:r>
          </a:p>
          <a:p>
            <a:pPr eaLnBrk="1" fontAlgn="auto" hangingPunct="1">
              <a:spcBef>
                <a:spcPts val="0"/>
              </a:spcBef>
              <a:spcAft>
                <a:spcPts val="600"/>
              </a:spcAft>
              <a:defRPr/>
            </a:pPr>
            <a:r>
              <a:rPr lang="en-GB" sz="2000" dirty="0"/>
              <a:t>This demonstrates God’s sacrificial giving to all people. </a:t>
            </a:r>
          </a:p>
          <a:p>
            <a:pPr eaLnBrk="1" fontAlgn="auto" hangingPunct="1">
              <a:spcBef>
                <a:spcPts val="0"/>
              </a:spcBef>
              <a:spcAft>
                <a:spcPts val="600"/>
              </a:spcAft>
              <a:defRPr/>
            </a:pPr>
            <a:r>
              <a:rPr lang="en-GB" sz="2000" dirty="0"/>
              <a:t>Christians show their love for God by giving money, gifts and time to the poor.</a:t>
            </a:r>
          </a:p>
        </p:txBody>
      </p:sp>
      <p:sp>
        <p:nvSpPr>
          <p:cNvPr id="5" name="Rectangle: Rounded Corners 4">
            <a:extLst>
              <a:ext uri="{FF2B5EF4-FFF2-40B4-BE49-F238E27FC236}">
                <a16:creationId xmlns:a16="http://schemas.microsoft.com/office/drawing/2014/main" id="{9BB88A9B-BC9D-A146-B714-09F41466D2DB}"/>
              </a:ext>
            </a:extLst>
          </p:cNvPr>
          <p:cNvSpPr/>
          <p:nvPr/>
        </p:nvSpPr>
        <p:spPr>
          <a:xfrm>
            <a:off x="3848366" y="1727040"/>
            <a:ext cx="4644072" cy="2011362"/>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t>What could you give to the poor?</a:t>
            </a:r>
          </a:p>
        </p:txBody>
      </p:sp>
      <p:sp>
        <p:nvSpPr>
          <p:cNvPr id="12292" name="Title 20">
            <a:extLst>
              <a:ext uri="{FF2B5EF4-FFF2-40B4-BE49-F238E27FC236}">
                <a16:creationId xmlns:a16="http://schemas.microsoft.com/office/drawing/2014/main" id="{F0BDE49F-A7BA-E64E-82A7-729E529BC559}"/>
              </a:ext>
            </a:extLst>
          </p:cNvPr>
          <p:cNvSpPr>
            <a:spLocks noGrp="1"/>
          </p:cNvSpPr>
          <p:nvPr>
            <p:ph type="title"/>
          </p:nvPr>
        </p:nvSpPr>
        <p:spPr>
          <a:xfrm>
            <a:off x="457200" y="422274"/>
            <a:ext cx="8220075" cy="1487488"/>
          </a:xfrm>
        </p:spPr>
        <p:txBody>
          <a:bodyPr/>
          <a:lstStyle/>
          <a:p>
            <a:pPr algn="ctr" eaLnBrk="1" hangingPunct="1">
              <a:lnSpc>
                <a:spcPct val="100000"/>
              </a:lnSpc>
            </a:pPr>
            <a:r>
              <a:rPr lang="en-GB" altLang="en-US" sz="3600" dirty="0"/>
              <a:t>What is Giving?</a:t>
            </a:r>
          </a:p>
        </p:txBody>
      </p:sp>
      <p:grpSp>
        <p:nvGrpSpPr>
          <p:cNvPr id="7" name="Group 11">
            <a:extLst>
              <a:ext uri="{FF2B5EF4-FFF2-40B4-BE49-F238E27FC236}">
                <a16:creationId xmlns:a16="http://schemas.microsoft.com/office/drawing/2014/main" id="{39DEF6EF-19E8-5042-A69C-C659B86F2268}"/>
              </a:ext>
            </a:extLst>
          </p:cNvPr>
          <p:cNvGrpSpPr>
            <a:grpSpLocks/>
          </p:cNvGrpSpPr>
          <p:nvPr/>
        </p:nvGrpSpPr>
        <p:grpSpPr bwMode="auto">
          <a:xfrm>
            <a:off x="710669" y="2102000"/>
            <a:ext cx="2952860" cy="1420813"/>
            <a:chOff x="5338976" y="3410333"/>
            <a:chExt cx="2952860" cy="1420564"/>
          </a:xfrm>
        </p:grpSpPr>
        <p:pic>
          <p:nvPicPr>
            <p:cNvPr id="8" name="Picture 8">
              <a:extLst>
                <a:ext uri="{FF2B5EF4-FFF2-40B4-BE49-F238E27FC236}">
                  <a16:creationId xmlns:a16="http://schemas.microsoft.com/office/drawing/2014/main" id="{35AD6A9C-D722-1C48-AE04-3B127FA3600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38976" y="3410333"/>
              <a:ext cx="1398254" cy="1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a:extLst>
                <a:ext uri="{FF2B5EF4-FFF2-40B4-BE49-F238E27FC236}">
                  <a16:creationId xmlns:a16="http://schemas.microsoft.com/office/drawing/2014/main" id="{A64BF879-F669-E84B-A13D-650845E4B36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833743" y="3433023"/>
              <a:ext cx="1458093" cy="1323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 name="Online Media 2" descr="Recorded Sound">
            <a:hlinkClick r:id="" action="ppaction://media"/>
            <a:extLst>
              <a:ext uri="{FF2B5EF4-FFF2-40B4-BE49-F238E27FC236}">
                <a16:creationId xmlns:a16="http://schemas.microsoft.com/office/drawing/2014/main" id="{21F56D98-6524-4949-850F-C518404EF7D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125305" y="2812406"/>
            <a:ext cx="812800" cy="812800"/>
          </a:xfrm>
          <a:prstGeom prst="rect">
            <a:avLst/>
          </a:prstGeom>
        </p:spPr>
      </p:pic>
    </p:spTree>
    <p:extLst>
      <p:ext uri="{BB962C8B-B14F-4D97-AF65-F5344CB8AC3E}">
        <p14:creationId xmlns:p14="http://schemas.microsoft.com/office/powerpoint/2010/main" val="2054954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43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17F676B-E962-B041-8AAE-3B0555BEF911}"/>
              </a:ext>
            </a:extLst>
          </p:cNvPr>
          <p:cNvSpPr/>
          <p:nvPr/>
        </p:nvSpPr>
        <p:spPr>
          <a:xfrm>
            <a:off x="606504" y="1515583"/>
            <a:ext cx="7921466" cy="2270443"/>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600"/>
              </a:spcAft>
              <a:defRPr/>
            </a:pPr>
            <a:r>
              <a:rPr lang="en-GB" sz="2000" dirty="0"/>
              <a:t>Prayer is the human mind seeking the mind of God. </a:t>
            </a:r>
          </a:p>
          <a:p>
            <a:pPr eaLnBrk="1" fontAlgn="auto" hangingPunct="1">
              <a:spcBef>
                <a:spcPts val="0"/>
              </a:spcBef>
              <a:spcAft>
                <a:spcPts val="600"/>
              </a:spcAft>
              <a:defRPr/>
            </a:pPr>
            <a:r>
              <a:rPr lang="en-GB" sz="2000" dirty="0"/>
              <a:t>Jesus taught His disciples how to pray by teaching the ‘Lord’s Prayer’.</a:t>
            </a:r>
          </a:p>
          <a:p>
            <a:pPr eaLnBrk="1" fontAlgn="auto" hangingPunct="1">
              <a:spcBef>
                <a:spcPts val="0"/>
              </a:spcBef>
              <a:spcAft>
                <a:spcPts val="600"/>
              </a:spcAft>
              <a:defRPr/>
            </a:pPr>
            <a:r>
              <a:rPr lang="en-GB" sz="2000" dirty="0"/>
              <a:t>As part of praying, Christians can ask God for things that would please Him. The Bible tells us that God loves to give good gifts to His children. So, if we have faith in God, He will hear our prayers.</a:t>
            </a:r>
          </a:p>
        </p:txBody>
      </p:sp>
      <p:sp>
        <p:nvSpPr>
          <p:cNvPr id="5" name="Rectangle: Rounded Corners 4">
            <a:extLst>
              <a:ext uri="{FF2B5EF4-FFF2-40B4-BE49-F238E27FC236}">
                <a16:creationId xmlns:a16="http://schemas.microsoft.com/office/drawing/2014/main" id="{9BB88A9B-BC9D-A146-B714-09F41466D2DB}"/>
              </a:ext>
            </a:extLst>
          </p:cNvPr>
          <p:cNvSpPr/>
          <p:nvPr/>
        </p:nvSpPr>
        <p:spPr>
          <a:xfrm>
            <a:off x="710669" y="4098281"/>
            <a:ext cx="4644072" cy="2011362"/>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t>What could you pray to God for?</a:t>
            </a:r>
          </a:p>
        </p:txBody>
      </p:sp>
      <p:sp>
        <p:nvSpPr>
          <p:cNvPr id="12292" name="Title 20">
            <a:extLst>
              <a:ext uri="{FF2B5EF4-FFF2-40B4-BE49-F238E27FC236}">
                <a16:creationId xmlns:a16="http://schemas.microsoft.com/office/drawing/2014/main" id="{F0BDE49F-A7BA-E64E-82A7-729E529BC559}"/>
              </a:ext>
            </a:extLst>
          </p:cNvPr>
          <p:cNvSpPr>
            <a:spLocks noGrp="1"/>
          </p:cNvSpPr>
          <p:nvPr>
            <p:ph type="title"/>
          </p:nvPr>
        </p:nvSpPr>
        <p:spPr>
          <a:xfrm>
            <a:off x="457200" y="422274"/>
            <a:ext cx="8220075" cy="1487488"/>
          </a:xfrm>
        </p:spPr>
        <p:txBody>
          <a:bodyPr/>
          <a:lstStyle/>
          <a:p>
            <a:pPr algn="ctr" eaLnBrk="1" hangingPunct="1">
              <a:lnSpc>
                <a:spcPct val="100000"/>
              </a:lnSpc>
            </a:pPr>
            <a:r>
              <a:rPr lang="en-GB" altLang="en-US" sz="3600" dirty="0"/>
              <a:t>What is Praying?</a:t>
            </a:r>
          </a:p>
        </p:txBody>
      </p:sp>
      <p:pic>
        <p:nvPicPr>
          <p:cNvPr id="10" name="Picture 9">
            <a:extLst>
              <a:ext uri="{FF2B5EF4-FFF2-40B4-BE49-F238E27FC236}">
                <a16:creationId xmlns:a16="http://schemas.microsoft.com/office/drawing/2014/main" id="{221F04EC-39FB-4D4F-AFBB-04F20A9905D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37860" y="4008624"/>
            <a:ext cx="2465553" cy="2192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Online Media 3" descr="Recorded Sound">
            <a:hlinkClick r:id="" action="ppaction://media"/>
            <a:extLst>
              <a:ext uri="{FF2B5EF4-FFF2-40B4-BE49-F238E27FC236}">
                <a16:creationId xmlns:a16="http://schemas.microsoft.com/office/drawing/2014/main" id="{11CE19A8-5833-3B4F-83F6-B528157B795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541941" y="3433775"/>
            <a:ext cx="812800" cy="812800"/>
          </a:xfrm>
          <a:prstGeom prst="rect">
            <a:avLst/>
          </a:prstGeom>
        </p:spPr>
      </p:pic>
    </p:spTree>
    <p:extLst>
      <p:ext uri="{BB962C8B-B14F-4D97-AF65-F5344CB8AC3E}">
        <p14:creationId xmlns:p14="http://schemas.microsoft.com/office/powerpoint/2010/main" val="1422058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03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17F676B-E962-B041-8AAE-3B0555BEF911}"/>
              </a:ext>
            </a:extLst>
          </p:cNvPr>
          <p:cNvSpPr/>
          <p:nvPr/>
        </p:nvSpPr>
        <p:spPr>
          <a:xfrm>
            <a:off x="755650" y="1930400"/>
            <a:ext cx="4921250" cy="2630170"/>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600"/>
              </a:spcAft>
              <a:defRPr/>
            </a:pPr>
            <a:r>
              <a:rPr lang="en-GB" sz="2000" dirty="0"/>
              <a:t>Giving up some treats or home comforts helps Christians to remember how much Jesus sacrificed.</a:t>
            </a:r>
          </a:p>
          <a:p>
            <a:pPr eaLnBrk="1" fontAlgn="auto" hangingPunct="1">
              <a:spcBef>
                <a:spcPts val="0"/>
              </a:spcBef>
              <a:spcAft>
                <a:spcPts val="600"/>
              </a:spcAft>
              <a:defRPr/>
            </a:pPr>
            <a:r>
              <a:rPr lang="en-GB" sz="2000" dirty="0"/>
              <a:t>When they can’t have what they want, Christians spend that time in prayer remembering what Jesus did on the cross and thanking God for His sacrifice.</a:t>
            </a:r>
          </a:p>
        </p:txBody>
      </p:sp>
      <p:sp>
        <p:nvSpPr>
          <p:cNvPr id="5" name="Rectangle: Rounded Corners 4">
            <a:extLst>
              <a:ext uri="{FF2B5EF4-FFF2-40B4-BE49-F238E27FC236}">
                <a16:creationId xmlns:a16="http://schemas.microsoft.com/office/drawing/2014/main" id="{9BB88A9B-BC9D-A146-B714-09F41466D2DB}"/>
              </a:ext>
            </a:extLst>
          </p:cNvPr>
          <p:cNvSpPr/>
          <p:nvPr/>
        </p:nvSpPr>
        <p:spPr>
          <a:xfrm>
            <a:off x="750888" y="4709159"/>
            <a:ext cx="7632700" cy="1364615"/>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dirty="0"/>
              <a:t>How could you remember Jesus’ sacrifice?</a:t>
            </a:r>
          </a:p>
        </p:txBody>
      </p:sp>
      <p:sp>
        <p:nvSpPr>
          <p:cNvPr id="12292" name="Title 20">
            <a:extLst>
              <a:ext uri="{FF2B5EF4-FFF2-40B4-BE49-F238E27FC236}">
                <a16:creationId xmlns:a16="http://schemas.microsoft.com/office/drawing/2014/main" id="{F0BDE49F-A7BA-E64E-82A7-729E529BC559}"/>
              </a:ext>
            </a:extLst>
          </p:cNvPr>
          <p:cNvSpPr>
            <a:spLocks noGrp="1"/>
          </p:cNvSpPr>
          <p:nvPr>
            <p:ph type="title"/>
          </p:nvPr>
        </p:nvSpPr>
        <p:spPr>
          <a:xfrm>
            <a:off x="457200" y="479425"/>
            <a:ext cx="8220075" cy="1487488"/>
          </a:xfrm>
        </p:spPr>
        <p:txBody>
          <a:bodyPr/>
          <a:lstStyle/>
          <a:p>
            <a:pPr algn="ctr" eaLnBrk="1" hangingPunct="1">
              <a:lnSpc>
                <a:spcPct val="100000"/>
              </a:lnSpc>
            </a:pPr>
            <a:r>
              <a:rPr lang="en-GB" altLang="en-US" sz="3600" dirty="0"/>
              <a:t>How Can People Remember What God Sacrificed?</a:t>
            </a:r>
          </a:p>
        </p:txBody>
      </p:sp>
      <p:pic>
        <p:nvPicPr>
          <p:cNvPr id="12293" name="Picture 3">
            <a:extLst>
              <a:ext uri="{FF2B5EF4-FFF2-40B4-BE49-F238E27FC236}">
                <a16:creationId xmlns:a16="http://schemas.microsoft.com/office/drawing/2014/main" id="{C189A935-843F-5F4E-BEC1-481DBAE6A68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57875" y="1935163"/>
            <a:ext cx="2525713" cy="202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Online Media 2" descr="Recorded Sound">
            <a:hlinkClick r:id="" action="ppaction://media"/>
            <a:extLst>
              <a:ext uri="{FF2B5EF4-FFF2-40B4-BE49-F238E27FC236}">
                <a16:creationId xmlns:a16="http://schemas.microsoft.com/office/drawing/2014/main" id="{24F22311-3D0A-BF40-94E4-216E69024AD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157788" y="3549650"/>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16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a:extLst>
              <a:ext uri="{FF2B5EF4-FFF2-40B4-BE49-F238E27FC236}">
                <a16:creationId xmlns:a16="http://schemas.microsoft.com/office/drawing/2014/main" id="{9E8D1025-AB0D-AC49-85F5-F20733CBF62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17663" y="2554288"/>
            <a:ext cx="2635250" cy="174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5">
            <a:extLst>
              <a:ext uri="{FF2B5EF4-FFF2-40B4-BE49-F238E27FC236}">
                <a16:creationId xmlns:a16="http://schemas.microsoft.com/office/drawing/2014/main" id="{B7789C4B-0056-754A-B9E4-5456500AAD7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55650" y="765175"/>
            <a:ext cx="2589213" cy="160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8">
            <a:extLst>
              <a:ext uri="{FF2B5EF4-FFF2-40B4-BE49-F238E27FC236}">
                <a16:creationId xmlns:a16="http://schemas.microsoft.com/office/drawing/2014/main" id="{53BF6682-56F9-7F42-8F92-4A23324A742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55650" y="3429000"/>
            <a:ext cx="2360613"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9">
            <a:extLst>
              <a:ext uri="{FF2B5EF4-FFF2-40B4-BE49-F238E27FC236}">
                <a16:creationId xmlns:a16="http://schemas.microsoft.com/office/drawing/2014/main" id="{E5D651E7-1FF3-644B-B1F2-B2C10FF5B934}"/>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978525" y="776288"/>
            <a:ext cx="2409825" cy="338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13">
            <a:extLst>
              <a:ext uri="{FF2B5EF4-FFF2-40B4-BE49-F238E27FC236}">
                <a16:creationId xmlns:a16="http://schemas.microsoft.com/office/drawing/2014/main" id="{A44BA62A-28E9-C940-9A53-E1EAD6CECE75}"/>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654425" y="765175"/>
            <a:ext cx="1790700" cy="139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14">
            <a:extLst>
              <a:ext uri="{FF2B5EF4-FFF2-40B4-BE49-F238E27FC236}">
                <a16:creationId xmlns:a16="http://schemas.microsoft.com/office/drawing/2014/main" id="{69EF961E-5BF7-C842-90E6-94A9C89CF336}"/>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192588" y="2781300"/>
            <a:ext cx="1671637"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15">
            <a:extLst>
              <a:ext uri="{FF2B5EF4-FFF2-40B4-BE49-F238E27FC236}">
                <a16:creationId xmlns:a16="http://schemas.microsoft.com/office/drawing/2014/main" id="{97342504-1567-B948-B046-5F3D7B5D69B7}"/>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564188" y="4278313"/>
            <a:ext cx="2824162"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1" name="Picture 16">
            <a:extLst>
              <a:ext uri="{FF2B5EF4-FFF2-40B4-BE49-F238E27FC236}">
                <a16:creationId xmlns:a16="http://schemas.microsoft.com/office/drawing/2014/main" id="{A4702454-3E9A-A546-AD9B-2159B601819D}"/>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192588" y="4324350"/>
            <a:ext cx="1020762"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Online Media 1" descr="Recorded Sound">
            <a:hlinkClick r:id="" action="ppaction://media"/>
            <a:extLst>
              <a:ext uri="{FF2B5EF4-FFF2-40B4-BE49-F238E27FC236}">
                <a16:creationId xmlns:a16="http://schemas.microsoft.com/office/drawing/2014/main" id="{7D5AD9EC-3CCB-AB4D-B55C-BD9AD2C11068}"/>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4165600" y="3022600"/>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9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1526</TotalTime>
  <Words>432</Words>
  <Application>Microsoft Macintosh PowerPoint</Application>
  <PresentationFormat>On-screen Show (4:3)</PresentationFormat>
  <Paragraphs>31</Paragraphs>
  <Slides>10</Slides>
  <Notes>0</Notes>
  <HiddenSlides>0</HiddenSlides>
  <MMClips>9</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vt:lpstr>
      <vt:lpstr>Twinkl</vt:lpstr>
      <vt:lpstr>Arial</vt:lpstr>
      <vt:lpstr>Twinkl SemiBold</vt:lpstr>
      <vt:lpstr>Office Theme</vt:lpstr>
      <vt:lpstr>PowerPoint Presentation</vt:lpstr>
      <vt:lpstr>When Is Lent?</vt:lpstr>
      <vt:lpstr>What Does Lent Mean?</vt:lpstr>
      <vt:lpstr>What Three Things Do Christians Do During Lent?</vt:lpstr>
      <vt:lpstr>What is Fasting?</vt:lpstr>
      <vt:lpstr>What is Giving?</vt:lpstr>
      <vt:lpstr>What is Praying?</vt:lpstr>
      <vt:lpstr>How Can People Remember What God Sacrificed?</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Andy Lambert</cp:lastModifiedBy>
  <cp:revision>176</cp:revision>
  <dcterms:created xsi:type="dcterms:W3CDTF">2014-10-01T16:09:27Z</dcterms:created>
  <dcterms:modified xsi:type="dcterms:W3CDTF">2021-02-23T12:05:10Z</dcterms:modified>
</cp:coreProperties>
</file>