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sldIdLst>
    <p:sldId id="265" r:id="rId2"/>
    <p:sldId id="267" r:id="rId3"/>
    <p:sldId id="268" r:id="rId4"/>
    <p:sldId id="269" r:id="rId5"/>
    <p:sldId id="270" r:id="rId6"/>
    <p:sldId id="272" r:id="rId7"/>
    <p:sldId id="273" r:id="rId8"/>
    <p:sldId id="274" r:id="rId9"/>
  </p:sldIdLst>
  <p:sldSz cx="9144000" cy="6858000" type="screen4x3"/>
  <p:notesSz cx="6858000" cy="9144000"/>
  <p:embeddedFontLst>
    <p:embeddedFont>
      <p:font typeface="Twinkl SemiBold" charset="0"/>
      <p:bold r:id="rId10"/>
    </p:embeddedFont>
    <p:embeddedFont>
      <p:font typeface="Twinkl" panose="020B0604020202020204" charset="0"/>
      <p:regular r:id="rId11"/>
      <p:bold r:id="rId12"/>
    </p:embeddedFont>
    <p:embeddedFont>
      <p:font typeface="Sassoon Infant Rg" panose="02000503030000020003" charset="0"/>
      <p:regular r:id="rId13"/>
      <p:bold r:id="rId14"/>
    </p:embeddedFont>
    <p:embeddedFont>
      <p:font typeface="Sassoon Infant Md" panose="02000603050000020003" charset="0"/>
      <p:regular r:id="rId15"/>
    </p:embeddedFont>
    <p:embeddedFont>
      <p:font typeface="Tuffy" panose="020B0603060100000000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65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6042"/>
    <a:srgbClr val="3D7153"/>
    <a:srgbClr val="605BB8"/>
    <a:srgbClr val="C5DC46"/>
    <a:srgbClr val="265239"/>
    <a:srgbClr val="25BDBE"/>
    <a:srgbClr val="A13FA7"/>
    <a:srgbClr val="4640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94" y="72"/>
      </p:cViewPr>
      <p:guideLst>
        <p:guide orient="horz" pos="2160"/>
        <p:guide pos="2880"/>
        <p:guide pos="317"/>
        <p:guide pos="476"/>
        <p:guide pos="5284"/>
        <p:guide pos="5465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A2FA1AE-36F1-4CE7-99EB-C52E582DD06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39952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B8084020-7D41-46B3-BA47-7322DDFACE7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602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86AE9CE5-FE9F-4660-A811-91D60C4A4FB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72374B3B-6B69-43B6-AAC7-959A07C5186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3717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6C5C2A0A-761D-4A09-948B-B05700AB366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9A4D557B-03A9-4F21-80DE-B85F6A82022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24601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93D9DE20-5CE3-418A-B58B-AF22C99C629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C56B68F6-7E94-4E27-A5E9-4B6230A8F8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3234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A52B4A9-0B3F-4258-9243-5FC55B9ACE4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4315761F-04CF-4DD5-B87A-70A4DA151B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544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978D3562-3BB3-47A4-BC4F-E01FA40F916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id="{7A2170D9-9AE3-4E70-B6FA-565C184501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5035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8269899E-1710-48E1-8F8F-49F6F7772B0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A64E2D76-837F-422E-9CF7-AB7B070144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3281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D801632-1DDD-4C16-9A8B-50218EFE4D2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1FCD55-C206-4658-805F-FE93F7775CB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39961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06104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73508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56163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7599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E53C166-F8B6-4790-AEC0-7F7DE8FDC95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74B48DE-DB5C-4449-899E-5CFC70700C5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61" r:id="rId10"/>
    <p:sldLayoutId id="2147483762" r:id="rId11"/>
    <p:sldLayoutId id="2147483763" r:id="rId12"/>
    <p:sldLayoutId id="2147483764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95A19FB-FA84-4190-96F8-A0EABC5ECF1C}"/>
              </a:ext>
            </a:extLst>
          </p:cNvPr>
          <p:cNvSpPr/>
          <p:nvPr/>
        </p:nvSpPr>
        <p:spPr>
          <a:xfrm>
            <a:off x="3170174" y="696913"/>
            <a:ext cx="2803652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 smtClean="0">
                <a:latin typeface="+mn-lt"/>
              </a:rPr>
              <a:t>Coordinates</a:t>
            </a:r>
            <a:endParaRPr lang="en-GB" sz="4000" b="1" dirty="0">
              <a:latin typeface="+mn-lt"/>
            </a:endParaRPr>
          </a:p>
        </p:txBody>
      </p:sp>
      <p:pic>
        <p:nvPicPr>
          <p:cNvPr id="15363" name="Picture 1">
            <a:extLst>
              <a:ext uri="{FF2B5EF4-FFF2-40B4-BE49-F238E27FC236}">
                <a16:creationId xmlns:a16="http://schemas.microsoft.com/office/drawing/2014/main" id="{1EF3BEF8-2001-41F1-8B34-B2A2473CDA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75" y="1549400"/>
            <a:ext cx="4695825" cy="425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C82BCA0-41AC-4B47-8B50-4AD9AB65E6EB}"/>
              </a:ext>
            </a:extLst>
          </p:cNvPr>
          <p:cNvGraphicFramePr>
            <a:graphicFrameLocks noGrp="1"/>
          </p:cNvGraphicFramePr>
          <p:nvPr/>
        </p:nvGraphicFramePr>
        <p:xfrm>
          <a:off x="1184275" y="1682750"/>
          <a:ext cx="4289424" cy="403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4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7310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EF678CAD-0997-4D86-9362-3BF2557E288C}"/>
              </a:ext>
            </a:extLst>
          </p:cNvPr>
          <p:cNvSpPr/>
          <p:nvPr/>
        </p:nvSpPr>
        <p:spPr>
          <a:xfrm>
            <a:off x="5907088" y="1682750"/>
            <a:ext cx="2378075" cy="1503363"/>
          </a:xfrm>
          <a:prstGeom prst="rect">
            <a:avLst/>
          </a:prstGeom>
          <a:solidFill>
            <a:srgbClr val="C5DC46"/>
          </a:solidFill>
          <a:ln>
            <a:solidFill>
              <a:srgbClr val="C5DC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Coordinates are a useful way to locate a position on a map or grid.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59B2FB2-AF56-44BC-8BD6-A6B2F5FB4FA9}"/>
              </a:ext>
            </a:extLst>
          </p:cNvPr>
          <p:cNvSpPr/>
          <p:nvPr/>
        </p:nvSpPr>
        <p:spPr>
          <a:xfrm>
            <a:off x="5907088" y="3268663"/>
            <a:ext cx="2378075" cy="2452687"/>
          </a:xfrm>
          <a:prstGeom prst="rect">
            <a:avLst/>
          </a:prstGeom>
          <a:solidFill>
            <a:srgbClr val="605BB8"/>
          </a:solidFill>
          <a:ln>
            <a:solidFill>
              <a:srgbClr val="605B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Here is a map with a grid on. It shows where to find the treasure. Let’s work together to read the coordinates and locate the position of the gold!</a:t>
            </a:r>
          </a:p>
        </p:txBody>
      </p:sp>
      <p:sp>
        <p:nvSpPr>
          <p:cNvPr id="15417" name="TextBox 5">
            <a:extLst>
              <a:ext uri="{FF2B5EF4-FFF2-40B4-BE49-F238E27FC236}">
                <a16:creationId xmlns:a16="http://schemas.microsoft.com/office/drawing/2014/main" id="{F6B86B8B-CE36-47B1-A356-4A679AC1C9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025" y="57213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5418" name="TextBox 17">
            <a:extLst>
              <a:ext uri="{FF2B5EF4-FFF2-40B4-BE49-F238E27FC236}">
                <a16:creationId xmlns:a16="http://schemas.microsoft.com/office/drawing/2014/main" id="{BA2AC75C-7D88-4F17-9455-1DE499B7D7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6725" y="57213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5419" name="TextBox 20">
            <a:extLst>
              <a:ext uri="{FF2B5EF4-FFF2-40B4-BE49-F238E27FC236}">
                <a16:creationId xmlns:a16="http://schemas.microsoft.com/office/drawing/2014/main" id="{09155E8A-06CF-4408-9348-D5848034D8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4750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5420" name="TextBox 21">
            <a:extLst>
              <a:ext uri="{FF2B5EF4-FFF2-40B4-BE49-F238E27FC236}">
                <a16:creationId xmlns:a16="http://schemas.microsoft.com/office/drawing/2014/main" id="{9B14B5AB-70C8-4E0F-8C34-C4431CF9B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5475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421" name="TextBox 22">
            <a:extLst>
              <a:ext uri="{FF2B5EF4-FFF2-40B4-BE49-F238E27FC236}">
                <a16:creationId xmlns:a16="http://schemas.microsoft.com/office/drawing/2014/main" id="{6A89979B-0828-44CB-8A47-D3CBB1405F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3663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5422" name="TextBox 23">
            <a:extLst>
              <a:ext uri="{FF2B5EF4-FFF2-40B4-BE49-F238E27FC236}">
                <a16:creationId xmlns:a16="http://schemas.microsoft.com/office/drawing/2014/main" id="{975096EE-A46F-4C44-8756-4EDEA569B7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6288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5423" name="TextBox 24">
            <a:extLst>
              <a:ext uri="{FF2B5EF4-FFF2-40B4-BE49-F238E27FC236}">
                <a16:creationId xmlns:a16="http://schemas.microsoft.com/office/drawing/2014/main" id="{0F74ADF8-BA59-462C-BBBA-B5DFF3127E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3363" y="5703888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5424" name="TextBox 25">
            <a:extLst>
              <a:ext uri="{FF2B5EF4-FFF2-40B4-BE49-F238E27FC236}">
                <a16:creationId xmlns:a16="http://schemas.microsoft.com/office/drawing/2014/main" id="{AE39BD58-7827-4A26-AB18-C56A52C451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48831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5425" name="TextBox 26">
            <a:extLst>
              <a:ext uri="{FF2B5EF4-FFF2-40B4-BE49-F238E27FC236}">
                <a16:creationId xmlns:a16="http://schemas.microsoft.com/office/drawing/2014/main" id="{DFB38582-8245-408F-B6F7-6637E4BD80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4200525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5426" name="TextBox 27">
            <a:extLst>
              <a:ext uri="{FF2B5EF4-FFF2-40B4-BE49-F238E27FC236}">
                <a16:creationId xmlns:a16="http://schemas.microsoft.com/office/drawing/2014/main" id="{3773D136-C60F-499B-BE00-B43420A1A5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3517900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427" name="TextBox 28">
            <a:extLst>
              <a:ext uri="{FF2B5EF4-FFF2-40B4-BE49-F238E27FC236}">
                <a16:creationId xmlns:a16="http://schemas.microsoft.com/office/drawing/2014/main" id="{0AA3B1E7-F093-480F-A985-51E4225219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2863850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5428" name="TextBox 29">
            <a:extLst>
              <a:ext uri="{FF2B5EF4-FFF2-40B4-BE49-F238E27FC236}">
                <a16:creationId xmlns:a16="http://schemas.microsoft.com/office/drawing/2014/main" id="{30CDD86B-2E2D-47DF-ADAA-465074BDF6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2166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5429" name="TextBox 30">
            <a:extLst>
              <a:ext uri="{FF2B5EF4-FFF2-40B4-BE49-F238E27FC236}">
                <a16:creationId xmlns:a16="http://schemas.microsoft.com/office/drawing/2014/main" id="{94221AA1-237D-49DB-B957-CE3472556E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1497013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6</a:t>
            </a:r>
          </a:p>
        </p:txBody>
      </p:sp>
      <p:pic>
        <p:nvPicPr>
          <p:cNvPr id="15430" name="Picture 6">
            <a:extLst>
              <a:ext uri="{FF2B5EF4-FFF2-40B4-BE49-F238E27FC236}">
                <a16:creationId xmlns:a16="http://schemas.microsoft.com/office/drawing/2014/main" id="{32CB3ACD-35D9-4B3C-B5F3-6EF049EA1C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2667000"/>
            <a:ext cx="7461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1">
            <a:extLst>
              <a:ext uri="{FF2B5EF4-FFF2-40B4-BE49-F238E27FC236}">
                <a16:creationId xmlns:a16="http://schemas.microsoft.com/office/drawing/2014/main" id="{38302564-9B26-4631-BBDE-C99780530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75" y="1549400"/>
            <a:ext cx="4695825" cy="425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C072B16-76E8-4A69-9589-232AB82E200B}"/>
              </a:ext>
            </a:extLst>
          </p:cNvPr>
          <p:cNvGraphicFramePr>
            <a:graphicFrameLocks noGrp="1"/>
          </p:cNvGraphicFramePr>
          <p:nvPr/>
        </p:nvGraphicFramePr>
        <p:xfrm>
          <a:off x="1184275" y="1682750"/>
          <a:ext cx="4289424" cy="403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4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7310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EB533F6D-CA99-4524-9CE0-6079677A82DB}"/>
              </a:ext>
            </a:extLst>
          </p:cNvPr>
          <p:cNvSpPr/>
          <p:nvPr/>
        </p:nvSpPr>
        <p:spPr>
          <a:xfrm>
            <a:off x="5907088" y="1682750"/>
            <a:ext cx="2378075" cy="1673225"/>
          </a:xfrm>
          <a:prstGeom prst="rect">
            <a:avLst/>
          </a:prstGeom>
          <a:solidFill>
            <a:srgbClr val="C5DC46"/>
          </a:solidFill>
          <a:ln>
            <a:solidFill>
              <a:srgbClr val="C5DC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Look carefully at the numbers across the bottom of the grid and up the side of the grid.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414D70-21BF-4BC7-A2F9-ECE582D98981}"/>
              </a:ext>
            </a:extLst>
          </p:cNvPr>
          <p:cNvSpPr/>
          <p:nvPr/>
        </p:nvSpPr>
        <p:spPr>
          <a:xfrm>
            <a:off x="5907088" y="3429000"/>
            <a:ext cx="2378075" cy="1341438"/>
          </a:xfrm>
          <a:prstGeom prst="rect">
            <a:avLst/>
          </a:prstGeom>
          <a:solidFill>
            <a:srgbClr val="605BB8"/>
          </a:solidFill>
          <a:ln>
            <a:solidFill>
              <a:srgbClr val="605B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We will use these numbers to give the position of the treasure.</a:t>
            </a:r>
          </a:p>
        </p:txBody>
      </p:sp>
      <p:sp>
        <p:nvSpPr>
          <p:cNvPr id="16441" name="TextBox 5">
            <a:extLst>
              <a:ext uri="{FF2B5EF4-FFF2-40B4-BE49-F238E27FC236}">
                <a16:creationId xmlns:a16="http://schemas.microsoft.com/office/drawing/2014/main" id="{9D7F102E-D8F9-4B28-85C5-663E5CA4E1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025" y="57213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6442" name="TextBox 17">
            <a:extLst>
              <a:ext uri="{FF2B5EF4-FFF2-40B4-BE49-F238E27FC236}">
                <a16:creationId xmlns:a16="http://schemas.microsoft.com/office/drawing/2014/main" id="{8007BF6F-1064-48D9-9CBF-93A50FDF3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6725" y="57213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6443" name="TextBox 20">
            <a:extLst>
              <a:ext uri="{FF2B5EF4-FFF2-40B4-BE49-F238E27FC236}">
                <a16:creationId xmlns:a16="http://schemas.microsoft.com/office/drawing/2014/main" id="{99C9DA7B-83E6-4D83-92FC-806591690F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4750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6444" name="TextBox 21">
            <a:extLst>
              <a:ext uri="{FF2B5EF4-FFF2-40B4-BE49-F238E27FC236}">
                <a16:creationId xmlns:a16="http://schemas.microsoft.com/office/drawing/2014/main" id="{2175965A-BC07-4D01-9B82-3278F58ACC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5475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6445" name="TextBox 22">
            <a:extLst>
              <a:ext uri="{FF2B5EF4-FFF2-40B4-BE49-F238E27FC236}">
                <a16:creationId xmlns:a16="http://schemas.microsoft.com/office/drawing/2014/main" id="{D51769AE-BD6C-4B1B-8B4D-EA2F6F43F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3663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6446" name="TextBox 23">
            <a:extLst>
              <a:ext uri="{FF2B5EF4-FFF2-40B4-BE49-F238E27FC236}">
                <a16:creationId xmlns:a16="http://schemas.microsoft.com/office/drawing/2014/main" id="{F5534E29-44D4-4E6B-907B-68D022F2FD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6288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6447" name="TextBox 24">
            <a:extLst>
              <a:ext uri="{FF2B5EF4-FFF2-40B4-BE49-F238E27FC236}">
                <a16:creationId xmlns:a16="http://schemas.microsoft.com/office/drawing/2014/main" id="{7B835E6A-CCF8-49AD-B949-D8D8151340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3363" y="5703888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6448" name="TextBox 25">
            <a:extLst>
              <a:ext uri="{FF2B5EF4-FFF2-40B4-BE49-F238E27FC236}">
                <a16:creationId xmlns:a16="http://schemas.microsoft.com/office/drawing/2014/main" id="{0FD8A70C-D768-4D99-A686-28951FFCF2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48831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6449" name="TextBox 26">
            <a:extLst>
              <a:ext uri="{FF2B5EF4-FFF2-40B4-BE49-F238E27FC236}">
                <a16:creationId xmlns:a16="http://schemas.microsoft.com/office/drawing/2014/main" id="{689132C4-4E03-43C2-9A21-7B51EBC2D7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4200525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6450" name="TextBox 27">
            <a:extLst>
              <a:ext uri="{FF2B5EF4-FFF2-40B4-BE49-F238E27FC236}">
                <a16:creationId xmlns:a16="http://schemas.microsoft.com/office/drawing/2014/main" id="{EF603534-726F-4C76-A516-8090D3C466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3517900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6451" name="TextBox 28">
            <a:extLst>
              <a:ext uri="{FF2B5EF4-FFF2-40B4-BE49-F238E27FC236}">
                <a16:creationId xmlns:a16="http://schemas.microsoft.com/office/drawing/2014/main" id="{7EF31FA9-17E6-4652-A18D-9C952A1FC2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2863850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6452" name="TextBox 29">
            <a:extLst>
              <a:ext uri="{FF2B5EF4-FFF2-40B4-BE49-F238E27FC236}">
                <a16:creationId xmlns:a16="http://schemas.microsoft.com/office/drawing/2014/main" id="{23203A86-E2C1-407E-9D86-B8BF4DBB89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2166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6453" name="TextBox 30">
            <a:extLst>
              <a:ext uri="{FF2B5EF4-FFF2-40B4-BE49-F238E27FC236}">
                <a16:creationId xmlns:a16="http://schemas.microsoft.com/office/drawing/2014/main" id="{8390F922-3126-46F4-9FE3-B06D6E48C5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1497013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6</a:t>
            </a:r>
          </a:p>
        </p:txBody>
      </p:sp>
      <p:pic>
        <p:nvPicPr>
          <p:cNvPr id="16454" name="Picture 31">
            <a:extLst>
              <a:ext uri="{FF2B5EF4-FFF2-40B4-BE49-F238E27FC236}">
                <a16:creationId xmlns:a16="http://schemas.microsoft.com/office/drawing/2014/main" id="{E9531D92-714E-446F-B768-498EDFFEB8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2667000"/>
            <a:ext cx="7461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0133681F-7298-43A0-997C-05FA3F009914}"/>
              </a:ext>
            </a:extLst>
          </p:cNvPr>
          <p:cNvSpPr/>
          <p:nvPr/>
        </p:nvSpPr>
        <p:spPr>
          <a:xfrm>
            <a:off x="2153068" y="696913"/>
            <a:ext cx="483786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Reading Coordinates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1">
            <a:extLst>
              <a:ext uri="{FF2B5EF4-FFF2-40B4-BE49-F238E27FC236}">
                <a16:creationId xmlns:a16="http://schemas.microsoft.com/office/drawing/2014/main" id="{D0FF33D9-82F0-44CF-9FE9-1EF2D174C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75" y="1549400"/>
            <a:ext cx="4695825" cy="425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577B27E-7BF3-4A48-A731-BDE1C48F895F}"/>
              </a:ext>
            </a:extLst>
          </p:cNvPr>
          <p:cNvGraphicFramePr>
            <a:graphicFrameLocks noGrp="1"/>
          </p:cNvGraphicFramePr>
          <p:nvPr/>
        </p:nvGraphicFramePr>
        <p:xfrm>
          <a:off x="1184275" y="1682750"/>
          <a:ext cx="4289424" cy="403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4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7310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32FA73AC-F83A-45E1-859C-993E7212EAA1}"/>
              </a:ext>
            </a:extLst>
          </p:cNvPr>
          <p:cNvSpPr/>
          <p:nvPr/>
        </p:nvSpPr>
        <p:spPr>
          <a:xfrm>
            <a:off x="5765800" y="1682750"/>
            <a:ext cx="2519363" cy="1108075"/>
          </a:xfrm>
          <a:prstGeom prst="rect">
            <a:avLst/>
          </a:prstGeom>
          <a:solidFill>
            <a:srgbClr val="C5DC46"/>
          </a:solidFill>
          <a:ln>
            <a:solidFill>
              <a:srgbClr val="C5DC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numbers across the bottom of the grid are on the </a:t>
            </a:r>
            <a:r>
              <a:rPr lang="en-GB" b="1" dirty="0">
                <a:solidFill>
                  <a:schemeClr val="tx1"/>
                </a:solidFill>
              </a:rPr>
              <a:t>x-axis.</a:t>
            </a:r>
          </a:p>
        </p:txBody>
      </p:sp>
      <p:sp>
        <p:nvSpPr>
          <p:cNvPr id="17464" name="TextBox 5">
            <a:extLst>
              <a:ext uri="{FF2B5EF4-FFF2-40B4-BE49-F238E27FC236}">
                <a16:creationId xmlns:a16="http://schemas.microsoft.com/office/drawing/2014/main" id="{B4B06F44-EC0E-4846-B762-8F3322A5A2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025" y="57213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7465" name="TextBox 17">
            <a:extLst>
              <a:ext uri="{FF2B5EF4-FFF2-40B4-BE49-F238E27FC236}">
                <a16:creationId xmlns:a16="http://schemas.microsoft.com/office/drawing/2014/main" id="{FCF82625-2739-4901-ACD1-075F2B495E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6725" y="57213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466" name="TextBox 20">
            <a:extLst>
              <a:ext uri="{FF2B5EF4-FFF2-40B4-BE49-F238E27FC236}">
                <a16:creationId xmlns:a16="http://schemas.microsoft.com/office/drawing/2014/main" id="{D2CF8681-7B52-4CE0-A367-D79DA119F1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4750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7467" name="TextBox 21">
            <a:extLst>
              <a:ext uri="{FF2B5EF4-FFF2-40B4-BE49-F238E27FC236}">
                <a16:creationId xmlns:a16="http://schemas.microsoft.com/office/drawing/2014/main" id="{569EDF79-52BD-43F8-B288-649CF3168A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5475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7468" name="TextBox 22">
            <a:extLst>
              <a:ext uri="{FF2B5EF4-FFF2-40B4-BE49-F238E27FC236}">
                <a16:creationId xmlns:a16="http://schemas.microsoft.com/office/drawing/2014/main" id="{BAA4C53F-0EEB-451F-9F8C-CA1E88E99F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3663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7469" name="TextBox 23">
            <a:extLst>
              <a:ext uri="{FF2B5EF4-FFF2-40B4-BE49-F238E27FC236}">
                <a16:creationId xmlns:a16="http://schemas.microsoft.com/office/drawing/2014/main" id="{E910F020-15E9-4485-BDCD-59F3E22E22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6288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7470" name="TextBox 24">
            <a:extLst>
              <a:ext uri="{FF2B5EF4-FFF2-40B4-BE49-F238E27FC236}">
                <a16:creationId xmlns:a16="http://schemas.microsoft.com/office/drawing/2014/main" id="{4BC70E8B-7068-4210-8B8B-59306FAA4A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3363" y="5703888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7471" name="TextBox 25">
            <a:extLst>
              <a:ext uri="{FF2B5EF4-FFF2-40B4-BE49-F238E27FC236}">
                <a16:creationId xmlns:a16="http://schemas.microsoft.com/office/drawing/2014/main" id="{16C148FB-AB2B-4C84-AB48-D936A696E4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48831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472" name="TextBox 26">
            <a:extLst>
              <a:ext uri="{FF2B5EF4-FFF2-40B4-BE49-F238E27FC236}">
                <a16:creationId xmlns:a16="http://schemas.microsoft.com/office/drawing/2014/main" id="{B6B25D44-2D5F-4C41-B5D6-F3187275FA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4200525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7473" name="TextBox 27">
            <a:extLst>
              <a:ext uri="{FF2B5EF4-FFF2-40B4-BE49-F238E27FC236}">
                <a16:creationId xmlns:a16="http://schemas.microsoft.com/office/drawing/2014/main" id="{FC8C67AC-60CD-4EDB-9CB6-4D587598D5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3517900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7474" name="TextBox 28">
            <a:extLst>
              <a:ext uri="{FF2B5EF4-FFF2-40B4-BE49-F238E27FC236}">
                <a16:creationId xmlns:a16="http://schemas.microsoft.com/office/drawing/2014/main" id="{D9BCB0D8-B6D6-4C2C-985B-FC9897940B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2863850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7475" name="TextBox 29">
            <a:extLst>
              <a:ext uri="{FF2B5EF4-FFF2-40B4-BE49-F238E27FC236}">
                <a16:creationId xmlns:a16="http://schemas.microsoft.com/office/drawing/2014/main" id="{18ED7317-B883-45AF-A884-E7CCA1F2D8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2166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7476" name="TextBox 30">
            <a:extLst>
              <a:ext uri="{FF2B5EF4-FFF2-40B4-BE49-F238E27FC236}">
                <a16:creationId xmlns:a16="http://schemas.microsoft.com/office/drawing/2014/main" id="{C6063AB6-B92C-4BB3-8247-7D3E61CFA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1497013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9FB0CB6-173A-4688-925C-4BDD3B2AFA24}"/>
              </a:ext>
            </a:extLst>
          </p:cNvPr>
          <p:cNvSpPr/>
          <p:nvPr/>
        </p:nvSpPr>
        <p:spPr>
          <a:xfrm>
            <a:off x="5765800" y="2890838"/>
            <a:ext cx="2519363" cy="1108075"/>
          </a:xfrm>
          <a:prstGeom prst="rect">
            <a:avLst/>
          </a:prstGeom>
          <a:solidFill>
            <a:srgbClr val="605BB8"/>
          </a:solidFill>
          <a:ln>
            <a:solidFill>
              <a:srgbClr val="605B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We </a:t>
            </a:r>
            <a:r>
              <a:rPr lang="en-GB" b="1" dirty="0"/>
              <a:t>always</a:t>
            </a:r>
            <a:r>
              <a:rPr lang="en-GB" dirty="0"/>
              <a:t> read                the number on the              x-axis first.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55A2D88C-E429-4648-A21B-2243D5E6899E}"/>
              </a:ext>
            </a:extLst>
          </p:cNvPr>
          <p:cNvCxnSpPr/>
          <p:nvPr/>
        </p:nvCxnSpPr>
        <p:spPr>
          <a:xfrm flipV="1">
            <a:off x="1176338" y="6083300"/>
            <a:ext cx="4292600" cy="1588"/>
          </a:xfrm>
          <a:prstGeom prst="straightConnector1">
            <a:avLst/>
          </a:prstGeom>
          <a:ln w="57150">
            <a:solidFill>
              <a:srgbClr val="C5DC4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BD4BA069-D2F5-44EB-9FA1-C380B12ECA95}"/>
              </a:ext>
            </a:extLst>
          </p:cNvPr>
          <p:cNvSpPr/>
          <p:nvPr/>
        </p:nvSpPr>
        <p:spPr>
          <a:xfrm>
            <a:off x="5765800" y="4100513"/>
            <a:ext cx="2519363" cy="1347787"/>
          </a:xfrm>
          <a:prstGeom prst="rect">
            <a:avLst/>
          </a:prstGeom>
          <a:solidFill>
            <a:srgbClr val="25BDBE"/>
          </a:solidFill>
          <a:ln>
            <a:solidFill>
              <a:srgbClr val="25BD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We can see that the treasure is positioned on </a:t>
            </a:r>
            <a:r>
              <a:rPr lang="en-GB" b="1" dirty="0"/>
              <a:t>line number 2 </a:t>
            </a:r>
            <a:r>
              <a:rPr lang="en-GB" dirty="0"/>
              <a:t>of the x-axis.</a:t>
            </a:r>
          </a:p>
        </p:txBody>
      </p:sp>
      <p:pic>
        <p:nvPicPr>
          <p:cNvPr id="17480" name="Picture 33">
            <a:extLst>
              <a:ext uri="{FF2B5EF4-FFF2-40B4-BE49-F238E27FC236}">
                <a16:creationId xmlns:a16="http://schemas.microsoft.com/office/drawing/2014/main" id="{70626701-0303-4125-A7CB-CD3771D03A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2667000"/>
            <a:ext cx="7461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A3C5AC4C-B824-4956-98F2-B3E5C9281364}"/>
              </a:ext>
            </a:extLst>
          </p:cNvPr>
          <p:cNvCxnSpPr/>
          <p:nvPr/>
        </p:nvCxnSpPr>
        <p:spPr>
          <a:xfrm>
            <a:off x="1181100" y="5703888"/>
            <a:ext cx="1501775" cy="0"/>
          </a:xfrm>
          <a:prstGeom prst="straightConnector1">
            <a:avLst/>
          </a:prstGeom>
          <a:ln w="57150">
            <a:solidFill>
              <a:srgbClr val="25BDB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1C2EB11F-02C1-49EE-A901-1FB14164A054}"/>
              </a:ext>
            </a:extLst>
          </p:cNvPr>
          <p:cNvSpPr/>
          <p:nvPr/>
        </p:nvSpPr>
        <p:spPr>
          <a:xfrm>
            <a:off x="2153068" y="696913"/>
            <a:ext cx="483786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Reading Coordinates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1">
            <a:extLst>
              <a:ext uri="{FF2B5EF4-FFF2-40B4-BE49-F238E27FC236}">
                <a16:creationId xmlns:a16="http://schemas.microsoft.com/office/drawing/2014/main" id="{EF95E8CC-371A-4882-97AE-4BBFA3B7A0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75" y="1549400"/>
            <a:ext cx="4695825" cy="425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F2D1855-2C72-4985-811B-95F46F821E30}"/>
              </a:ext>
            </a:extLst>
          </p:cNvPr>
          <p:cNvGraphicFramePr>
            <a:graphicFrameLocks noGrp="1"/>
          </p:cNvGraphicFramePr>
          <p:nvPr/>
        </p:nvGraphicFramePr>
        <p:xfrm>
          <a:off x="1184275" y="1682750"/>
          <a:ext cx="4289424" cy="403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4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7310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FC54BC62-BC78-424B-8F9D-EE122B3FABFC}"/>
              </a:ext>
            </a:extLst>
          </p:cNvPr>
          <p:cNvSpPr/>
          <p:nvPr/>
        </p:nvSpPr>
        <p:spPr>
          <a:xfrm>
            <a:off x="5765800" y="1682750"/>
            <a:ext cx="2519363" cy="1108075"/>
          </a:xfrm>
          <a:prstGeom prst="rect">
            <a:avLst/>
          </a:prstGeom>
          <a:solidFill>
            <a:srgbClr val="C5DC46"/>
          </a:solidFill>
          <a:ln>
            <a:solidFill>
              <a:srgbClr val="C5DC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numbers up the side of the grid are on the </a:t>
            </a:r>
            <a:r>
              <a:rPr lang="en-GB" b="1" dirty="0">
                <a:solidFill>
                  <a:schemeClr val="tx1"/>
                </a:solidFill>
              </a:rPr>
              <a:t>y-axis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8488" name="TextBox 5">
            <a:extLst>
              <a:ext uri="{FF2B5EF4-FFF2-40B4-BE49-F238E27FC236}">
                <a16:creationId xmlns:a16="http://schemas.microsoft.com/office/drawing/2014/main" id="{1867636C-81C6-452D-9643-DBB73AD88B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025" y="57213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8489" name="TextBox 17">
            <a:extLst>
              <a:ext uri="{FF2B5EF4-FFF2-40B4-BE49-F238E27FC236}">
                <a16:creationId xmlns:a16="http://schemas.microsoft.com/office/drawing/2014/main" id="{5F101B70-E501-48F8-8FF0-DBBB3B8B8A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6725" y="57213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8490" name="TextBox 20">
            <a:extLst>
              <a:ext uri="{FF2B5EF4-FFF2-40B4-BE49-F238E27FC236}">
                <a16:creationId xmlns:a16="http://schemas.microsoft.com/office/drawing/2014/main" id="{A49CC969-4218-48A0-B0FD-7A08EB1B93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4750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8491" name="TextBox 21">
            <a:extLst>
              <a:ext uri="{FF2B5EF4-FFF2-40B4-BE49-F238E27FC236}">
                <a16:creationId xmlns:a16="http://schemas.microsoft.com/office/drawing/2014/main" id="{09A14531-E274-45AD-A02E-881D9301C4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5475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8492" name="TextBox 22">
            <a:extLst>
              <a:ext uri="{FF2B5EF4-FFF2-40B4-BE49-F238E27FC236}">
                <a16:creationId xmlns:a16="http://schemas.microsoft.com/office/drawing/2014/main" id="{547891A4-4C59-486A-8844-F81DB61C20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3663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8493" name="TextBox 23">
            <a:extLst>
              <a:ext uri="{FF2B5EF4-FFF2-40B4-BE49-F238E27FC236}">
                <a16:creationId xmlns:a16="http://schemas.microsoft.com/office/drawing/2014/main" id="{31B4B456-AF28-43F9-BA1C-BCDA485434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6288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8494" name="TextBox 24">
            <a:extLst>
              <a:ext uri="{FF2B5EF4-FFF2-40B4-BE49-F238E27FC236}">
                <a16:creationId xmlns:a16="http://schemas.microsoft.com/office/drawing/2014/main" id="{B2DD10A5-0DB0-4303-90CF-31CE07876A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3363" y="5703888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8495" name="TextBox 25">
            <a:extLst>
              <a:ext uri="{FF2B5EF4-FFF2-40B4-BE49-F238E27FC236}">
                <a16:creationId xmlns:a16="http://schemas.microsoft.com/office/drawing/2014/main" id="{E7E93C66-4367-453D-B39B-885C13F2BE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48831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8496" name="TextBox 26">
            <a:extLst>
              <a:ext uri="{FF2B5EF4-FFF2-40B4-BE49-F238E27FC236}">
                <a16:creationId xmlns:a16="http://schemas.microsoft.com/office/drawing/2014/main" id="{C59EA78F-ED54-4F56-8AF8-9EDB8AF82F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4200525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8497" name="TextBox 27">
            <a:extLst>
              <a:ext uri="{FF2B5EF4-FFF2-40B4-BE49-F238E27FC236}">
                <a16:creationId xmlns:a16="http://schemas.microsoft.com/office/drawing/2014/main" id="{8179E140-4BFE-450A-8081-EFEDBAD3B6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3517900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8498" name="TextBox 28">
            <a:extLst>
              <a:ext uri="{FF2B5EF4-FFF2-40B4-BE49-F238E27FC236}">
                <a16:creationId xmlns:a16="http://schemas.microsoft.com/office/drawing/2014/main" id="{6A077AC4-B4D6-4FA0-A01E-0AC1344689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2863850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8499" name="TextBox 29">
            <a:extLst>
              <a:ext uri="{FF2B5EF4-FFF2-40B4-BE49-F238E27FC236}">
                <a16:creationId xmlns:a16="http://schemas.microsoft.com/office/drawing/2014/main" id="{9AE84710-B363-4C8E-AAE5-B4ABEA6219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2166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8500" name="TextBox 30">
            <a:extLst>
              <a:ext uri="{FF2B5EF4-FFF2-40B4-BE49-F238E27FC236}">
                <a16:creationId xmlns:a16="http://schemas.microsoft.com/office/drawing/2014/main" id="{F57F7FBE-D796-4D6C-AE3C-BC54B9FA4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1497013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6C8D65F-7F1B-4023-87FC-157303D1B5B0}"/>
              </a:ext>
            </a:extLst>
          </p:cNvPr>
          <p:cNvSpPr/>
          <p:nvPr/>
        </p:nvSpPr>
        <p:spPr>
          <a:xfrm>
            <a:off x="5765800" y="2890838"/>
            <a:ext cx="2519363" cy="1108075"/>
          </a:xfrm>
          <a:prstGeom prst="rect">
            <a:avLst/>
          </a:prstGeom>
          <a:solidFill>
            <a:srgbClr val="605BB8"/>
          </a:solidFill>
          <a:ln>
            <a:solidFill>
              <a:srgbClr val="605B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We </a:t>
            </a:r>
            <a:r>
              <a:rPr lang="en-GB" b="1" dirty="0"/>
              <a:t>always</a:t>
            </a:r>
            <a:r>
              <a:rPr lang="en-GB" dirty="0"/>
              <a:t> read the number on the y-axis </a:t>
            </a:r>
            <a:r>
              <a:rPr lang="en-GB" b="1" dirty="0"/>
              <a:t>after</a:t>
            </a:r>
            <a:r>
              <a:rPr lang="en-GB" dirty="0"/>
              <a:t> the x-axis.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46FD2EC-4C31-43E6-838D-E8B008E65221}"/>
              </a:ext>
            </a:extLst>
          </p:cNvPr>
          <p:cNvSpPr/>
          <p:nvPr/>
        </p:nvSpPr>
        <p:spPr>
          <a:xfrm>
            <a:off x="5765800" y="4100513"/>
            <a:ext cx="2519363" cy="1347787"/>
          </a:xfrm>
          <a:prstGeom prst="rect">
            <a:avLst/>
          </a:prstGeom>
          <a:solidFill>
            <a:srgbClr val="25BDBE"/>
          </a:solidFill>
          <a:ln>
            <a:solidFill>
              <a:srgbClr val="25BD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We can see that the treasure is positioned on </a:t>
            </a:r>
            <a:r>
              <a:rPr lang="en-GB" b="1" dirty="0"/>
              <a:t>line number 4 </a:t>
            </a:r>
            <a:r>
              <a:rPr lang="en-GB" dirty="0"/>
              <a:t>of the y-axis.</a:t>
            </a:r>
          </a:p>
        </p:txBody>
      </p:sp>
      <p:pic>
        <p:nvPicPr>
          <p:cNvPr id="18503" name="Picture 33">
            <a:extLst>
              <a:ext uri="{FF2B5EF4-FFF2-40B4-BE49-F238E27FC236}">
                <a16:creationId xmlns:a16="http://schemas.microsoft.com/office/drawing/2014/main" id="{649F357E-79A3-4E62-B20D-514E4D2F33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2667000"/>
            <a:ext cx="7461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A1FAE1E5-4373-4D1A-A318-A37CB372D13E}"/>
              </a:ext>
            </a:extLst>
          </p:cNvPr>
          <p:cNvCxnSpPr/>
          <p:nvPr/>
        </p:nvCxnSpPr>
        <p:spPr>
          <a:xfrm flipV="1">
            <a:off x="1204913" y="2997200"/>
            <a:ext cx="3175" cy="2733675"/>
          </a:xfrm>
          <a:prstGeom prst="straightConnector1">
            <a:avLst/>
          </a:prstGeom>
          <a:ln w="57150">
            <a:solidFill>
              <a:srgbClr val="605BB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48BAE7F0-1344-4F2C-B1BE-42865CDD65BF}"/>
              </a:ext>
            </a:extLst>
          </p:cNvPr>
          <p:cNvCxnSpPr/>
          <p:nvPr/>
        </p:nvCxnSpPr>
        <p:spPr>
          <a:xfrm flipH="1" flipV="1">
            <a:off x="801688" y="1616075"/>
            <a:ext cx="3175" cy="4087813"/>
          </a:xfrm>
          <a:prstGeom prst="straightConnector1">
            <a:avLst/>
          </a:prstGeom>
          <a:ln w="57150">
            <a:solidFill>
              <a:srgbClr val="C5DC4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3FDF67E8-E76C-4007-8C9C-285722BB22D1}"/>
              </a:ext>
            </a:extLst>
          </p:cNvPr>
          <p:cNvSpPr/>
          <p:nvPr/>
        </p:nvSpPr>
        <p:spPr>
          <a:xfrm>
            <a:off x="2153068" y="696913"/>
            <a:ext cx="483786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Reading Coordinates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1">
            <a:extLst>
              <a:ext uri="{FF2B5EF4-FFF2-40B4-BE49-F238E27FC236}">
                <a16:creationId xmlns:a16="http://schemas.microsoft.com/office/drawing/2014/main" id="{4C4FF996-592B-4246-9C60-E557261070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75" y="1549400"/>
            <a:ext cx="4695825" cy="425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C14C72D-8172-467F-B46B-50A9BA36DE4F}"/>
              </a:ext>
            </a:extLst>
          </p:cNvPr>
          <p:cNvGraphicFramePr>
            <a:graphicFrameLocks noGrp="1"/>
          </p:cNvGraphicFramePr>
          <p:nvPr/>
        </p:nvGraphicFramePr>
        <p:xfrm>
          <a:off x="1184275" y="1682750"/>
          <a:ext cx="4289424" cy="403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4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49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73100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3100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3729" marR="73729" marT="36853" marB="36853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763A9070-19DA-411E-B785-B01128EEDC6F}"/>
              </a:ext>
            </a:extLst>
          </p:cNvPr>
          <p:cNvSpPr/>
          <p:nvPr/>
        </p:nvSpPr>
        <p:spPr>
          <a:xfrm>
            <a:off x="5765800" y="1682750"/>
            <a:ext cx="2519363" cy="1549400"/>
          </a:xfrm>
          <a:prstGeom prst="rect">
            <a:avLst/>
          </a:prstGeom>
          <a:solidFill>
            <a:srgbClr val="C5DC46"/>
          </a:solidFill>
          <a:ln>
            <a:solidFill>
              <a:srgbClr val="C5DC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We have located that the treasure is on </a:t>
            </a:r>
            <a:r>
              <a:rPr lang="en-GB" b="1" dirty="0">
                <a:solidFill>
                  <a:schemeClr val="tx1"/>
                </a:solidFill>
              </a:rPr>
              <a:t>line 2</a:t>
            </a:r>
            <a:r>
              <a:rPr lang="en-GB" dirty="0">
                <a:solidFill>
                  <a:schemeClr val="tx1"/>
                </a:solidFill>
              </a:rPr>
              <a:t> of the x-axis (across) and </a:t>
            </a:r>
            <a:r>
              <a:rPr lang="en-GB" b="1" dirty="0">
                <a:solidFill>
                  <a:schemeClr val="tx1"/>
                </a:solidFill>
              </a:rPr>
              <a:t>line 4</a:t>
            </a:r>
            <a:r>
              <a:rPr lang="en-GB" dirty="0">
                <a:solidFill>
                  <a:schemeClr val="tx1"/>
                </a:solidFill>
              </a:rPr>
              <a:t> of the                 y-axis (up).</a:t>
            </a:r>
          </a:p>
        </p:txBody>
      </p:sp>
      <p:sp>
        <p:nvSpPr>
          <p:cNvPr id="19512" name="TextBox 5">
            <a:extLst>
              <a:ext uri="{FF2B5EF4-FFF2-40B4-BE49-F238E27FC236}">
                <a16:creationId xmlns:a16="http://schemas.microsoft.com/office/drawing/2014/main" id="{C9602FBE-5ECF-4614-B628-97FEC3CA77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5025" y="57213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9513" name="TextBox 17">
            <a:extLst>
              <a:ext uri="{FF2B5EF4-FFF2-40B4-BE49-F238E27FC236}">
                <a16:creationId xmlns:a16="http://schemas.microsoft.com/office/drawing/2014/main" id="{FE0CAC96-04CE-48BB-9FE8-E47C122E11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6725" y="57213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9514" name="TextBox 20">
            <a:extLst>
              <a:ext uri="{FF2B5EF4-FFF2-40B4-BE49-F238E27FC236}">
                <a16:creationId xmlns:a16="http://schemas.microsoft.com/office/drawing/2014/main" id="{4C4C7C60-A394-471F-8140-7C5D5F0F8A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4750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9515" name="TextBox 21">
            <a:extLst>
              <a:ext uri="{FF2B5EF4-FFF2-40B4-BE49-F238E27FC236}">
                <a16:creationId xmlns:a16="http://schemas.microsoft.com/office/drawing/2014/main" id="{21B6C4ED-0D67-413B-B49D-F20F5EDADC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5475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9516" name="TextBox 22">
            <a:extLst>
              <a:ext uri="{FF2B5EF4-FFF2-40B4-BE49-F238E27FC236}">
                <a16:creationId xmlns:a16="http://schemas.microsoft.com/office/drawing/2014/main" id="{0A56AD74-42B9-4DB4-9762-30DE4D8205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03663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9517" name="TextBox 23">
            <a:extLst>
              <a:ext uri="{FF2B5EF4-FFF2-40B4-BE49-F238E27FC236}">
                <a16:creationId xmlns:a16="http://schemas.microsoft.com/office/drawing/2014/main" id="{730ECB38-29C9-48AF-B47F-CB4A377FCD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6288" y="5722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9518" name="TextBox 24">
            <a:extLst>
              <a:ext uri="{FF2B5EF4-FFF2-40B4-BE49-F238E27FC236}">
                <a16:creationId xmlns:a16="http://schemas.microsoft.com/office/drawing/2014/main" id="{2A9F4400-FF5E-4EBB-A7D4-7499485F83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3363" y="5703888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9519" name="TextBox 25">
            <a:extLst>
              <a:ext uri="{FF2B5EF4-FFF2-40B4-BE49-F238E27FC236}">
                <a16:creationId xmlns:a16="http://schemas.microsoft.com/office/drawing/2014/main" id="{F2DEB6D1-54E7-4CD9-BDCC-F77B15B881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4883150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9520" name="TextBox 26">
            <a:extLst>
              <a:ext uri="{FF2B5EF4-FFF2-40B4-BE49-F238E27FC236}">
                <a16:creationId xmlns:a16="http://schemas.microsoft.com/office/drawing/2014/main" id="{E386EE09-358C-4D50-8F48-77A0E7D659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4200525"/>
            <a:ext cx="441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9521" name="TextBox 27">
            <a:extLst>
              <a:ext uri="{FF2B5EF4-FFF2-40B4-BE49-F238E27FC236}">
                <a16:creationId xmlns:a16="http://schemas.microsoft.com/office/drawing/2014/main" id="{BBE91783-A518-47A0-A8C7-C4AC82D03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3517900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9522" name="TextBox 28">
            <a:extLst>
              <a:ext uri="{FF2B5EF4-FFF2-40B4-BE49-F238E27FC236}">
                <a16:creationId xmlns:a16="http://schemas.microsoft.com/office/drawing/2014/main" id="{B2C9EDC7-0D7B-4E50-93FD-947E76A2A9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2863850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9523" name="TextBox 29">
            <a:extLst>
              <a:ext uri="{FF2B5EF4-FFF2-40B4-BE49-F238E27FC236}">
                <a16:creationId xmlns:a16="http://schemas.microsoft.com/office/drawing/2014/main" id="{AC62C198-4F00-4122-96D2-51725E040A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2166938"/>
            <a:ext cx="441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9524" name="TextBox 30">
            <a:extLst>
              <a:ext uri="{FF2B5EF4-FFF2-40B4-BE49-F238E27FC236}">
                <a16:creationId xmlns:a16="http://schemas.microsoft.com/office/drawing/2014/main" id="{F421FFF8-DA58-4039-88C8-21AAEA80B1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175" y="1497013"/>
            <a:ext cx="4413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6</a:t>
            </a:r>
          </a:p>
        </p:txBody>
      </p:sp>
      <p:pic>
        <p:nvPicPr>
          <p:cNvPr id="19525" name="Picture 33">
            <a:extLst>
              <a:ext uri="{FF2B5EF4-FFF2-40B4-BE49-F238E27FC236}">
                <a16:creationId xmlns:a16="http://schemas.microsoft.com/office/drawing/2014/main" id="{BC55109B-5661-442D-82B3-53B8355A9E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2667000"/>
            <a:ext cx="74612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F57969B3-8BD0-4441-9CF7-25E0D39788A4}"/>
              </a:ext>
            </a:extLst>
          </p:cNvPr>
          <p:cNvCxnSpPr/>
          <p:nvPr/>
        </p:nvCxnSpPr>
        <p:spPr>
          <a:xfrm flipV="1">
            <a:off x="2624138" y="2997200"/>
            <a:ext cx="3175" cy="2733675"/>
          </a:xfrm>
          <a:prstGeom prst="straightConnector1">
            <a:avLst/>
          </a:prstGeom>
          <a:ln w="57150">
            <a:solidFill>
              <a:srgbClr val="605BB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E8F33B9F-A98A-42B3-AAAE-7C4FDA9B03A6}"/>
              </a:ext>
            </a:extLst>
          </p:cNvPr>
          <p:cNvCxnSpPr/>
          <p:nvPr/>
        </p:nvCxnSpPr>
        <p:spPr>
          <a:xfrm>
            <a:off x="1181100" y="5703888"/>
            <a:ext cx="1501775" cy="0"/>
          </a:xfrm>
          <a:prstGeom prst="straightConnector1">
            <a:avLst/>
          </a:prstGeom>
          <a:ln w="57150">
            <a:solidFill>
              <a:srgbClr val="25BDB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F8FDD6A0-17D6-4308-BB32-8FE3D9152B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54688" y="3371850"/>
            <a:ext cx="25304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is a special way we write this as a coordinate: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B9530A-1795-466B-90A8-00A07B92B4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9950" y="4295775"/>
            <a:ext cx="11874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(</a:t>
            </a:r>
            <a:r>
              <a:rPr lang="en-GB" altLang="en-US" sz="6600" b="1">
                <a:solidFill>
                  <a:srgbClr val="25BDBE"/>
                </a:solidFill>
              </a:rPr>
              <a:t>2</a:t>
            </a:r>
            <a:r>
              <a:rPr lang="en-GB" altLang="en-US" sz="6600" b="1">
                <a:solidFill>
                  <a:schemeClr val="tx1"/>
                </a:solidFill>
              </a:rPr>
              <a:t>,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B6A4CA2-851A-4025-B574-A5AC302ABE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2750" y="4295775"/>
            <a:ext cx="12303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/>
              <a:t> </a:t>
            </a:r>
            <a:r>
              <a:rPr lang="en-GB" altLang="en-US" sz="6600" b="1">
                <a:solidFill>
                  <a:srgbClr val="605BB8"/>
                </a:solidFill>
              </a:rPr>
              <a:t>4</a:t>
            </a:r>
            <a:r>
              <a:rPr lang="en-GB" altLang="en-US" sz="6600" b="1"/>
              <a:t>)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B0B1B65-65D3-4FAB-886B-AEA556DDAA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7113" y="5292725"/>
            <a:ext cx="777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x-axis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0936E28C-1BFB-48B8-AA9F-76EDD66DC6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0238" y="5292725"/>
            <a:ext cx="7969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y-axis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ACC7FC2-B1FF-4E50-8AEB-628EDD3130BF}"/>
              </a:ext>
            </a:extLst>
          </p:cNvPr>
          <p:cNvSpPr/>
          <p:nvPr/>
        </p:nvSpPr>
        <p:spPr>
          <a:xfrm>
            <a:off x="2153068" y="696913"/>
            <a:ext cx="4837864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Reading Coordinates</a:t>
            </a:r>
            <a:endParaRPr lang="en-GB" sz="40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0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12">
            <a:extLst>
              <a:ext uri="{FF2B5EF4-FFF2-40B4-BE49-F238E27FC236}">
                <a16:creationId xmlns:a16="http://schemas.microsoft.com/office/drawing/2014/main" id="{A91CE2BB-C869-43DD-AA25-45852F05E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" t="2287" r="68463" b="52400"/>
          <a:stretch>
            <a:fillRect/>
          </a:stretch>
        </p:blipFill>
        <p:spPr bwMode="auto">
          <a:xfrm>
            <a:off x="4638675" y="3773488"/>
            <a:ext cx="1808163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10">
            <a:extLst>
              <a:ext uri="{FF2B5EF4-FFF2-40B4-BE49-F238E27FC236}">
                <a16:creationId xmlns:a16="http://schemas.microsoft.com/office/drawing/2014/main" id="{584486D6-6D50-45D2-8881-B158B43CB1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64" t="2251" r="1656" b="52434"/>
          <a:stretch>
            <a:fillRect/>
          </a:stretch>
        </p:blipFill>
        <p:spPr bwMode="auto">
          <a:xfrm>
            <a:off x="6580188" y="1346200"/>
            <a:ext cx="1808162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11">
            <a:extLst>
              <a:ext uri="{FF2B5EF4-FFF2-40B4-BE49-F238E27FC236}">
                <a16:creationId xmlns:a16="http://schemas.microsoft.com/office/drawing/2014/main" id="{FBF84534-87AE-4F9A-89CA-5D4B48E859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29" t="2251" r="34891" b="52434"/>
          <a:stretch>
            <a:fillRect/>
          </a:stretch>
        </p:blipFill>
        <p:spPr bwMode="auto">
          <a:xfrm>
            <a:off x="4638675" y="1346200"/>
            <a:ext cx="1808163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14">
            <a:extLst>
              <a:ext uri="{FF2B5EF4-FFF2-40B4-BE49-F238E27FC236}">
                <a16:creationId xmlns:a16="http://schemas.microsoft.com/office/drawing/2014/main" id="{920D38B9-EEB5-4CD8-BE92-A937DF3341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3" t="2251" r="68297" b="52434"/>
          <a:stretch>
            <a:fillRect/>
          </a:stretch>
        </p:blipFill>
        <p:spPr bwMode="auto">
          <a:xfrm>
            <a:off x="2697163" y="1346200"/>
            <a:ext cx="1808162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17">
            <a:extLst>
              <a:ext uri="{FF2B5EF4-FFF2-40B4-BE49-F238E27FC236}">
                <a16:creationId xmlns:a16="http://schemas.microsoft.com/office/drawing/2014/main" id="{1B2B9F0A-E80D-4EDB-B85B-5984A80BC9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3" t="52412" r="68297" b="2272"/>
          <a:stretch>
            <a:fillRect/>
          </a:stretch>
        </p:blipFill>
        <p:spPr bwMode="auto">
          <a:xfrm>
            <a:off x="755650" y="1346200"/>
            <a:ext cx="1808163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18">
            <a:extLst>
              <a:ext uri="{FF2B5EF4-FFF2-40B4-BE49-F238E27FC236}">
                <a16:creationId xmlns:a16="http://schemas.microsoft.com/office/drawing/2014/main" id="{A2D1355F-7ACC-4C42-9EB6-9F018BE7C5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59" t="52412" r="34961" b="2272"/>
          <a:stretch>
            <a:fillRect/>
          </a:stretch>
        </p:blipFill>
        <p:spPr bwMode="auto">
          <a:xfrm>
            <a:off x="755650" y="3776663"/>
            <a:ext cx="1808163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20">
            <a:extLst>
              <a:ext uri="{FF2B5EF4-FFF2-40B4-BE49-F238E27FC236}">
                <a16:creationId xmlns:a16="http://schemas.microsoft.com/office/drawing/2014/main" id="{AC59E6A7-4003-4501-BFBE-37C814771B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96" t="52412" r="1624" b="2272"/>
          <a:stretch>
            <a:fillRect/>
          </a:stretch>
        </p:blipFill>
        <p:spPr bwMode="auto">
          <a:xfrm>
            <a:off x="2697163" y="3776663"/>
            <a:ext cx="1808162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21">
            <a:extLst>
              <a:ext uri="{FF2B5EF4-FFF2-40B4-BE49-F238E27FC236}">
                <a16:creationId xmlns:a16="http://schemas.microsoft.com/office/drawing/2014/main" id="{592DF6FA-2DA8-43E0-BF09-540DFC5671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01" t="2287" r="34889" b="52400"/>
          <a:stretch>
            <a:fillRect/>
          </a:stretch>
        </p:blipFill>
        <p:spPr bwMode="auto">
          <a:xfrm>
            <a:off x="6589713" y="3773488"/>
            <a:ext cx="1808162" cy="19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1F04D6DE-0126-46B4-BE7B-FA0BE487BF49}"/>
              </a:ext>
            </a:extLst>
          </p:cNvPr>
          <p:cNvSpPr/>
          <p:nvPr/>
        </p:nvSpPr>
        <p:spPr>
          <a:xfrm>
            <a:off x="774700" y="3286125"/>
            <a:ext cx="1779588" cy="352425"/>
          </a:xfrm>
          <a:prstGeom prst="rect">
            <a:avLst/>
          </a:prstGeom>
          <a:solidFill>
            <a:srgbClr val="605BB8"/>
          </a:solidFill>
          <a:ln>
            <a:solidFill>
              <a:srgbClr val="605B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/>
              <a:t>(6,1)</a:t>
            </a:r>
            <a:endParaRPr lang="en-GB" b="1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E34D52A-93DF-4277-B5FF-C5AC5CF8B7F6}"/>
              </a:ext>
            </a:extLst>
          </p:cNvPr>
          <p:cNvSpPr/>
          <p:nvPr/>
        </p:nvSpPr>
        <p:spPr>
          <a:xfrm>
            <a:off x="2711450" y="3286125"/>
            <a:ext cx="1779588" cy="352425"/>
          </a:xfrm>
          <a:prstGeom prst="rect">
            <a:avLst/>
          </a:prstGeom>
          <a:solidFill>
            <a:srgbClr val="25BDBE"/>
          </a:solidFill>
          <a:ln>
            <a:solidFill>
              <a:srgbClr val="25BD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(1,6)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B249FD5-B535-423D-9562-7B6CA53EC0C4}"/>
              </a:ext>
            </a:extLst>
          </p:cNvPr>
          <p:cNvSpPr/>
          <p:nvPr/>
        </p:nvSpPr>
        <p:spPr>
          <a:xfrm>
            <a:off x="4652963" y="3286125"/>
            <a:ext cx="1779587" cy="352425"/>
          </a:xfrm>
          <a:prstGeom prst="rect">
            <a:avLst/>
          </a:prstGeom>
          <a:solidFill>
            <a:srgbClr val="605BB8"/>
          </a:solidFill>
          <a:ln>
            <a:solidFill>
              <a:srgbClr val="605B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(4,3)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92FFB05-EBD9-4524-9FF0-847CE8504034}"/>
              </a:ext>
            </a:extLst>
          </p:cNvPr>
          <p:cNvSpPr/>
          <p:nvPr/>
        </p:nvSpPr>
        <p:spPr>
          <a:xfrm>
            <a:off x="6589713" y="3286125"/>
            <a:ext cx="1779587" cy="352425"/>
          </a:xfrm>
          <a:prstGeom prst="rect">
            <a:avLst/>
          </a:prstGeom>
          <a:solidFill>
            <a:srgbClr val="25BDBE"/>
          </a:solidFill>
          <a:ln>
            <a:solidFill>
              <a:srgbClr val="25BD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(2,5)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A9EEE4E-73A7-49EC-B165-2DEAD077D0D3}"/>
              </a:ext>
            </a:extLst>
          </p:cNvPr>
          <p:cNvSpPr/>
          <p:nvPr/>
        </p:nvSpPr>
        <p:spPr>
          <a:xfrm>
            <a:off x="760413" y="5711825"/>
            <a:ext cx="1779587" cy="352425"/>
          </a:xfrm>
          <a:prstGeom prst="rect">
            <a:avLst/>
          </a:prstGeom>
          <a:solidFill>
            <a:srgbClr val="25BDBE"/>
          </a:solidFill>
          <a:ln>
            <a:solidFill>
              <a:srgbClr val="25BD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(3,4)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9AA2586-5607-4AB9-BCC3-58DF77E28424}"/>
              </a:ext>
            </a:extLst>
          </p:cNvPr>
          <p:cNvSpPr/>
          <p:nvPr/>
        </p:nvSpPr>
        <p:spPr>
          <a:xfrm>
            <a:off x="2697163" y="5707063"/>
            <a:ext cx="1779587" cy="350837"/>
          </a:xfrm>
          <a:prstGeom prst="rect">
            <a:avLst/>
          </a:prstGeom>
          <a:solidFill>
            <a:srgbClr val="605BB8"/>
          </a:solidFill>
          <a:ln>
            <a:solidFill>
              <a:srgbClr val="605B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(5,2)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5268125-FB65-40DC-80A8-06371CCE0951}"/>
              </a:ext>
            </a:extLst>
          </p:cNvPr>
          <p:cNvSpPr/>
          <p:nvPr/>
        </p:nvSpPr>
        <p:spPr>
          <a:xfrm>
            <a:off x="4652963" y="5711825"/>
            <a:ext cx="1779587" cy="352425"/>
          </a:xfrm>
          <a:prstGeom prst="rect">
            <a:avLst/>
          </a:prstGeom>
          <a:solidFill>
            <a:srgbClr val="25BDBE"/>
          </a:solidFill>
          <a:ln>
            <a:solidFill>
              <a:srgbClr val="25BD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(3,1)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B9ED9BF-84C4-41E3-90BB-41254542EA97}"/>
              </a:ext>
            </a:extLst>
          </p:cNvPr>
          <p:cNvSpPr/>
          <p:nvPr/>
        </p:nvSpPr>
        <p:spPr>
          <a:xfrm>
            <a:off x="6599238" y="5707063"/>
            <a:ext cx="1779587" cy="350837"/>
          </a:xfrm>
          <a:prstGeom prst="rect">
            <a:avLst/>
          </a:prstGeom>
          <a:solidFill>
            <a:srgbClr val="605BB8"/>
          </a:solidFill>
          <a:ln>
            <a:solidFill>
              <a:srgbClr val="605B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(1,3)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D104031-77C3-4347-A4E0-8EB4289C1218}"/>
              </a:ext>
            </a:extLst>
          </p:cNvPr>
          <p:cNvSpPr/>
          <p:nvPr/>
        </p:nvSpPr>
        <p:spPr>
          <a:xfrm>
            <a:off x="710152" y="661471"/>
            <a:ext cx="7659148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400" b="1" dirty="0" smtClean="0">
                <a:latin typeface="+mn-lt"/>
              </a:rPr>
              <a:t>Can you work out the co-ordinates of each green spot?</a:t>
            </a:r>
            <a:endParaRPr lang="en-GB" altLang="en-US" sz="20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A6D0F4D-C17C-4D43-A728-E017DDB13616}"/>
              </a:ext>
            </a:extLst>
          </p:cNvPr>
          <p:cNvSpPr/>
          <p:nvPr/>
        </p:nvSpPr>
        <p:spPr>
          <a:xfrm>
            <a:off x="755650" y="2060575"/>
            <a:ext cx="7632700" cy="4032250"/>
          </a:xfrm>
          <a:prstGeom prst="rect">
            <a:avLst/>
          </a:prstGeom>
          <a:solidFill>
            <a:srgbClr val="C5DC46"/>
          </a:solidFill>
          <a:ln>
            <a:solidFill>
              <a:srgbClr val="C5DC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ED7A153-846B-44F6-A6E1-207FC04CC527}"/>
              </a:ext>
            </a:extLst>
          </p:cNvPr>
          <p:cNvSpPr/>
          <p:nvPr/>
        </p:nvSpPr>
        <p:spPr>
          <a:xfrm>
            <a:off x="2571750" y="2117725"/>
            <a:ext cx="3943350" cy="3816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CBA823B2-753A-460E-9D83-142696E3755F}"/>
              </a:ext>
            </a:extLst>
          </p:cNvPr>
          <p:cNvGraphicFramePr>
            <a:graphicFrameLocks noGrp="1"/>
          </p:cNvGraphicFramePr>
          <p:nvPr/>
        </p:nvGraphicFramePr>
        <p:xfrm>
          <a:off x="2873375" y="2279650"/>
          <a:ext cx="3473448" cy="3270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9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89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89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8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89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89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45042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5042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5042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042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5042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5042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22584" name="Group 8">
            <a:extLst>
              <a:ext uri="{FF2B5EF4-FFF2-40B4-BE49-F238E27FC236}">
                <a16:creationId xmlns:a16="http://schemas.microsoft.com/office/drawing/2014/main" id="{684424D2-DC85-46BE-9B60-1B8390CCD498}"/>
              </a:ext>
            </a:extLst>
          </p:cNvPr>
          <p:cNvGrpSpPr>
            <a:grpSpLocks/>
          </p:cNvGrpSpPr>
          <p:nvPr/>
        </p:nvGrpSpPr>
        <p:grpSpPr bwMode="auto">
          <a:xfrm>
            <a:off x="2562225" y="2117725"/>
            <a:ext cx="4021138" cy="3817938"/>
            <a:chOff x="2523582" y="2203813"/>
            <a:chExt cx="4022460" cy="3817047"/>
          </a:xfrm>
        </p:grpSpPr>
        <p:sp>
          <p:nvSpPr>
            <p:cNvPr id="22600" name="TextBox 33">
              <a:extLst>
                <a:ext uri="{FF2B5EF4-FFF2-40B4-BE49-F238E27FC236}">
                  <a16:creationId xmlns:a16="http://schemas.microsoft.com/office/drawing/2014/main" id="{EC9E1B1C-38EE-43FA-B19C-FBECB01287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8616" y="5631182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0</a:t>
              </a:r>
            </a:p>
          </p:txBody>
        </p:sp>
        <p:sp>
          <p:nvSpPr>
            <p:cNvPr id="22601" name="TextBox 34">
              <a:extLst>
                <a:ext uri="{FF2B5EF4-FFF2-40B4-BE49-F238E27FC236}">
                  <a16:creationId xmlns:a16="http://schemas.microsoft.com/office/drawing/2014/main" id="{D667C80B-94C7-400A-AADE-9AEFD64E34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68089" y="5650036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2602" name="TextBox 35">
              <a:extLst>
                <a:ext uri="{FF2B5EF4-FFF2-40B4-BE49-F238E27FC236}">
                  <a16:creationId xmlns:a16="http://schemas.microsoft.com/office/drawing/2014/main" id="{2793CEEC-DAFE-4127-A6DC-52435B31F4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6275" y="5651528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22603" name="TextBox 36">
              <a:extLst>
                <a:ext uri="{FF2B5EF4-FFF2-40B4-BE49-F238E27FC236}">
                  <a16:creationId xmlns:a16="http://schemas.microsoft.com/office/drawing/2014/main" id="{E50185AA-751F-44B7-952E-F7C0BFA70F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24461" y="5651528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22604" name="TextBox 37">
              <a:extLst>
                <a:ext uri="{FF2B5EF4-FFF2-40B4-BE49-F238E27FC236}">
                  <a16:creationId xmlns:a16="http://schemas.microsoft.com/office/drawing/2014/main" id="{867CFB13-C792-4A16-8701-E7D736559B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8136" y="5651528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22605" name="TextBox 38">
              <a:extLst>
                <a:ext uri="{FF2B5EF4-FFF2-40B4-BE49-F238E27FC236}">
                  <a16:creationId xmlns:a16="http://schemas.microsoft.com/office/drawing/2014/main" id="{F2F42064-9A44-46A2-946E-B24ADCCE7E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91811" y="5651528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22606" name="TextBox 39">
              <a:extLst>
                <a:ext uri="{FF2B5EF4-FFF2-40B4-BE49-F238E27FC236}">
                  <a16:creationId xmlns:a16="http://schemas.microsoft.com/office/drawing/2014/main" id="{FFB05EBE-796F-454F-9394-0642EA0FAD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37386" y="5631182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22607" name="TextBox 40">
              <a:extLst>
                <a:ext uri="{FF2B5EF4-FFF2-40B4-BE49-F238E27FC236}">
                  <a16:creationId xmlns:a16="http://schemas.microsoft.com/office/drawing/2014/main" id="{66165F0E-F594-46B4-B3C9-48B96D2A77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8616" y="4896775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2608" name="TextBox 41">
              <a:extLst>
                <a:ext uri="{FF2B5EF4-FFF2-40B4-BE49-F238E27FC236}">
                  <a16:creationId xmlns:a16="http://schemas.microsoft.com/office/drawing/2014/main" id="{5D0F0433-7573-436B-A2A3-A2081C9F1D5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3582" y="4347524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22609" name="TextBox 42">
              <a:extLst>
                <a:ext uri="{FF2B5EF4-FFF2-40B4-BE49-F238E27FC236}">
                  <a16:creationId xmlns:a16="http://schemas.microsoft.com/office/drawing/2014/main" id="{FAAEF25A-6AAA-4EE8-A521-0C6E0E4ED8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3582" y="3798273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22610" name="TextBox 43">
              <a:extLst>
                <a:ext uri="{FF2B5EF4-FFF2-40B4-BE49-F238E27FC236}">
                  <a16:creationId xmlns:a16="http://schemas.microsoft.com/office/drawing/2014/main" id="{AF0EEFA1-008C-413E-A95B-06EAFB9405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3582" y="3249022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22611" name="TextBox 44">
              <a:extLst>
                <a:ext uri="{FF2B5EF4-FFF2-40B4-BE49-F238E27FC236}">
                  <a16:creationId xmlns:a16="http://schemas.microsoft.com/office/drawing/2014/main" id="{6CC1D0F7-A9BA-4698-8551-CAB9ADA1C7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3582" y="2705346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22612" name="TextBox 45">
              <a:extLst>
                <a:ext uri="{FF2B5EF4-FFF2-40B4-BE49-F238E27FC236}">
                  <a16:creationId xmlns:a16="http://schemas.microsoft.com/office/drawing/2014/main" id="{D46233C1-5366-43B0-87BE-E324BB7593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32564" y="2203813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6</a:t>
              </a:r>
            </a:p>
          </p:txBody>
        </p:sp>
      </p:grpSp>
      <p:sp>
        <p:nvSpPr>
          <p:cNvPr id="20" name="Rectangular Callout 19">
            <a:extLst>
              <a:ext uri="{FF2B5EF4-FFF2-40B4-BE49-F238E27FC236}">
                <a16:creationId xmlns:a16="http://schemas.microsoft.com/office/drawing/2014/main" id="{6C611F5C-F059-44AB-BE72-C63C803427CE}"/>
              </a:ext>
            </a:extLst>
          </p:cNvPr>
          <p:cNvSpPr/>
          <p:nvPr/>
        </p:nvSpPr>
        <p:spPr>
          <a:xfrm>
            <a:off x="828675" y="2079625"/>
            <a:ext cx="1684338" cy="1414463"/>
          </a:xfrm>
          <a:prstGeom prst="wedgeRectCallout">
            <a:avLst>
              <a:gd name="adj1" fmla="val 6667"/>
              <a:gd name="adj2" fmla="val 739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 think the purple circle is at coordinate </a:t>
            </a:r>
            <a:r>
              <a:rPr lang="en-GB" b="1" dirty="0">
                <a:solidFill>
                  <a:schemeClr val="tx1"/>
                </a:solidFill>
              </a:rPr>
              <a:t>(3, 4).</a:t>
            </a:r>
          </a:p>
        </p:txBody>
      </p:sp>
      <p:sp>
        <p:nvSpPr>
          <p:cNvPr id="51" name="Rectangular Callout 50">
            <a:extLst>
              <a:ext uri="{FF2B5EF4-FFF2-40B4-BE49-F238E27FC236}">
                <a16:creationId xmlns:a16="http://schemas.microsoft.com/office/drawing/2014/main" id="{BEC00267-72B6-4FD0-82C3-F21A67A11799}"/>
              </a:ext>
            </a:extLst>
          </p:cNvPr>
          <p:cNvSpPr/>
          <p:nvPr/>
        </p:nvSpPr>
        <p:spPr>
          <a:xfrm>
            <a:off x="6608763" y="2070100"/>
            <a:ext cx="1685925" cy="1414463"/>
          </a:xfrm>
          <a:prstGeom prst="wedgeRectCallout">
            <a:avLst>
              <a:gd name="adj1" fmla="val -2944"/>
              <a:gd name="adj2" fmla="val 7332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 think the purple circle is at coordinate </a:t>
            </a:r>
            <a:r>
              <a:rPr lang="en-GB" b="1" dirty="0">
                <a:solidFill>
                  <a:schemeClr val="tx1"/>
                </a:solidFill>
              </a:rPr>
              <a:t>(4, 3).</a:t>
            </a:r>
          </a:p>
        </p:txBody>
      </p:sp>
      <p:sp>
        <p:nvSpPr>
          <p:cNvPr id="57" name="Rectangular Callout 56">
            <a:extLst>
              <a:ext uri="{FF2B5EF4-FFF2-40B4-BE49-F238E27FC236}">
                <a16:creationId xmlns:a16="http://schemas.microsoft.com/office/drawing/2014/main" id="{891B3700-6FA8-42EC-873F-C1D1E9024B87}"/>
              </a:ext>
            </a:extLst>
          </p:cNvPr>
          <p:cNvSpPr/>
          <p:nvPr/>
        </p:nvSpPr>
        <p:spPr>
          <a:xfrm>
            <a:off x="828675" y="2079625"/>
            <a:ext cx="1684338" cy="1414463"/>
          </a:xfrm>
          <a:prstGeom prst="wedgeRectCallout">
            <a:avLst>
              <a:gd name="adj1" fmla="val 6667"/>
              <a:gd name="adj2" fmla="val 739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 was </a:t>
            </a:r>
            <a:r>
              <a:rPr lang="en-GB" b="1" dirty="0">
                <a:solidFill>
                  <a:schemeClr val="tx1"/>
                </a:solidFill>
              </a:rPr>
              <a:t>correct. </a:t>
            </a:r>
            <a:r>
              <a:rPr lang="en-GB" dirty="0">
                <a:solidFill>
                  <a:schemeClr val="tx1"/>
                </a:solidFill>
              </a:rPr>
              <a:t>The purple circle is at </a:t>
            </a:r>
            <a:r>
              <a:rPr lang="en-GB" b="1" dirty="0">
                <a:solidFill>
                  <a:schemeClr val="tx1"/>
                </a:solidFill>
              </a:rPr>
              <a:t>(3,4).</a:t>
            </a:r>
          </a:p>
        </p:txBody>
      </p:sp>
      <p:sp>
        <p:nvSpPr>
          <p:cNvPr id="58" name="Rectangular Callout 57">
            <a:extLst>
              <a:ext uri="{FF2B5EF4-FFF2-40B4-BE49-F238E27FC236}">
                <a16:creationId xmlns:a16="http://schemas.microsoft.com/office/drawing/2014/main" id="{2EC24CA8-373D-41D3-BA94-ADE147CBD591}"/>
              </a:ext>
            </a:extLst>
          </p:cNvPr>
          <p:cNvSpPr/>
          <p:nvPr/>
        </p:nvSpPr>
        <p:spPr>
          <a:xfrm>
            <a:off x="6608763" y="2070100"/>
            <a:ext cx="1685925" cy="1423988"/>
          </a:xfrm>
          <a:prstGeom prst="wedgeRectCallout">
            <a:avLst>
              <a:gd name="adj1" fmla="val -2944"/>
              <a:gd name="adj2" fmla="val 7332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 was </a:t>
            </a:r>
            <a:r>
              <a:rPr lang="en-GB" b="1" dirty="0">
                <a:solidFill>
                  <a:schemeClr val="tx1"/>
                </a:solidFill>
              </a:rPr>
              <a:t>wrong. </a:t>
            </a:r>
            <a:r>
              <a:rPr lang="en-GB" dirty="0">
                <a:solidFill>
                  <a:schemeClr val="tx1"/>
                </a:solidFill>
              </a:rPr>
              <a:t>You always read the               </a:t>
            </a:r>
            <a:r>
              <a:rPr lang="en-GB" b="1" dirty="0">
                <a:solidFill>
                  <a:schemeClr val="tx1"/>
                </a:solidFill>
              </a:rPr>
              <a:t>x-axis</a:t>
            </a:r>
            <a:r>
              <a:rPr lang="en-GB" dirty="0">
                <a:solidFill>
                  <a:schemeClr val="tx1"/>
                </a:solidFill>
              </a:rPr>
              <a:t> first!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14" name="boy">
            <a:extLst>
              <a:ext uri="{FF2B5EF4-FFF2-40B4-BE49-F238E27FC236}">
                <a16:creationId xmlns:a16="http://schemas.microsoft.com/office/drawing/2014/main" id="{56A38544-F1C5-4965-8C65-34B5AC8B9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8" y="3390900"/>
            <a:ext cx="1168400" cy="270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girl">
            <a:extLst>
              <a:ext uri="{FF2B5EF4-FFF2-40B4-BE49-F238E27FC236}">
                <a16:creationId xmlns:a16="http://schemas.microsoft.com/office/drawing/2014/main" id="{EC2D1422-CF81-4377-8AD8-FFE7B80A76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71"/>
          <a:stretch>
            <a:fillRect/>
          </a:stretch>
        </p:blipFill>
        <p:spPr bwMode="auto">
          <a:xfrm>
            <a:off x="7229475" y="3348038"/>
            <a:ext cx="1222375" cy="275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BEE9CB34-E40D-46BC-AE0A-F6650B78304A}"/>
              </a:ext>
            </a:extLst>
          </p:cNvPr>
          <p:cNvSpPr/>
          <p:nvPr/>
        </p:nvSpPr>
        <p:spPr>
          <a:xfrm>
            <a:off x="2803525" y="2705100"/>
            <a:ext cx="195263" cy="195263"/>
          </a:xfrm>
          <a:prstGeom prst="ellipse">
            <a:avLst/>
          </a:prstGeom>
          <a:solidFill>
            <a:srgbClr val="25BDBE"/>
          </a:solidFill>
          <a:ln>
            <a:solidFill>
              <a:srgbClr val="25BD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B7F21C61-0183-4D55-B2CC-B1D4E93ADDE1}"/>
              </a:ext>
            </a:extLst>
          </p:cNvPr>
          <p:cNvSpPr/>
          <p:nvPr/>
        </p:nvSpPr>
        <p:spPr>
          <a:xfrm>
            <a:off x="4510088" y="3259138"/>
            <a:ext cx="196850" cy="195262"/>
          </a:xfrm>
          <a:prstGeom prst="ellipse">
            <a:avLst/>
          </a:prstGeom>
          <a:solidFill>
            <a:srgbClr val="605BB8"/>
          </a:solidFill>
          <a:ln>
            <a:solidFill>
              <a:srgbClr val="605B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CC5D7243-1B78-4FB4-9EEB-59C6D1AC5B8C}"/>
              </a:ext>
            </a:extLst>
          </p:cNvPr>
          <p:cNvSpPr/>
          <p:nvPr/>
        </p:nvSpPr>
        <p:spPr>
          <a:xfrm>
            <a:off x="3349625" y="3257550"/>
            <a:ext cx="195263" cy="195263"/>
          </a:xfrm>
          <a:prstGeom prst="ellipse">
            <a:avLst/>
          </a:prstGeom>
          <a:solidFill>
            <a:srgbClr val="C5DC46"/>
          </a:solidFill>
          <a:ln>
            <a:solidFill>
              <a:srgbClr val="C5DC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131EA800-4474-4EA6-929E-F81E63DC6BE3}"/>
              </a:ext>
            </a:extLst>
          </p:cNvPr>
          <p:cNvSpPr/>
          <p:nvPr/>
        </p:nvSpPr>
        <p:spPr>
          <a:xfrm>
            <a:off x="5092700" y="3798888"/>
            <a:ext cx="195263" cy="195262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FBA9A72-EF70-4FEB-A287-BD435F45FE87}"/>
              </a:ext>
            </a:extLst>
          </p:cNvPr>
          <p:cNvSpPr/>
          <p:nvPr/>
        </p:nvSpPr>
        <p:spPr>
          <a:xfrm>
            <a:off x="5664200" y="4348163"/>
            <a:ext cx="195263" cy="19526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7BA1DBD4-FB63-4053-88E2-530E7EB04ACC}"/>
              </a:ext>
            </a:extLst>
          </p:cNvPr>
          <p:cNvCxnSpPr/>
          <p:nvPr/>
        </p:nvCxnSpPr>
        <p:spPr>
          <a:xfrm flipV="1">
            <a:off x="4589463" y="3454400"/>
            <a:ext cx="17462" cy="2130425"/>
          </a:xfrm>
          <a:prstGeom prst="straightConnector1">
            <a:avLst/>
          </a:prstGeom>
          <a:ln w="57150">
            <a:solidFill>
              <a:srgbClr val="605BB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805CAAF8-522E-4516-A4DA-DB0176ECCC6D}"/>
              </a:ext>
            </a:extLst>
          </p:cNvPr>
          <p:cNvCxnSpPr/>
          <p:nvPr/>
        </p:nvCxnSpPr>
        <p:spPr>
          <a:xfrm>
            <a:off x="2871788" y="5545138"/>
            <a:ext cx="1792287" cy="20637"/>
          </a:xfrm>
          <a:prstGeom prst="straightConnector1">
            <a:avLst/>
          </a:prstGeom>
          <a:ln w="57150">
            <a:solidFill>
              <a:srgbClr val="25BDB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>
            <a:extLst>
              <a:ext uri="{FF2B5EF4-FFF2-40B4-BE49-F238E27FC236}">
                <a16:creationId xmlns:a16="http://schemas.microsoft.com/office/drawing/2014/main" id="{9BE23166-268C-4B0F-9D3D-62ADB814D48E}"/>
              </a:ext>
            </a:extLst>
          </p:cNvPr>
          <p:cNvSpPr/>
          <p:nvPr/>
        </p:nvSpPr>
        <p:spPr>
          <a:xfrm>
            <a:off x="755650" y="1341438"/>
            <a:ext cx="7632700" cy="657225"/>
          </a:xfrm>
          <a:prstGeom prst="rect">
            <a:avLst/>
          </a:prstGeom>
          <a:solidFill>
            <a:srgbClr val="605BB8"/>
          </a:solidFill>
          <a:ln>
            <a:solidFill>
              <a:srgbClr val="605B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Click on the child who has read the coordinate correctly.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How has the other child got mixed up?</a:t>
            </a:r>
          </a:p>
        </p:txBody>
      </p:sp>
      <p:pic>
        <p:nvPicPr>
          <p:cNvPr id="22599" name="Whole Class">
            <a:extLst>
              <a:ext uri="{FF2B5EF4-FFF2-40B4-BE49-F238E27FC236}">
                <a16:creationId xmlns:a16="http://schemas.microsoft.com/office/drawing/2014/main" id="{46D3DC93-28F2-456C-8C01-FA3C39087F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5F55FA85-B3BF-4C05-A1A1-412AC476EF2B}"/>
              </a:ext>
            </a:extLst>
          </p:cNvPr>
          <p:cNvSpPr/>
          <p:nvPr/>
        </p:nvSpPr>
        <p:spPr>
          <a:xfrm>
            <a:off x="2094559" y="696913"/>
            <a:ext cx="4954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Coordinate Match Up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0" grpId="0" animBg="1"/>
      <p:bldP spid="51" grpId="0" animBg="1"/>
      <p:bldP spid="57" grpId="0" animBg="1"/>
      <p:bldP spid="5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D7B7AD0-2D41-4B18-ADF2-16AA747C2A3F}"/>
              </a:ext>
            </a:extLst>
          </p:cNvPr>
          <p:cNvSpPr/>
          <p:nvPr/>
        </p:nvSpPr>
        <p:spPr>
          <a:xfrm>
            <a:off x="755650" y="2060575"/>
            <a:ext cx="7632700" cy="4032250"/>
          </a:xfrm>
          <a:prstGeom prst="rect">
            <a:avLst/>
          </a:prstGeom>
          <a:solidFill>
            <a:srgbClr val="C5DC46"/>
          </a:solidFill>
          <a:ln>
            <a:solidFill>
              <a:srgbClr val="C5DC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0763EC6-1C7D-4681-92C8-2AD62326CE53}"/>
              </a:ext>
            </a:extLst>
          </p:cNvPr>
          <p:cNvSpPr/>
          <p:nvPr/>
        </p:nvSpPr>
        <p:spPr>
          <a:xfrm>
            <a:off x="2571750" y="2117725"/>
            <a:ext cx="3943350" cy="3816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B2B76EC8-2D83-4FF4-B7D5-D29380059CB1}"/>
              </a:ext>
            </a:extLst>
          </p:cNvPr>
          <p:cNvGraphicFramePr>
            <a:graphicFrameLocks noGrp="1"/>
          </p:cNvGraphicFramePr>
          <p:nvPr/>
        </p:nvGraphicFramePr>
        <p:xfrm>
          <a:off x="2873375" y="2279650"/>
          <a:ext cx="3473448" cy="32702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9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89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89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89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89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89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45042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5042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5042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5042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5042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5042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59704" marR="59704" marT="29842" marB="298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23608" name="Group 8">
            <a:extLst>
              <a:ext uri="{FF2B5EF4-FFF2-40B4-BE49-F238E27FC236}">
                <a16:creationId xmlns:a16="http://schemas.microsoft.com/office/drawing/2014/main" id="{1EF6FB3E-E8C9-409C-96AF-6FBD47A0B876}"/>
              </a:ext>
            </a:extLst>
          </p:cNvPr>
          <p:cNvGrpSpPr>
            <a:grpSpLocks/>
          </p:cNvGrpSpPr>
          <p:nvPr/>
        </p:nvGrpSpPr>
        <p:grpSpPr bwMode="auto">
          <a:xfrm>
            <a:off x="2562225" y="2117725"/>
            <a:ext cx="4021138" cy="3817938"/>
            <a:chOff x="2523582" y="2203813"/>
            <a:chExt cx="4022460" cy="3817047"/>
          </a:xfrm>
        </p:grpSpPr>
        <p:sp>
          <p:nvSpPr>
            <p:cNvPr id="23624" name="TextBox 33">
              <a:extLst>
                <a:ext uri="{FF2B5EF4-FFF2-40B4-BE49-F238E27FC236}">
                  <a16:creationId xmlns:a16="http://schemas.microsoft.com/office/drawing/2014/main" id="{B26262B3-E818-4D7C-9DC0-5E8D8B55AD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8616" y="5631182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0</a:t>
              </a:r>
            </a:p>
          </p:txBody>
        </p:sp>
        <p:sp>
          <p:nvSpPr>
            <p:cNvPr id="23625" name="TextBox 34">
              <a:extLst>
                <a:ext uri="{FF2B5EF4-FFF2-40B4-BE49-F238E27FC236}">
                  <a16:creationId xmlns:a16="http://schemas.microsoft.com/office/drawing/2014/main" id="{41FA3747-1C6C-4292-AC1A-A9C27054B0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68089" y="5650036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3626" name="TextBox 35">
              <a:extLst>
                <a:ext uri="{FF2B5EF4-FFF2-40B4-BE49-F238E27FC236}">
                  <a16:creationId xmlns:a16="http://schemas.microsoft.com/office/drawing/2014/main" id="{C4D40C75-BC65-4BDA-9FDB-7AF143D2C1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46275" y="5651528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23627" name="TextBox 36">
              <a:extLst>
                <a:ext uri="{FF2B5EF4-FFF2-40B4-BE49-F238E27FC236}">
                  <a16:creationId xmlns:a16="http://schemas.microsoft.com/office/drawing/2014/main" id="{57689576-9FE7-4DAB-94B2-55FC6454D4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24461" y="5651528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23628" name="TextBox 37">
              <a:extLst>
                <a:ext uri="{FF2B5EF4-FFF2-40B4-BE49-F238E27FC236}">
                  <a16:creationId xmlns:a16="http://schemas.microsoft.com/office/drawing/2014/main" id="{8E11B788-4B41-457B-9790-044832DCE7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8136" y="5651528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23629" name="TextBox 38">
              <a:extLst>
                <a:ext uri="{FF2B5EF4-FFF2-40B4-BE49-F238E27FC236}">
                  <a16:creationId xmlns:a16="http://schemas.microsoft.com/office/drawing/2014/main" id="{B91F69B9-CB4D-4C28-A7CA-7B9F8D7A10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91811" y="5651528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23630" name="TextBox 39">
              <a:extLst>
                <a:ext uri="{FF2B5EF4-FFF2-40B4-BE49-F238E27FC236}">
                  <a16:creationId xmlns:a16="http://schemas.microsoft.com/office/drawing/2014/main" id="{59F266AC-7EAD-4E0A-A910-3603FFE2E0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37386" y="5631182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23631" name="TextBox 40">
              <a:extLst>
                <a:ext uri="{FF2B5EF4-FFF2-40B4-BE49-F238E27FC236}">
                  <a16:creationId xmlns:a16="http://schemas.microsoft.com/office/drawing/2014/main" id="{C8A0A632-AD1C-4E80-9775-BF21E1AB77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8616" y="4896775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23632" name="TextBox 41">
              <a:extLst>
                <a:ext uri="{FF2B5EF4-FFF2-40B4-BE49-F238E27FC236}">
                  <a16:creationId xmlns:a16="http://schemas.microsoft.com/office/drawing/2014/main" id="{E581B2FA-3E38-46C9-B9D6-1447997818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3582" y="4347524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23633" name="TextBox 42">
              <a:extLst>
                <a:ext uri="{FF2B5EF4-FFF2-40B4-BE49-F238E27FC236}">
                  <a16:creationId xmlns:a16="http://schemas.microsoft.com/office/drawing/2014/main" id="{718EF2C9-4755-4472-B19B-AED53A982A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3582" y="3798273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23634" name="TextBox 43">
              <a:extLst>
                <a:ext uri="{FF2B5EF4-FFF2-40B4-BE49-F238E27FC236}">
                  <a16:creationId xmlns:a16="http://schemas.microsoft.com/office/drawing/2014/main" id="{47057F5D-0986-4AD1-915C-EFEC9D5B69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3582" y="3249022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23635" name="TextBox 44">
              <a:extLst>
                <a:ext uri="{FF2B5EF4-FFF2-40B4-BE49-F238E27FC236}">
                  <a16:creationId xmlns:a16="http://schemas.microsoft.com/office/drawing/2014/main" id="{5CEFBCE1-0356-4FB0-9EEE-6F8B6E6940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23582" y="2705346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23636" name="TextBox 45">
              <a:extLst>
                <a:ext uri="{FF2B5EF4-FFF2-40B4-BE49-F238E27FC236}">
                  <a16:creationId xmlns:a16="http://schemas.microsoft.com/office/drawing/2014/main" id="{54BAFDC4-A21F-4D90-8448-B36F33B2B2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32564" y="2203813"/>
              <a:ext cx="40865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6</a:t>
              </a:r>
            </a:p>
          </p:txBody>
        </p:sp>
      </p:grpSp>
      <p:sp>
        <p:nvSpPr>
          <p:cNvPr id="20" name="Rectangular Callout 19">
            <a:extLst>
              <a:ext uri="{FF2B5EF4-FFF2-40B4-BE49-F238E27FC236}">
                <a16:creationId xmlns:a16="http://schemas.microsoft.com/office/drawing/2014/main" id="{6F365D4A-16B3-44D6-B0F7-13FBDDF33A70}"/>
              </a:ext>
            </a:extLst>
          </p:cNvPr>
          <p:cNvSpPr/>
          <p:nvPr/>
        </p:nvSpPr>
        <p:spPr>
          <a:xfrm>
            <a:off x="828675" y="2125663"/>
            <a:ext cx="1684338" cy="1414462"/>
          </a:xfrm>
          <a:prstGeom prst="wedgeRectCallout">
            <a:avLst>
              <a:gd name="adj1" fmla="val 6667"/>
              <a:gd name="adj2" fmla="val 739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pc="-30" dirty="0">
                <a:solidFill>
                  <a:schemeClr val="tx1"/>
                </a:solidFill>
              </a:rPr>
              <a:t>I think the red circle is at coordinate     </a:t>
            </a:r>
            <a:r>
              <a:rPr lang="en-GB" b="1" spc="-30" dirty="0">
                <a:solidFill>
                  <a:schemeClr val="tx1"/>
                </a:solidFill>
              </a:rPr>
              <a:t>(5, 3).</a:t>
            </a:r>
          </a:p>
        </p:txBody>
      </p:sp>
      <p:sp>
        <p:nvSpPr>
          <p:cNvPr id="51" name="Rectangular Callout 50">
            <a:extLst>
              <a:ext uri="{FF2B5EF4-FFF2-40B4-BE49-F238E27FC236}">
                <a16:creationId xmlns:a16="http://schemas.microsoft.com/office/drawing/2014/main" id="{D8812FA7-2A1B-4003-8C8C-FA997CCA267B}"/>
              </a:ext>
            </a:extLst>
          </p:cNvPr>
          <p:cNvSpPr/>
          <p:nvPr/>
        </p:nvSpPr>
        <p:spPr>
          <a:xfrm>
            <a:off x="6608763" y="2116138"/>
            <a:ext cx="1685925" cy="1414462"/>
          </a:xfrm>
          <a:prstGeom prst="wedgeRectCallout">
            <a:avLst>
              <a:gd name="adj1" fmla="val -2944"/>
              <a:gd name="adj2" fmla="val 7332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pc="-30" dirty="0">
                <a:solidFill>
                  <a:schemeClr val="tx1"/>
                </a:solidFill>
              </a:rPr>
              <a:t>I think the red circle is at coordinate     </a:t>
            </a:r>
            <a:r>
              <a:rPr lang="en-GB" b="1" spc="-30" dirty="0">
                <a:solidFill>
                  <a:schemeClr val="tx1"/>
                </a:solidFill>
              </a:rPr>
              <a:t>(5, 2).</a:t>
            </a:r>
          </a:p>
        </p:txBody>
      </p:sp>
      <p:sp>
        <p:nvSpPr>
          <p:cNvPr id="57" name="Rectangular Callout 56">
            <a:extLst>
              <a:ext uri="{FF2B5EF4-FFF2-40B4-BE49-F238E27FC236}">
                <a16:creationId xmlns:a16="http://schemas.microsoft.com/office/drawing/2014/main" id="{184EC74F-B82B-4F93-9FF5-7437DDF63172}"/>
              </a:ext>
            </a:extLst>
          </p:cNvPr>
          <p:cNvSpPr/>
          <p:nvPr/>
        </p:nvSpPr>
        <p:spPr>
          <a:xfrm>
            <a:off x="828675" y="2125663"/>
            <a:ext cx="1684338" cy="1414462"/>
          </a:xfrm>
          <a:prstGeom prst="wedgeRectCallout">
            <a:avLst>
              <a:gd name="adj1" fmla="val 6667"/>
              <a:gd name="adj2" fmla="val 7394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 was </a:t>
            </a:r>
            <a:r>
              <a:rPr lang="en-GB" b="1" dirty="0">
                <a:solidFill>
                  <a:schemeClr val="tx1"/>
                </a:solidFill>
              </a:rPr>
              <a:t>wrong. </a:t>
            </a:r>
            <a:r>
              <a:rPr lang="en-GB" dirty="0">
                <a:solidFill>
                  <a:schemeClr val="tx1"/>
                </a:solidFill>
              </a:rPr>
              <a:t>The </a:t>
            </a:r>
            <a:r>
              <a:rPr lang="en-GB" b="1" dirty="0">
                <a:solidFill>
                  <a:schemeClr val="tx1"/>
                </a:solidFill>
              </a:rPr>
              <a:t>orange</a:t>
            </a:r>
            <a:r>
              <a:rPr lang="en-GB" dirty="0">
                <a:solidFill>
                  <a:schemeClr val="tx1"/>
                </a:solidFill>
              </a:rPr>
              <a:t> circle is at (5,3).</a:t>
            </a:r>
          </a:p>
        </p:txBody>
      </p:sp>
      <p:sp>
        <p:nvSpPr>
          <p:cNvPr id="58" name="Rectangular Callout 57">
            <a:extLst>
              <a:ext uri="{FF2B5EF4-FFF2-40B4-BE49-F238E27FC236}">
                <a16:creationId xmlns:a16="http://schemas.microsoft.com/office/drawing/2014/main" id="{A68B2676-F2D3-4CB9-B3D5-07F17F127F14}"/>
              </a:ext>
            </a:extLst>
          </p:cNvPr>
          <p:cNvSpPr/>
          <p:nvPr/>
        </p:nvSpPr>
        <p:spPr>
          <a:xfrm>
            <a:off x="6608763" y="2116138"/>
            <a:ext cx="1685925" cy="1423987"/>
          </a:xfrm>
          <a:prstGeom prst="wedgeRectCallout">
            <a:avLst>
              <a:gd name="adj1" fmla="val -2944"/>
              <a:gd name="adj2" fmla="val 73324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 was </a:t>
            </a:r>
            <a:r>
              <a:rPr lang="en-GB" b="1" dirty="0">
                <a:solidFill>
                  <a:schemeClr val="tx1"/>
                </a:solidFill>
              </a:rPr>
              <a:t>correct. </a:t>
            </a:r>
            <a:r>
              <a:rPr lang="en-GB" dirty="0">
                <a:solidFill>
                  <a:schemeClr val="tx1"/>
                </a:solidFill>
              </a:rPr>
              <a:t>The red circle is at </a:t>
            </a:r>
            <a:r>
              <a:rPr lang="en-GB" b="1" dirty="0">
                <a:solidFill>
                  <a:schemeClr val="tx1"/>
                </a:solidFill>
              </a:rPr>
              <a:t>(5,2).</a:t>
            </a:r>
          </a:p>
        </p:txBody>
      </p:sp>
      <p:pic>
        <p:nvPicPr>
          <p:cNvPr id="14" name="boy">
            <a:extLst>
              <a:ext uri="{FF2B5EF4-FFF2-40B4-BE49-F238E27FC236}">
                <a16:creationId xmlns:a16="http://schemas.microsoft.com/office/drawing/2014/main" id="{0BFC3873-51C8-4945-A916-80988E327E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8" y="3390900"/>
            <a:ext cx="1168400" cy="270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girl">
            <a:extLst>
              <a:ext uri="{FF2B5EF4-FFF2-40B4-BE49-F238E27FC236}">
                <a16:creationId xmlns:a16="http://schemas.microsoft.com/office/drawing/2014/main" id="{6E3A7F28-AF8E-4373-B840-BFA99DA589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71"/>
          <a:stretch>
            <a:fillRect/>
          </a:stretch>
        </p:blipFill>
        <p:spPr bwMode="auto">
          <a:xfrm>
            <a:off x="7229475" y="3348038"/>
            <a:ext cx="1222375" cy="275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A1C9F116-2E1C-49C2-BDE0-5D746F749BCF}"/>
              </a:ext>
            </a:extLst>
          </p:cNvPr>
          <p:cNvSpPr/>
          <p:nvPr/>
        </p:nvSpPr>
        <p:spPr>
          <a:xfrm>
            <a:off x="2803525" y="2705100"/>
            <a:ext cx="195263" cy="195263"/>
          </a:xfrm>
          <a:prstGeom prst="ellipse">
            <a:avLst/>
          </a:prstGeom>
          <a:solidFill>
            <a:srgbClr val="25BDBE"/>
          </a:solidFill>
          <a:ln>
            <a:solidFill>
              <a:srgbClr val="25BDB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2FB428E8-ED6C-4141-B554-8B9F05469531}"/>
              </a:ext>
            </a:extLst>
          </p:cNvPr>
          <p:cNvSpPr/>
          <p:nvPr/>
        </p:nvSpPr>
        <p:spPr>
          <a:xfrm>
            <a:off x="4510088" y="3259138"/>
            <a:ext cx="196850" cy="195262"/>
          </a:xfrm>
          <a:prstGeom prst="ellipse">
            <a:avLst/>
          </a:prstGeom>
          <a:solidFill>
            <a:srgbClr val="605BB8"/>
          </a:solidFill>
          <a:ln>
            <a:solidFill>
              <a:srgbClr val="605B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5E641667-A502-4BC3-87EB-B0672909A156}"/>
              </a:ext>
            </a:extLst>
          </p:cNvPr>
          <p:cNvSpPr/>
          <p:nvPr/>
        </p:nvSpPr>
        <p:spPr>
          <a:xfrm>
            <a:off x="3349625" y="3257550"/>
            <a:ext cx="195263" cy="195263"/>
          </a:xfrm>
          <a:prstGeom prst="ellipse">
            <a:avLst/>
          </a:prstGeom>
          <a:solidFill>
            <a:srgbClr val="C5DC46"/>
          </a:solidFill>
          <a:ln>
            <a:solidFill>
              <a:srgbClr val="C5DC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4364B23-91A8-4EC0-9133-B19DAC36FA28}"/>
              </a:ext>
            </a:extLst>
          </p:cNvPr>
          <p:cNvSpPr/>
          <p:nvPr/>
        </p:nvSpPr>
        <p:spPr>
          <a:xfrm>
            <a:off x="5664200" y="3798888"/>
            <a:ext cx="195263" cy="195262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5B6FF0D2-8DA4-4ACF-9DE6-78951135D024}"/>
              </a:ext>
            </a:extLst>
          </p:cNvPr>
          <p:cNvSpPr/>
          <p:nvPr/>
        </p:nvSpPr>
        <p:spPr>
          <a:xfrm>
            <a:off x="5664200" y="4348163"/>
            <a:ext cx="195263" cy="195262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85F88410-EC8D-42E0-87AD-67F795E0E0BC}"/>
              </a:ext>
            </a:extLst>
          </p:cNvPr>
          <p:cNvCxnSpPr>
            <a:endCxn id="56" idx="4"/>
          </p:cNvCxnSpPr>
          <p:nvPr/>
        </p:nvCxnSpPr>
        <p:spPr>
          <a:xfrm flipH="1" flipV="1">
            <a:off x="5761038" y="4543425"/>
            <a:ext cx="15875" cy="1041400"/>
          </a:xfrm>
          <a:prstGeom prst="straightConnector1">
            <a:avLst/>
          </a:prstGeom>
          <a:ln w="57150">
            <a:solidFill>
              <a:srgbClr val="605BB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F22EB026-4237-49F5-9852-778C68308075}"/>
              </a:ext>
            </a:extLst>
          </p:cNvPr>
          <p:cNvCxnSpPr>
            <a:endCxn id="23629" idx="0"/>
          </p:cNvCxnSpPr>
          <p:nvPr/>
        </p:nvCxnSpPr>
        <p:spPr>
          <a:xfrm>
            <a:off x="2871788" y="5545138"/>
            <a:ext cx="2962275" cy="20637"/>
          </a:xfrm>
          <a:prstGeom prst="straightConnector1">
            <a:avLst/>
          </a:prstGeom>
          <a:ln w="57150">
            <a:solidFill>
              <a:srgbClr val="25BDB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64">
            <a:extLst>
              <a:ext uri="{FF2B5EF4-FFF2-40B4-BE49-F238E27FC236}">
                <a16:creationId xmlns:a16="http://schemas.microsoft.com/office/drawing/2014/main" id="{69AE14A7-F594-4E7D-936D-BE6F4DFD753E}"/>
              </a:ext>
            </a:extLst>
          </p:cNvPr>
          <p:cNvSpPr/>
          <p:nvPr/>
        </p:nvSpPr>
        <p:spPr>
          <a:xfrm>
            <a:off x="755650" y="1341438"/>
            <a:ext cx="7632700" cy="657225"/>
          </a:xfrm>
          <a:prstGeom prst="rect">
            <a:avLst/>
          </a:prstGeom>
          <a:solidFill>
            <a:srgbClr val="605BB8"/>
          </a:solidFill>
          <a:ln>
            <a:solidFill>
              <a:srgbClr val="605B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Click on the child who has read the coordinate correctly.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How has the other child got mixed up?</a:t>
            </a:r>
          </a:p>
        </p:txBody>
      </p:sp>
      <p:pic>
        <p:nvPicPr>
          <p:cNvPr id="23623" name="Whole Class">
            <a:extLst>
              <a:ext uri="{FF2B5EF4-FFF2-40B4-BE49-F238E27FC236}">
                <a16:creationId xmlns:a16="http://schemas.microsoft.com/office/drawing/2014/main" id="{5D140674-EF57-49A8-899E-48866B5BFF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10ABC198-325E-4EBA-9082-DF11074E0000}"/>
              </a:ext>
            </a:extLst>
          </p:cNvPr>
          <p:cNvSpPr/>
          <p:nvPr/>
        </p:nvSpPr>
        <p:spPr>
          <a:xfrm>
            <a:off x="2094559" y="696913"/>
            <a:ext cx="495488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Coordinate Match Up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0" grpId="0" animBg="1"/>
      <p:bldP spid="51" grpId="0" animBg="1"/>
      <p:bldP spid="57" grpId="0" animBg="1"/>
      <p:bldP spid="58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491</TotalTime>
  <Words>484</Words>
  <Application>Microsoft Office PowerPoint</Application>
  <PresentationFormat>On-screen Show (4:3)</PresentationFormat>
  <Paragraphs>135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Twinkl SemiBold</vt:lpstr>
      <vt:lpstr>Twinkl</vt:lpstr>
      <vt:lpstr>Sassoon Infant Rg</vt:lpstr>
      <vt:lpstr>Arial</vt:lpstr>
      <vt:lpstr>Sassoon Infant Md</vt:lpstr>
      <vt:lpstr>Tuffy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Upham Local account</cp:lastModifiedBy>
  <cp:revision>47</cp:revision>
  <dcterms:created xsi:type="dcterms:W3CDTF">2016-09-27T11:04:03Z</dcterms:created>
  <dcterms:modified xsi:type="dcterms:W3CDTF">2021-01-20T09:01:42Z</dcterms:modified>
</cp:coreProperties>
</file>