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7" r:id="rId3"/>
    <p:sldId id="278" r:id="rId4"/>
    <p:sldId id="279" r:id="rId5"/>
    <p:sldId id="280" r:id="rId6"/>
    <p:sldId id="284" r:id="rId7"/>
    <p:sldId id="285" r:id="rId8"/>
    <p:sldId id="286" r:id="rId9"/>
    <p:sldId id="274" r:id="rId10"/>
    <p:sldId id="275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Twinkl" panose="020B0604020202020204" charset="0"/>
      <p:regular r:id="rId15"/>
      <p:bold r:id="rId16"/>
    </p:embeddedFont>
    <p:embeddedFont>
      <p:font typeface="Tuffy" panose="020B0603060100000000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F74"/>
    <a:srgbClr val="FBE0C9"/>
    <a:srgbClr val="FFFF93"/>
    <a:srgbClr val="FF9966"/>
    <a:srgbClr val="F29950"/>
    <a:srgbClr val="CB8A52"/>
    <a:srgbClr val="D13933"/>
    <a:srgbClr val="92D050"/>
    <a:srgbClr val="FFCC66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180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F4CE4B-99D3-4B28-9EDD-E336CE74A451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64EEEB-47B8-410F-958B-D9C1EC9C8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915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Animation made by Jon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9FF503F-13F2-4D10-81C2-41C6225F52D1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0405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Animation made by Jon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9FF503F-13F2-4D10-81C2-41C6225F52D1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314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80190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dividual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4046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ai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122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Talking Partners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06752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2" name="Group Work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1129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1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00" y="6120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946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057191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373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3" r:id="rId9"/>
    <p:sldLayoutId id="2147483672" r:id="rId10"/>
    <p:sldLayoutId id="2147483664" r:id="rId11"/>
    <p:sldLayoutId id="2147483665" r:id="rId12"/>
    <p:sldLayoutId id="2147483666" r:id="rId13"/>
    <p:sldLayoutId id="214748367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14.xml"/><Relationship Id="rId6" Type="http://schemas.openxmlformats.org/officeDocument/2006/relationships/slide" Target="slide8.xml"/><Relationship Id="rId5" Type="http://schemas.openxmlformats.org/officeDocument/2006/relationships/image" Target="../media/image15.png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4337538" y="5802923"/>
            <a:ext cx="445477" cy="175846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Twinkl Logo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Adding the Suffix -cious</a:t>
            </a:r>
          </a:p>
        </p:txBody>
      </p: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73200"/>
            <a:ext cx="3630613" cy="254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/>
          </p:cNvPr>
          <p:cNvSpPr/>
          <p:nvPr/>
        </p:nvSpPr>
        <p:spPr>
          <a:xfrm>
            <a:off x="4572000" y="1473200"/>
            <a:ext cx="3802063" cy="1139825"/>
          </a:xfrm>
          <a:prstGeom prst="rect">
            <a:avLst/>
          </a:prstGeom>
          <a:solidFill>
            <a:srgbClr val="FB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 this picture, we can see a lot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of </a:t>
            </a:r>
            <a:r>
              <a:rPr lang="en-GB" i="1" dirty="0">
                <a:solidFill>
                  <a:schemeClr val="tx1"/>
                </a:solidFill>
              </a:rPr>
              <a:t>space</a:t>
            </a:r>
            <a:r>
              <a:rPr lang="en-GB" dirty="0">
                <a:solidFill>
                  <a:schemeClr val="tx1"/>
                </a:solidFill>
              </a:rPr>
              <a:t> in the attic.</a:t>
            </a:r>
          </a:p>
        </p:txBody>
      </p:sp>
      <p:sp>
        <p:nvSpPr>
          <p:cNvPr id="8" name="Rectangle 7">
            <a:extLst/>
          </p:cNvPr>
          <p:cNvSpPr/>
          <p:nvPr/>
        </p:nvSpPr>
        <p:spPr>
          <a:xfrm>
            <a:off x="4572000" y="2878138"/>
            <a:ext cx="3802063" cy="1139825"/>
          </a:xfrm>
          <a:prstGeom prst="rect">
            <a:avLst/>
          </a:prstGeom>
          <a:solidFill>
            <a:srgbClr val="FB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 could describe the attic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as very </a:t>
            </a:r>
            <a:r>
              <a:rPr lang="en-GB" i="1" dirty="0">
                <a:solidFill>
                  <a:schemeClr val="tx1"/>
                </a:solidFill>
              </a:rPr>
              <a:t>spa</a:t>
            </a:r>
            <a:r>
              <a:rPr lang="en-GB" b="1" i="1" dirty="0">
                <a:solidFill>
                  <a:schemeClr val="tx1"/>
                </a:solidFill>
              </a:rPr>
              <a:t>cious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9" name="Rectangle 8">
            <a:extLst/>
          </p:cNvPr>
          <p:cNvSpPr/>
          <p:nvPr/>
        </p:nvSpPr>
        <p:spPr>
          <a:xfrm>
            <a:off x="741363" y="4210050"/>
            <a:ext cx="7646987" cy="900113"/>
          </a:xfrm>
          <a:prstGeom prst="rect">
            <a:avLst/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By adding the suffix </a:t>
            </a:r>
            <a:r>
              <a:rPr lang="en-GB" i="1" dirty="0">
                <a:solidFill>
                  <a:schemeClr val="tx1"/>
                </a:solidFill>
              </a:rPr>
              <a:t>–</a:t>
            </a:r>
            <a:r>
              <a:rPr lang="en-GB" i="1" dirty="0" err="1">
                <a:solidFill>
                  <a:schemeClr val="tx1"/>
                </a:solidFill>
              </a:rPr>
              <a:t>cious</a:t>
            </a:r>
            <a:r>
              <a:rPr lang="en-GB" i="1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to the root word, we have turned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b="1" dirty="0">
                <a:solidFill>
                  <a:schemeClr val="tx1"/>
                </a:solidFill>
              </a:rPr>
              <a:t>noun</a:t>
            </a:r>
            <a:r>
              <a:rPr lang="en-GB" dirty="0">
                <a:solidFill>
                  <a:schemeClr val="tx1"/>
                </a:solidFill>
              </a:rPr>
              <a:t> into an </a:t>
            </a:r>
            <a:r>
              <a:rPr lang="en-GB" b="1" dirty="0">
                <a:solidFill>
                  <a:schemeClr val="tx1"/>
                </a:solidFill>
              </a:rPr>
              <a:t>adjective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330450" y="5349875"/>
            <a:ext cx="920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space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5292725" y="5349875"/>
            <a:ext cx="1333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spa</a:t>
            </a:r>
            <a:r>
              <a:rPr lang="en-GB" altLang="en-US" sz="2400" u="sng">
                <a:solidFill>
                  <a:schemeClr val="tx1"/>
                </a:solidFill>
              </a:rPr>
              <a:t>cious</a:t>
            </a:r>
          </a:p>
        </p:txBody>
      </p:sp>
      <p:sp>
        <p:nvSpPr>
          <p:cNvPr id="12" name="Arrow: Right 9">
            <a:extLst/>
          </p:cNvPr>
          <p:cNvSpPr/>
          <p:nvPr/>
        </p:nvSpPr>
        <p:spPr>
          <a:xfrm>
            <a:off x="3738563" y="5440363"/>
            <a:ext cx="1033462" cy="352425"/>
          </a:xfrm>
          <a:prstGeom prst="rightArrow">
            <a:avLst>
              <a:gd name="adj1" fmla="val 29239"/>
              <a:gd name="adj2" fmla="val 91523"/>
            </a:avLst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071688" y="5789613"/>
            <a:ext cx="141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(noun)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251450" y="5792788"/>
            <a:ext cx="1416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(adjective)</a:t>
            </a:r>
          </a:p>
        </p:txBody>
      </p:sp>
    </p:spTree>
    <p:extLst>
      <p:ext uri="{BB962C8B-B14F-4D97-AF65-F5344CB8AC3E}">
        <p14:creationId xmlns:p14="http://schemas.microsoft.com/office/powerpoint/2010/main" val="308572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Rule for Adding the Suffix -cious</a:t>
            </a:r>
          </a:p>
        </p:txBody>
      </p:sp>
      <p:sp>
        <p:nvSpPr>
          <p:cNvPr id="10243" name="Title 20"/>
          <p:cNvSpPr>
            <a:spLocks/>
          </p:cNvSpPr>
          <p:nvPr/>
        </p:nvSpPr>
        <p:spPr bwMode="auto">
          <a:xfrm>
            <a:off x="457200" y="1403350"/>
            <a:ext cx="8220075" cy="66992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/>
              <a:t>If the root word ends in –ce, remove –ce and replace it with –cious.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531938" y="3195638"/>
            <a:ext cx="15509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gra</a:t>
            </a:r>
            <a:r>
              <a:rPr lang="en-GB" altLang="en-US" sz="2400" b="1">
                <a:solidFill>
                  <a:schemeClr val="tx1"/>
                </a:solidFill>
              </a:rPr>
              <a:t>ce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795713" y="3195638"/>
            <a:ext cx="15525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gra</a:t>
            </a:r>
            <a:r>
              <a:rPr lang="en-GB" altLang="en-US" sz="2400" b="1">
                <a:solidFill>
                  <a:schemeClr val="tx1"/>
                </a:solidFill>
              </a:rPr>
              <a:t>ce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061075" y="3195638"/>
            <a:ext cx="15509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gra</a:t>
            </a:r>
            <a:r>
              <a:rPr lang="en-GB" altLang="en-US" sz="2400" b="1">
                <a:solidFill>
                  <a:schemeClr val="tx1"/>
                </a:solidFill>
              </a:rPr>
              <a:t>cious</a:t>
            </a:r>
          </a:p>
        </p:txBody>
      </p:sp>
      <p:sp>
        <p:nvSpPr>
          <p:cNvPr id="9" name="Arrow: Right 9">
            <a:extLst/>
          </p:cNvPr>
          <p:cNvSpPr/>
          <p:nvPr/>
        </p:nvSpPr>
        <p:spPr>
          <a:xfrm>
            <a:off x="3175000" y="3292475"/>
            <a:ext cx="528638" cy="273050"/>
          </a:xfrm>
          <a:prstGeom prst="rightArrow">
            <a:avLst>
              <a:gd name="adj1" fmla="val 29239"/>
              <a:gd name="adj2" fmla="val 7011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Arrow: Right 9">
            <a:extLst/>
          </p:cNvPr>
          <p:cNvSpPr/>
          <p:nvPr/>
        </p:nvSpPr>
        <p:spPr>
          <a:xfrm>
            <a:off x="5440363" y="3292475"/>
            <a:ext cx="528637" cy="273050"/>
          </a:xfrm>
          <a:prstGeom prst="rightArrow">
            <a:avLst>
              <a:gd name="adj1" fmla="val 29239"/>
              <a:gd name="adj2" fmla="val 7011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Pentagon 2"/>
          <p:cNvSpPr/>
          <p:nvPr/>
        </p:nvSpPr>
        <p:spPr>
          <a:xfrm>
            <a:off x="449263" y="2254250"/>
            <a:ext cx="1673225" cy="427038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For example:</a:t>
            </a:r>
          </a:p>
        </p:txBody>
      </p:sp>
      <p:sp>
        <p:nvSpPr>
          <p:cNvPr id="5" name="Rectangle 4"/>
          <p:cNvSpPr/>
          <p:nvPr/>
        </p:nvSpPr>
        <p:spPr>
          <a:xfrm>
            <a:off x="449263" y="4781550"/>
            <a:ext cx="8250237" cy="485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will change the word from a </a:t>
            </a:r>
            <a:r>
              <a:rPr lang="en-GB" b="1" dirty="0">
                <a:solidFill>
                  <a:schemeClr val="tx1"/>
                </a:solidFill>
              </a:rPr>
              <a:t>noun</a:t>
            </a:r>
            <a:r>
              <a:rPr lang="en-GB" dirty="0">
                <a:solidFill>
                  <a:schemeClr val="tx1"/>
                </a:solidFill>
              </a:rPr>
              <a:t> into an </a:t>
            </a:r>
            <a:r>
              <a:rPr lang="en-GB" b="1" dirty="0">
                <a:solidFill>
                  <a:schemeClr val="tx1"/>
                </a:solidFill>
              </a:rPr>
              <a:t>adjective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4638675" y="3454400"/>
            <a:ext cx="31115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175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  <p:bldP spid="10" grpId="0" animBg="1"/>
      <p:bldP spid="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Your Turn: Adding the Suffix -cious</a:t>
            </a:r>
          </a:p>
        </p:txBody>
      </p:sp>
      <p:sp>
        <p:nvSpPr>
          <p:cNvPr id="7" name="Rectangle 6">
            <a:extLst/>
          </p:cNvPr>
          <p:cNvSpPr/>
          <p:nvPr/>
        </p:nvSpPr>
        <p:spPr>
          <a:xfrm>
            <a:off x="2784475" y="1473200"/>
            <a:ext cx="5589588" cy="942975"/>
          </a:xfrm>
          <a:prstGeom prst="rect">
            <a:avLst/>
          </a:prstGeom>
          <a:solidFill>
            <a:srgbClr val="FB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character we see in this picture has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 lot of malice.</a:t>
            </a:r>
          </a:p>
        </p:txBody>
      </p:sp>
      <p:sp>
        <p:nvSpPr>
          <p:cNvPr id="8" name="Rectangle 7">
            <a:extLst/>
          </p:cNvPr>
          <p:cNvSpPr/>
          <p:nvPr/>
        </p:nvSpPr>
        <p:spPr>
          <a:xfrm>
            <a:off x="2784475" y="2746375"/>
            <a:ext cx="5589588" cy="1266825"/>
          </a:xfrm>
          <a:prstGeom prst="rect">
            <a:avLst/>
          </a:prstGeom>
          <a:solidFill>
            <a:srgbClr val="FB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could we add the suffix –</a:t>
            </a:r>
            <a:r>
              <a:rPr lang="en-GB" dirty="0" err="1">
                <a:solidFill>
                  <a:schemeClr val="tx1"/>
                </a:solidFill>
              </a:rPr>
              <a:t>cious</a:t>
            </a:r>
            <a:r>
              <a:rPr lang="en-GB" dirty="0">
                <a:solidFill>
                  <a:schemeClr val="tx1"/>
                </a:solidFill>
              </a:rPr>
              <a:t> to turn the noun malice into an adjective to describe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this person?</a:t>
            </a:r>
          </a:p>
        </p:txBody>
      </p:sp>
      <p:sp>
        <p:nvSpPr>
          <p:cNvPr id="9" name="Rectangle 8">
            <a:extLst/>
          </p:cNvPr>
          <p:cNvSpPr/>
          <p:nvPr/>
        </p:nvSpPr>
        <p:spPr>
          <a:xfrm>
            <a:off x="741363" y="4210050"/>
            <a:ext cx="7646987" cy="900113"/>
          </a:xfrm>
          <a:prstGeom prst="rect">
            <a:avLst/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As our root word ends in –</a:t>
            </a:r>
            <a:r>
              <a:rPr lang="en-GB" dirty="0" err="1">
                <a:solidFill>
                  <a:schemeClr val="tx1"/>
                </a:solidFill>
              </a:rPr>
              <a:t>ce</a:t>
            </a:r>
            <a:r>
              <a:rPr lang="en-GB" dirty="0">
                <a:solidFill>
                  <a:schemeClr val="tx1"/>
                </a:solidFill>
              </a:rPr>
              <a:t>, we need to remove these letters and add the suffix –</a:t>
            </a:r>
            <a:r>
              <a:rPr lang="en-GB" dirty="0" err="1">
                <a:solidFill>
                  <a:schemeClr val="tx1"/>
                </a:solidFill>
              </a:rPr>
              <a:t>cious</a:t>
            </a:r>
            <a:r>
              <a:rPr lang="en-GB" dirty="0">
                <a:solidFill>
                  <a:schemeClr val="tx1"/>
                </a:solidFill>
              </a:rPr>
              <a:t>. This will change the </a:t>
            </a:r>
            <a:r>
              <a:rPr lang="en-GB" b="1" dirty="0">
                <a:solidFill>
                  <a:schemeClr val="tx1"/>
                </a:solidFill>
              </a:rPr>
              <a:t>noun </a:t>
            </a:r>
            <a:r>
              <a:rPr lang="en-GB" dirty="0">
                <a:solidFill>
                  <a:schemeClr val="tx1"/>
                </a:solidFill>
              </a:rPr>
              <a:t>into an </a:t>
            </a:r>
            <a:r>
              <a:rPr lang="en-GB" b="1" dirty="0">
                <a:solidFill>
                  <a:schemeClr val="tx1"/>
                </a:solidFill>
              </a:rPr>
              <a:t>adjective</a:t>
            </a:r>
            <a:r>
              <a:rPr lang="en-GB" dirty="0">
                <a:solidFill>
                  <a:schemeClr val="tx1"/>
                </a:solidFill>
              </a:rPr>
              <a:t>.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097088" y="5349875"/>
            <a:ext cx="1073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malice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5251450" y="5349875"/>
            <a:ext cx="14859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mali</a:t>
            </a:r>
            <a:r>
              <a:rPr lang="en-GB" altLang="en-US" sz="2400" u="sng">
                <a:solidFill>
                  <a:schemeClr val="tx1"/>
                </a:solidFill>
              </a:rPr>
              <a:t>cious</a:t>
            </a:r>
          </a:p>
        </p:txBody>
      </p:sp>
      <p:sp>
        <p:nvSpPr>
          <p:cNvPr id="12" name="Arrow: Right 9">
            <a:extLst/>
          </p:cNvPr>
          <p:cNvSpPr/>
          <p:nvPr/>
        </p:nvSpPr>
        <p:spPr>
          <a:xfrm>
            <a:off x="3738563" y="5440363"/>
            <a:ext cx="1033462" cy="352425"/>
          </a:xfrm>
          <a:prstGeom prst="rightArrow">
            <a:avLst>
              <a:gd name="adj1" fmla="val 29239"/>
              <a:gd name="adj2" fmla="val 91523"/>
            </a:avLst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925638" y="5789613"/>
            <a:ext cx="141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(noun)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5251450" y="5792788"/>
            <a:ext cx="1416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(adjective)</a:t>
            </a:r>
          </a:p>
        </p:txBody>
      </p:sp>
      <p:pic>
        <p:nvPicPr>
          <p:cNvPr id="1127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63675"/>
            <a:ext cx="1803400" cy="254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410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6261100" y="2603500"/>
            <a:ext cx="2127250" cy="2146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ferocious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381750" y="2724150"/>
            <a:ext cx="1903413" cy="1528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508375" y="2603500"/>
            <a:ext cx="2127250" cy="2146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delicious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629025" y="2724150"/>
            <a:ext cx="1903413" cy="1528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2603500"/>
            <a:ext cx="2127250" cy="2146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precious</a:t>
            </a:r>
          </a:p>
        </p:txBody>
      </p:sp>
      <p:sp>
        <p:nvSpPr>
          <p:cNvPr id="6" name="Rectangle 5"/>
          <p:cNvSpPr/>
          <p:nvPr/>
        </p:nvSpPr>
        <p:spPr>
          <a:xfrm>
            <a:off x="876300" y="2724150"/>
            <a:ext cx="1905000" cy="1528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Words Ending in -cious</a:t>
            </a:r>
          </a:p>
        </p:txBody>
      </p:sp>
      <p:sp>
        <p:nvSpPr>
          <p:cNvPr id="9" name="Rectangle 8">
            <a:extLst/>
          </p:cNvPr>
          <p:cNvSpPr/>
          <p:nvPr/>
        </p:nvSpPr>
        <p:spPr>
          <a:xfrm>
            <a:off x="741363" y="1401763"/>
            <a:ext cx="7646987" cy="900112"/>
          </a:xfrm>
          <a:prstGeom prst="rect">
            <a:avLst/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Sometimes, adjectives end in the suffix –</a:t>
            </a:r>
            <a:r>
              <a:rPr lang="en-GB" dirty="0" err="1">
                <a:solidFill>
                  <a:schemeClr val="tx1"/>
                </a:solidFill>
              </a:rPr>
              <a:t>cious</a:t>
            </a:r>
            <a:r>
              <a:rPr lang="en-GB" dirty="0">
                <a:solidFill>
                  <a:schemeClr val="tx1"/>
                </a:solidFill>
              </a:rPr>
              <a:t> which do not follow the rule</a:t>
            </a:r>
            <a:r>
              <a:rPr lang="en-GB" dirty="0" smtClean="0">
                <a:solidFill>
                  <a:schemeClr val="tx1"/>
                </a:solidFill>
              </a:rPr>
              <a:t>. The next few slides will explain where these words have originated from. 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12298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8" y="2859088"/>
            <a:ext cx="1754187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825" y="2833688"/>
            <a:ext cx="1784350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225" y="2705100"/>
            <a:ext cx="169227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>
            <a:extLst/>
          </p:cNvPr>
          <p:cNvSpPr/>
          <p:nvPr/>
        </p:nvSpPr>
        <p:spPr>
          <a:xfrm>
            <a:off x="741363" y="5097463"/>
            <a:ext cx="7646987" cy="900112"/>
          </a:xfrm>
          <a:prstGeom prst="rect">
            <a:avLst/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These words are </a:t>
            </a:r>
            <a:r>
              <a:rPr lang="en-GB" b="1" dirty="0">
                <a:solidFill>
                  <a:schemeClr val="tx1"/>
                </a:solidFill>
              </a:rPr>
              <a:t>adjectives</a:t>
            </a:r>
            <a:r>
              <a:rPr lang="en-GB" dirty="0">
                <a:solidFill>
                  <a:schemeClr val="tx1"/>
                </a:solidFill>
              </a:rPr>
              <a:t>. They end in –</a:t>
            </a:r>
            <a:r>
              <a:rPr lang="en-GB" dirty="0" err="1">
                <a:solidFill>
                  <a:schemeClr val="tx1"/>
                </a:solidFill>
              </a:rPr>
              <a:t>cious</a:t>
            </a:r>
            <a:r>
              <a:rPr lang="en-GB" dirty="0">
                <a:solidFill>
                  <a:schemeClr val="tx1"/>
                </a:solidFill>
              </a:rPr>
              <a:t> but this has not been added using the rule.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58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" y="382425"/>
            <a:ext cx="8490857" cy="614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30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299167"/>
            <a:ext cx="8683292" cy="6323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40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304021"/>
            <a:ext cx="8621485" cy="626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0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696" y="2110095"/>
            <a:ext cx="3089304" cy="389252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878263" y="5507190"/>
            <a:ext cx="3646488" cy="50371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SemiBold" pitchFamily="2" charset="0"/>
                <a:sym typeface="Wingdings" panose="05000000000000000000" pitchFamily="2" charset="2"/>
              </a:rPr>
              <a:t>vi</a:t>
            </a:r>
            <a:r>
              <a:rPr lang="en-GB" u="sng" dirty="0">
                <a:solidFill>
                  <a:schemeClr val="tx1"/>
                </a:solidFill>
                <a:latin typeface="Twinkl SemiBold" pitchFamily="2" charset="0"/>
                <a:sym typeface="Wingdings" panose="05000000000000000000" pitchFamily="2" charset="2"/>
              </a:rPr>
              <a:t>cious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  <a:sym typeface="Wingdings" panose="05000000000000000000" pitchFamily="2" charset="2"/>
              </a:rPr>
              <a:t> or fero</a:t>
            </a:r>
            <a:r>
              <a:rPr lang="en-GB" u="sng" dirty="0">
                <a:solidFill>
                  <a:schemeClr val="tx1"/>
                </a:solidFill>
                <a:latin typeface="Twinkl SemiBold" pitchFamily="2" charset="0"/>
                <a:sym typeface="Wingdings" panose="05000000000000000000" pitchFamily="2" charset="2"/>
              </a:rPr>
              <a:t>cious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173059" name="Title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1010444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dirty="0"/>
              <a:t>Say What You See!</a:t>
            </a:r>
            <a:endParaRPr lang="en-GB" altLang="en-US" sz="3600" dirty="0"/>
          </a:p>
        </p:txBody>
      </p:sp>
      <p:grpSp>
        <p:nvGrpSpPr>
          <p:cNvPr id="3" name="Square 1"/>
          <p:cNvGrpSpPr>
            <a:grpSpLocks/>
          </p:cNvGrpSpPr>
          <p:nvPr/>
        </p:nvGrpSpPr>
        <p:grpSpPr bwMode="auto">
          <a:xfrm>
            <a:off x="3273425" y="2035175"/>
            <a:ext cx="1619250" cy="1354138"/>
            <a:chOff x="3072103" y="2035346"/>
            <a:chExt cx="1618240" cy="1353787"/>
          </a:xfrm>
          <a:solidFill>
            <a:srgbClr val="F5AF74"/>
          </a:solidFill>
        </p:grpSpPr>
        <p:sp>
          <p:nvSpPr>
            <p:cNvPr id="5" name="Square 1"/>
            <p:cNvSpPr/>
            <p:nvPr/>
          </p:nvSpPr>
          <p:spPr bwMode="auto">
            <a:xfrm>
              <a:off x="3072103" y="2035346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85" name="1"/>
            <p:cNvSpPr txBox="1">
              <a:spLocks noChangeArrowheads="1"/>
            </p:cNvSpPr>
            <p:nvPr/>
          </p:nvSpPr>
          <p:spPr bwMode="auto">
            <a:xfrm>
              <a:off x="3553868" y="2110247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65" name="Square 2"/>
          <p:cNvGrpSpPr/>
          <p:nvPr/>
        </p:nvGrpSpPr>
        <p:grpSpPr>
          <a:xfrm>
            <a:off x="4892223" y="2031464"/>
            <a:ext cx="1618240" cy="1353787"/>
            <a:chOff x="4690343" y="2031464"/>
            <a:chExt cx="1618240" cy="1353787"/>
          </a:xfrm>
          <a:solidFill>
            <a:srgbClr val="F5AF74"/>
          </a:solidFill>
        </p:grpSpPr>
        <p:sp>
          <p:nvSpPr>
            <p:cNvPr id="28" name="Square 2"/>
            <p:cNvSpPr/>
            <p:nvPr/>
          </p:nvSpPr>
          <p:spPr bwMode="auto">
            <a:xfrm>
              <a:off x="4690343" y="2031464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3" name="2"/>
            <p:cNvSpPr txBox="1"/>
            <p:nvPr/>
          </p:nvSpPr>
          <p:spPr>
            <a:xfrm>
              <a:off x="5172108" y="2110247"/>
              <a:ext cx="654709" cy="1200329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7200" b="1" dirty="0">
                  <a:solidFill>
                    <a:schemeClr val="bg1"/>
                  </a:solidFill>
                  <a:latin typeface="+mn-lt"/>
                </a:rPr>
                <a:t>2</a:t>
              </a:r>
            </a:p>
          </p:txBody>
        </p:sp>
      </p:grpSp>
      <p:grpSp>
        <p:nvGrpSpPr>
          <p:cNvPr id="66" name="Square 3"/>
          <p:cNvGrpSpPr/>
          <p:nvPr/>
        </p:nvGrpSpPr>
        <p:grpSpPr>
          <a:xfrm>
            <a:off x="6510463" y="2027582"/>
            <a:ext cx="1618240" cy="1353787"/>
            <a:chOff x="6308583" y="2027582"/>
            <a:chExt cx="1618240" cy="1353787"/>
          </a:xfrm>
          <a:solidFill>
            <a:srgbClr val="F5AF74"/>
          </a:solidFill>
        </p:grpSpPr>
        <p:sp>
          <p:nvSpPr>
            <p:cNvPr id="55" name="Square 3"/>
            <p:cNvSpPr/>
            <p:nvPr/>
          </p:nvSpPr>
          <p:spPr bwMode="auto">
            <a:xfrm>
              <a:off x="6308583" y="2027582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4" name="3"/>
            <p:cNvSpPr txBox="1"/>
            <p:nvPr/>
          </p:nvSpPr>
          <p:spPr>
            <a:xfrm>
              <a:off x="6790348" y="2110247"/>
              <a:ext cx="654709" cy="1200329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7200" b="1" dirty="0">
                  <a:solidFill>
                    <a:schemeClr val="bg1"/>
                  </a:solidFill>
                  <a:latin typeface="+mn-lt"/>
                </a:rPr>
                <a:t>3</a:t>
              </a:r>
            </a:p>
          </p:txBody>
        </p:sp>
      </p:grpSp>
      <p:grpSp>
        <p:nvGrpSpPr>
          <p:cNvPr id="70" name="Square 4"/>
          <p:cNvGrpSpPr>
            <a:grpSpLocks/>
          </p:cNvGrpSpPr>
          <p:nvPr/>
        </p:nvGrpSpPr>
        <p:grpSpPr bwMode="auto">
          <a:xfrm>
            <a:off x="3273425" y="3384550"/>
            <a:ext cx="1619250" cy="1354138"/>
            <a:chOff x="3072103" y="3385251"/>
            <a:chExt cx="1618240" cy="1353787"/>
          </a:xfrm>
          <a:solidFill>
            <a:srgbClr val="F5AF74"/>
          </a:solidFill>
        </p:grpSpPr>
        <p:sp>
          <p:nvSpPr>
            <p:cNvPr id="20" name="Square 4"/>
            <p:cNvSpPr/>
            <p:nvPr/>
          </p:nvSpPr>
          <p:spPr bwMode="auto">
            <a:xfrm>
              <a:off x="3072103" y="3385251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83" name="4"/>
            <p:cNvSpPr txBox="1">
              <a:spLocks noChangeArrowheads="1"/>
            </p:cNvSpPr>
            <p:nvPr/>
          </p:nvSpPr>
          <p:spPr bwMode="auto">
            <a:xfrm>
              <a:off x="3570928" y="3461980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71" name="Square 5"/>
          <p:cNvGrpSpPr>
            <a:grpSpLocks/>
          </p:cNvGrpSpPr>
          <p:nvPr/>
        </p:nvGrpSpPr>
        <p:grpSpPr bwMode="auto">
          <a:xfrm>
            <a:off x="4892675" y="3381375"/>
            <a:ext cx="1617663" cy="1354138"/>
            <a:chOff x="4690343" y="3381369"/>
            <a:chExt cx="1618240" cy="1353787"/>
          </a:xfrm>
          <a:solidFill>
            <a:srgbClr val="F5AF74"/>
          </a:solidFill>
        </p:grpSpPr>
        <p:sp>
          <p:nvSpPr>
            <p:cNvPr id="31" name="Square 5"/>
            <p:cNvSpPr/>
            <p:nvPr/>
          </p:nvSpPr>
          <p:spPr bwMode="auto">
            <a:xfrm>
              <a:off x="4690343" y="3381369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81" name="5"/>
            <p:cNvSpPr txBox="1">
              <a:spLocks noChangeArrowheads="1"/>
            </p:cNvSpPr>
            <p:nvPr/>
          </p:nvSpPr>
          <p:spPr bwMode="auto">
            <a:xfrm>
              <a:off x="5189168" y="3464034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72" name="Square 6"/>
          <p:cNvGrpSpPr>
            <a:grpSpLocks/>
          </p:cNvGrpSpPr>
          <p:nvPr/>
        </p:nvGrpSpPr>
        <p:grpSpPr bwMode="auto">
          <a:xfrm>
            <a:off x="6510338" y="3389313"/>
            <a:ext cx="1617662" cy="1354137"/>
            <a:chOff x="6308583" y="3389362"/>
            <a:chExt cx="1618240" cy="1353787"/>
          </a:xfrm>
          <a:solidFill>
            <a:srgbClr val="F5AF74"/>
          </a:solidFill>
        </p:grpSpPr>
        <p:sp>
          <p:nvSpPr>
            <p:cNvPr id="58" name="Square 6"/>
            <p:cNvSpPr/>
            <p:nvPr/>
          </p:nvSpPr>
          <p:spPr bwMode="auto">
            <a:xfrm>
              <a:off x="6308583" y="3389362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79" name="6"/>
            <p:cNvSpPr txBox="1">
              <a:spLocks noChangeArrowheads="1"/>
            </p:cNvSpPr>
            <p:nvPr/>
          </p:nvSpPr>
          <p:spPr bwMode="auto">
            <a:xfrm>
              <a:off x="6807408" y="3454101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6</a:t>
              </a:r>
            </a:p>
          </p:txBody>
        </p:sp>
      </p:grpSp>
      <p:grpSp>
        <p:nvGrpSpPr>
          <p:cNvPr id="76" name="Square 7"/>
          <p:cNvGrpSpPr>
            <a:grpSpLocks/>
          </p:cNvGrpSpPr>
          <p:nvPr/>
        </p:nvGrpSpPr>
        <p:grpSpPr bwMode="auto">
          <a:xfrm>
            <a:off x="3273425" y="4738688"/>
            <a:ext cx="1619250" cy="1354137"/>
            <a:chOff x="3072103" y="4739038"/>
            <a:chExt cx="1618240" cy="1353787"/>
          </a:xfrm>
          <a:solidFill>
            <a:srgbClr val="F5AF74"/>
          </a:solidFill>
        </p:grpSpPr>
        <p:sp>
          <p:nvSpPr>
            <p:cNvPr id="25" name="Square 7"/>
            <p:cNvSpPr/>
            <p:nvPr/>
          </p:nvSpPr>
          <p:spPr bwMode="auto">
            <a:xfrm>
              <a:off x="3072103" y="4739038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77" name="7"/>
            <p:cNvSpPr txBox="1">
              <a:spLocks noChangeArrowheads="1"/>
            </p:cNvSpPr>
            <p:nvPr/>
          </p:nvSpPr>
          <p:spPr bwMode="auto">
            <a:xfrm>
              <a:off x="3570928" y="4813883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7</a:t>
              </a:r>
            </a:p>
          </p:txBody>
        </p:sp>
      </p:grpSp>
      <p:grpSp>
        <p:nvGrpSpPr>
          <p:cNvPr id="77" name="Square 8"/>
          <p:cNvGrpSpPr>
            <a:grpSpLocks/>
          </p:cNvGrpSpPr>
          <p:nvPr/>
        </p:nvGrpSpPr>
        <p:grpSpPr bwMode="auto">
          <a:xfrm>
            <a:off x="4892675" y="4735513"/>
            <a:ext cx="1617663" cy="1354137"/>
            <a:chOff x="4690343" y="4735156"/>
            <a:chExt cx="1618240" cy="1353787"/>
          </a:xfrm>
          <a:solidFill>
            <a:srgbClr val="F5AF74"/>
          </a:solidFill>
        </p:grpSpPr>
        <p:sp>
          <p:nvSpPr>
            <p:cNvPr id="34" name="Square 8"/>
            <p:cNvSpPr/>
            <p:nvPr/>
          </p:nvSpPr>
          <p:spPr bwMode="auto">
            <a:xfrm>
              <a:off x="4690343" y="4735156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75" name="8"/>
            <p:cNvSpPr txBox="1">
              <a:spLocks noChangeArrowheads="1"/>
            </p:cNvSpPr>
            <p:nvPr/>
          </p:nvSpPr>
          <p:spPr bwMode="auto">
            <a:xfrm>
              <a:off x="5189168" y="4813883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solidFill>
                    <a:schemeClr val="bg1"/>
                  </a:solidFill>
                </a:rPr>
                <a:t>8</a:t>
              </a:r>
            </a:p>
          </p:txBody>
        </p:sp>
      </p:grpSp>
      <p:grpSp>
        <p:nvGrpSpPr>
          <p:cNvPr id="78" name="Square 9"/>
          <p:cNvGrpSpPr>
            <a:grpSpLocks/>
          </p:cNvGrpSpPr>
          <p:nvPr/>
        </p:nvGrpSpPr>
        <p:grpSpPr bwMode="auto">
          <a:xfrm>
            <a:off x="6510338" y="4743450"/>
            <a:ext cx="1617662" cy="1354138"/>
            <a:chOff x="6308583" y="4743149"/>
            <a:chExt cx="1618240" cy="1353787"/>
          </a:xfrm>
          <a:solidFill>
            <a:srgbClr val="F5AF74"/>
          </a:solidFill>
        </p:grpSpPr>
        <p:sp>
          <p:nvSpPr>
            <p:cNvPr id="61" name="Square 9"/>
            <p:cNvSpPr/>
            <p:nvPr/>
          </p:nvSpPr>
          <p:spPr bwMode="auto">
            <a:xfrm>
              <a:off x="6308583" y="4743149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73" name="9"/>
            <p:cNvSpPr txBox="1">
              <a:spLocks noChangeArrowheads="1"/>
            </p:cNvSpPr>
            <p:nvPr/>
          </p:nvSpPr>
          <p:spPr bwMode="auto">
            <a:xfrm>
              <a:off x="6807408" y="4813883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9</a:t>
              </a:r>
            </a:p>
          </p:txBody>
        </p:sp>
      </p:grpSp>
      <p:sp>
        <p:nvSpPr>
          <p:cNvPr id="4" name="TRUE BTN"/>
          <p:cNvSpPr/>
          <p:nvPr/>
        </p:nvSpPr>
        <p:spPr>
          <a:xfrm>
            <a:off x="755649" y="5126993"/>
            <a:ext cx="2423615" cy="957552"/>
          </a:xfrm>
          <a:prstGeom prst="roundRect">
            <a:avLst>
              <a:gd name="adj" fmla="val 8037"/>
            </a:avLst>
          </a:prstGeom>
          <a:solidFill>
            <a:srgbClr val="FFFF93"/>
          </a:solidFill>
          <a:ln w="19050">
            <a:solidFill>
              <a:srgbClr val="F5AF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  <a:latin typeface="Twinkl" pitchFamily="2" charset="0"/>
              </a:rPr>
              <a:t>Reveal Answer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345805"/>
            <a:ext cx="7632700" cy="630792"/>
          </a:xfrm>
          <a:prstGeom prst="rect">
            <a:avLst/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Click on the panels to reveal the illustration behind.</a:t>
            </a:r>
          </a:p>
        </p:txBody>
      </p:sp>
      <p:sp>
        <p:nvSpPr>
          <p:cNvPr id="41" name="TRUE BTN"/>
          <p:cNvSpPr/>
          <p:nvPr/>
        </p:nvSpPr>
        <p:spPr>
          <a:xfrm>
            <a:off x="755649" y="2027582"/>
            <a:ext cx="2423615" cy="3034945"/>
          </a:xfrm>
          <a:prstGeom prst="roundRect">
            <a:avLst>
              <a:gd name="adj" fmla="val 8037"/>
            </a:avLst>
          </a:prstGeom>
          <a:solidFill>
            <a:srgbClr val="FB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Pick one numbered square at a time.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Can you spot the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–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cious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word that is illustrated in the picture? Discuss it with a partner.</a:t>
            </a:r>
          </a:p>
          <a:p>
            <a:pPr algn="ctr">
              <a:buNone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How many squares did you need to reveal?</a:t>
            </a:r>
          </a:p>
        </p:txBody>
      </p:sp>
    </p:spTree>
    <p:extLst>
      <p:ext uri="{BB962C8B-B14F-4D97-AF65-F5344CB8AC3E}">
        <p14:creationId xmlns:p14="http://schemas.microsoft.com/office/powerpoint/2010/main" val="1471209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 nodeType="clickPar">
                      <p:stCondLst>
                        <p:cond delay="0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2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5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8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1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629266" y="5507190"/>
            <a:ext cx="2144481" cy="50371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 SemiBold" pitchFamily="2" charset="0"/>
                <a:sym typeface="Wingdings" panose="05000000000000000000" pitchFamily="2" charset="2"/>
              </a:rPr>
              <a:t>pre</a:t>
            </a:r>
            <a:r>
              <a:rPr lang="en-GB" u="sng" dirty="0">
                <a:solidFill>
                  <a:schemeClr val="tx1"/>
                </a:solidFill>
                <a:latin typeface="Twinkl SemiBold" pitchFamily="2" charset="0"/>
                <a:sym typeface="Wingdings" panose="05000000000000000000" pitchFamily="2" charset="2"/>
              </a:rPr>
              <a:t>cious</a:t>
            </a:r>
            <a:endParaRPr lang="en-GB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210" y="2532793"/>
            <a:ext cx="4508017" cy="3049541"/>
          </a:xfrm>
          <a:prstGeom prst="rect">
            <a:avLst/>
          </a:prstGeom>
        </p:spPr>
      </p:pic>
      <p:sp>
        <p:nvSpPr>
          <p:cNvPr id="173059" name="Title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1010444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dirty="0"/>
              <a:t>Say What You See!</a:t>
            </a:r>
            <a:endParaRPr lang="en-GB" altLang="en-US" sz="3600" dirty="0"/>
          </a:p>
        </p:txBody>
      </p:sp>
      <p:grpSp>
        <p:nvGrpSpPr>
          <p:cNvPr id="3" name="Square 1"/>
          <p:cNvGrpSpPr>
            <a:grpSpLocks/>
          </p:cNvGrpSpPr>
          <p:nvPr/>
        </p:nvGrpSpPr>
        <p:grpSpPr bwMode="auto">
          <a:xfrm>
            <a:off x="3273425" y="2035175"/>
            <a:ext cx="1619250" cy="1354138"/>
            <a:chOff x="3072103" y="2035346"/>
            <a:chExt cx="1618240" cy="1353787"/>
          </a:xfrm>
          <a:solidFill>
            <a:srgbClr val="F5AF74"/>
          </a:solidFill>
        </p:grpSpPr>
        <p:sp>
          <p:nvSpPr>
            <p:cNvPr id="5" name="Square 1"/>
            <p:cNvSpPr/>
            <p:nvPr/>
          </p:nvSpPr>
          <p:spPr bwMode="auto">
            <a:xfrm>
              <a:off x="3072103" y="2035346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85" name="1"/>
            <p:cNvSpPr txBox="1">
              <a:spLocks noChangeArrowheads="1"/>
            </p:cNvSpPr>
            <p:nvPr/>
          </p:nvSpPr>
          <p:spPr bwMode="auto">
            <a:xfrm>
              <a:off x="3553868" y="2110247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65" name="Square 2"/>
          <p:cNvGrpSpPr/>
          <p:nvPr/>
        </p:nvGrpSpPr>
        <p:grpSpPr>
          <a:xfrm>
            <a:off x="4892223" y="2031464"/>
            <a:ext cx="1618240" cy="1353787"/>
            <a:chOff x="4690343" y="2031464"/>
            <a:chExt cx="1618240" cy="1353787"/>
          </a:xfrm>
          <a:solidFill>
            <a:srgbClr val="F5AF74"/>
          </a:solidFill>
        </p:grpSpPr>
        <p:sp>
          <p:nvSpPr>
            <p:cNvPr id="28" name="Square 2"/>
            <p:cNvSpPr/>
            <p:nvPr/>
          </p:nvSpPr>
          <p:spPr bwMode="auto">
            <a:xfrm>
              <a:off x="4690343" y="2031464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3" name="2"/>
            <p:cNvSpPr txBox="1"/>
            <p:nvPr/>
          </p:nvSpPr>
          <p:spPr>
            <a:xfrm>
              <a:off x="5172108" y="2110247"/>
              <a:ext cx="654709" cy="1200329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7200" b="1" dirty="0">
                  <a:solidFill>
                    <a:schemeClr val="bg1"/>
                  </a:solidFill>
                  <a:latin typeface="+mn-lt"/>
                </a:rPr>
                <a:t>2</a:t>
              </a:r>
            </a:p>
          </p:txBody>
        </p:sp>
      </p:grpSp>
      <p:grpSp>
        <p:nvGrpSpPr>
          <p:cNvPr id="66" name="Square 3"/>
          <p:cNvGrpSpPr/>
          <p:nvPr/>
        </p:nvGrpSpPr>
        <p:grpSpPr>
          <a:xfrm>
            <a:off x="6510463" y="2027582"/>
            <a:ext cx="1618240" cy="1353787"/>
            <a:chOff x="6308583" y="2027582"/>
            <a:chExt cx="1618240" cy="1353787"/>
          </a:xfrm>
          <a:solidFill>
            <a:srgbClr val="F5AF74"/>
          </a:solidFill>
        </p:grpSpPr>
        <p:sp>
          <p:nvSpPr>
            <p:cNvPr id="55" name="Square 3"/>
            <p:cNvSpPr/>
            <p:nvPr/>
          </p:nvSpPr>
          <p:spPr bwMode="auto">
            <a:xfrm>
              <a:off x="6308583" y="2027582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64" name="3"/>
            <p:cNvSpPr txBox="1"/>
            <p:nvPr/>
          </p:nvSpPr>
          <p:spPr>
            <a:xfrm>
              <a:off x="6790348" y="2110247"/>
              <a:ext cx="654709" cy="1200329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7200" b="1" dirty="0">
                  <a:solidFill>
                    <a:schemeClr val="bg1"/>
                  </a:solidFill>
                  <a:latin typeface="+mn-lt"/>
                </a:rPr>
                <a:t>3</a:t>
              </a:r>
            </a:p>
          </p:txBody>
        </p:sp>
      </p:grpSp>
      <p:grpSp>
        <p:nvGrpSpPr>
          <p:cNvPr id="70" name="Square 4"/>
          <p:cNvGrpSpPr>
            <a:grpSpLocks/>
          </p:cNvGrpSpPr>
          <p:nvPr/>
        </p:nvGrpSpPr>
        <p:grpSpPr bwMode="auto">
          <a:xfrm>
            <a:off x="3273425" y="3384550"/>
            <a:ext cx="1619250" cy="1354138"/>
            <a:chOff x="3072103" y="3385251"/>
            <a:chExt cx="1618240" cy="1353787"/>
          </a:xfrm>
          <a:solidFill>
            <a:srgbClr val="F5AF74"/>
          </a:solidFill>
        </p:grpSpPr>
        <p:sp>
          <p:nvSpPr>
            <p:cNvPr id="20" name="Square 4"/>
            <p:cNvSpPr/>
            <p:nvPr/>
          </p:nvSpPr>
          <p:spPr bwMode="auto">
            <a:xfrm>
              <a:off x="3072103" y="3385251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83" name="4"/>
            <p:cNvSpPr txBox="1">
              <a:spLocks noChangeArrowheads="1"/>
            </p:cNvSpPr>
            <p:nvPr/>
          </p:nvSpPr>
          <p:spPr bwMode="auto">
            <a:xfrm>
              <a:off x="3570928" y="3461980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4</a:t>
              </a:r>
            </a:p>
          </p:txBody>
        </p:sp>
      </p:grpSp>
      <p:grpSp>
        <p:nvGrpSpPr>
          <p:cNvPr id="71" name="Square 5"/>
          <p:cNvGrpSpPr>
            <a:grpSpLocks/>
          </p:cNvGrpSpPr>
          <p:nvPr/>
        </p:nvGrpSpPr>
        <p:grpSpPr bwMode="auto">
          <a:xfrm>
            <a:off x="4892675" y="3381375"/>
            <a:ext cx="1617663" cy="1354138"/>
            <a:chOff x="4690343" y="3381369"/>
            <a:chExt cx="1618240" cy="1353787"/>
          </a:xfrm>
          <a:solidFill>
            <a:srgbClr val="F5AF74"/>
          </a:solidFill>
        </p:grpSpPr>
        <p:sp>
          <p:nvSpPr>
            <p:cNvPr id="31" name="Square 5"/>
            <p:cNvSpPr/>
            <p:nvPr/>
          </p:nvSpPr>
          <p:spPr bwMode="auto">
            <a:xfrm>
              <a:off x="4690343" y="3381369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81" name="5"/>
            <p:cNvSpPr txBox="1">
              <a:spLocks noChangeArrowheads="1"/>
            </p:cNvSpPr>
            <p:nvPr/>
          </p:nvSpPr>
          <p:spPr bwMode="auto">
            <a:xfrm>
              <a:off x="5189168" y="3464034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5</a:t>
              </a:r>
            </a:p>
          </p:txBody>
        </p:sp>
      </p:grpSp>
      <p:grpSp>
        <p:nvGrpSpPr>
          <p:cNvPr id="72" name="Square 6"/>
          <p:cNvGrpSpPr>
            <a:grpSpLocks/>
          </p:cNvGrpSpPr>
          <p:nvPr/>
        </p:nvGrpSpPr>
        <p:grpSpPr bwMode="auto">
          <a:xfrm>
            <a:off x="6510338" y="3389313"/>
            <a:ext cx="1617662" cy="1354137"/>
            <a:chOff x="6308583" y="3389362"/>
            <a:chExt cx="1618240" cy="1353787"/>
          </a:xfrm>
          <a:solidFill>
            <a:srgbClr val="F5AF74"/>
          </a:solidFill>
        </p:grpSpPr>
        <p:sp>
          <p:nvSpPr>
            <p:cNvPr id="58" name="Square 6"/>
            <p:cNvSpPr/>
            <p:nvPr/>
          </p:nvSpPr>
          <p:spPr bwMode="auto">
            <a:xfrm>
              <a:off x="6308583" y="3389362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79" name="6"/>
            <p:cNvSpPr txBox="1">
              <a:spLocks noChangeArrowheads="1"/>
            </p:cNvSpPr>
            <p:nvPr/>
          </p:nvSpPr>
          <p:spPr bwMode="auto">
            <a:xfrm>
              <a:off x="6807408" y="3454101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6</a:t>
              </a:r>
            </a:p>
          </p:txBody>
        </p:sp>
      </p:grpSp>
      <p:grpSp>
        <p:nvGrpSpPr>
          <p:cNvPr id="76" name="Square 7"/>
          <p:cNvGrpSpPr>
            <a:grpSpLocks/>
          </p:cNvGrpSpPr>
          <p:nvPr/>
        </p:nvGrpSpPr>
        <p:grpSpPr bwMode="auto">
          <a:xfrm>
            <a:off x="3273425" y="4738688"/>
            <a:ext cx="1619250" cy="1354137"/>
            <a:chOff x="3072103" y="4739038"/>
            <a:chExt cx="1618240" cy="1353787"/>
          </a:xfrm>
          <a:solidFill>
            <a:srgbClr val="F5AF74"/>
          </a:solidFill>
        </p:grpSpPr>
        <p:sp>
          <p:nvSpPr>
            <p:cNvPr id="25" name="Square 7"/>
            <p:cNvSpPr/>
            <p:nvPr/>
          </p:nvSpPr>
          <p:spPr bwMode="auto">
            <a:xfrm>
              <a:off x="3072103" y="4739038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77" name="7"/>
            <p:cNvSpPr txBox="1">
              <a:spLocks noChangeArrowheads="1"/>
            </p:cNvSpPr>
            <p:nvPr/>
          </p:nvSpPr>
          <p:spPr bwMode="auto">
            <a:xfrm>
              <a:off x="3570928" y="4813883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7</a:t>
              </a:r>
            </a:p>
          </p:txBody>
        </p:sp>
      </p:grpSp>
      <p:grpSp>
        <p:nvGrpSpPr>
          <p:cNvPr id="77" name="Square 8"/>
          <p:cNvGrpSpPr>
            <a:grpSpLocks/>
          </p:cNvGrpSpPr>
          <p:nvPr/>
        </p:nvGrpSpPr>
        <p:grpSpPr bwMode="auto">
          <a:xfrm>
            <a:off x="4892675" y="4735513"/>
            <a:ext cx="1617663" cy="1354137"/>
            <a:chOff x="4690343" y="4735156"/>
            <a:chExt cx="1618240" cy="1353787"/>
          </a:xfrm>
          <a:solidFill>
            <a:srgbClr val="F5AF74"/>
          </a:solidFill>
        </p:grpSpPr>
        <p:sp>
          <p:nvSpPr>
            <p:cNvPr id="34" name="Square 8"/>
            <p:cNvSpPr/>
            <p:nvPr/>
          </p:nvSpPr>
          <p:spPr bwMode="auto">
            <a:xfrm>
              <a:off x="4690343" y="4735156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75" name="8"/>
            <p:cNvSpPr txBox="1">
              <a:spLocks noChangeArrowheads="1"/>
            </p:cNvSpPr>
            <p:nvPr/>
          </p:nvSpPr>
          <p:spPr bwMode="auto">
            <a:xfrm>
              <a:off x="5189168" y="4813883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 dirty="0">
                  <a:solidFill>
                    <a:schemeClr val="bg1"/>
                  </a:solidFill>
                </a:rPr>
                <a:t>8</a:t>
              </a:r>
            </a:p>
          </p:txBody>
        </p:sp>
      </p:grpSp>
      <p:grpSp>
        <p:nvGrpSpPr>
          <p:cNvPr id="78" name="Square 9"/>
          <p:cNvGrpSpPr>
            <a:grpSpLocks/>
          </p:cNvGrpSpPr>
          <p:nvPr/>
        </p:nvGrpSpPr>
        <p:grpSpPr bwMode="auto">
          <a:xfrm>
            <a:off x="6510338" y="4743450"/>
            <a:ext cx="1617662" cy="1354138"/>
            <a:chOff x="6308583" y="4743149"/>
            <a:chExt cx="1618240" cy="1353787"/>
          </a:xfrm>
          <a:solidFill>
            <a:srgbClr val="F5AF74"/>
          </a:solidFill>
        </p:grpSpPr>
        <p:sp>
          <p:nvSpPr>
            <p:cNvPr id="61" name="Square 9"/>
            <p:cNvSpPr/>
            <p:nvPr/>
          </p:nvSpPr>
          <p:spPr bwMode="auto">
            <a:xfrm>
              <a:off x="6308583" y="4743149"/>
              <a:ext cx="1618240" cy="1353787"/>
            </a:xfrm>
            <a:prstGeom prst="rect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3073" name="9"/>
            <p:cNvSpPr txBox="1">
              <a:spLocks noChangeArrowheads="1"/>
            </p:cNvSpPr>
            <p:nvPr/>
          </p:nvSpPr>
          <p:spPr bwMode="auto">
            <a:xfrm>
              <a:off x="6807408" y="4813883"/>
              <a:ext cx="654709" cy="12003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7200" b="1">
                  <a:solidFill>
                    <a:schemeClr val="bg1"/>
                  </a:solidFill>
                </a:rPr>
                <a:t>9</a:t>
              </a:r>
            </a:p>
          </p:txBody>
        </p:sp>
      </p:grpSp>
      <p:sp>
        <p:nvSpPr>
          <p:cNvPr id="4" name="TRUE BTN"/>
          <p:cNvSpPr/>
          <p:nvPr/>
        </p:nvSpPr>
        <p:spPr>
          <a:xfrm>
            <a:off x="755649" y="5126993"/>
            <a:ext cx="2423615" cy="957552"/>
          </a:xfrm>
          <a:prstGeom prst="roundRect">
            <a:avLst>
              <a:gd name="adj" fmla="val 8037"/>
            </a:avLst>
          </a:prstGeom>
          <a:solidFill>
            <a:srgbClr val="FFFF93"/>
          </a:solidFill>
          <a:ln w="19050">
            <a:solidFill>
              <a:srgbClr val="F5AF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ysClr val="windowText" lastClr="000000"/>
                </a:solidFill>
                <a:latin typeface="Twinkl" pitchFamily="2" charset="0"/>
              </a:rPr>
              <a:t>Reveal Answer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345805"/>
            <a:ext cx="7632700" cy="630792"/>
          </a:xfrm>
          <a:prstGeom prst="rect">
            <a:avLst/>
          </a:prstGeom>
          <a:solidFill>
            <a:srgbClr val="F5AF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Click on the panels to reveal the illustration behind.</a:t>
            </a:r>
          </a:p>
        </p:txBody>
      </p:sp>
      <p:sp>
        <p:nvSpPr>
          <p:cNvPr id="41" name="TRUE BTN"/>
          <p:cNvSpPr/>
          <p:nvPr/>
        </p:nvSpPr>
        <p:spPr>
          <a:xfrm>
            <a:off x="755649" y="2027582"/>
            <a:ext cx="2423615" cy="3034945"/>
          </a:xfrm>
          <a:prstGeom prst="roundRect">
            <a:avLst>
              <a:gd name="adj" fmla="val 8037"/>
            </a:avLst>
          </a:prstGeom>
          <a:solidFill>
            <a:srgbClr val="FBE0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Pick one numbered square at a time. </a:t>
            </a:r>
            <a:br>
              <a:rPr lang="en-GB" altLang="en-US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Can you spot the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–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cious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word that is illustrated in the picture? Discuss it with a partner.</a:t>
            </a:r>
          </a:p>
          <a:p>
            <a:pPr algn="ctr">
              <a:buNone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How many squares did you need to reveal?</a:t>
            </a:r>
          </a:p>
        </p:txBody>
      </p:sp>
    </p:spTree>
    <p:extLst>
      <p:ext uri="{BB962C8B-B14F-4D97-AF65-F5344CB8AC3E}">
        <p14:creationId xmlns:p14="http://schemas.microsoft.com/office/powerpoint/2010/main" val="35871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 nodeType="clickPar">
                      <p:stCondLst>
                        <p:cond delay="0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9" dur="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2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5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8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1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7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1555</TotalTime>
  <Words>297</Words>
  <Application>Microsoft Office PowerPoint</Application>
  <PresentationFormat>On-screen Show (4:3)</PresentationFormat>
  <Paragraphs>65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Twinkl SemiBold</vt:lpstr>
      <vt:lpstr>Twinkl</vt:lpstr>
      <vt:lpstr>Tuffy</vt:lpstr>
      <vt:lpstr>Sassoon Infant Rg</vt:lpstr>
      <vt:lpstr>Arial</vt:lpstr>
      <vt:lpstr>Calibri</vt:lpstr>
      <vt:lpstr>Wingdings</vt:lpstr>
      <vt:lpstr>Office Theme</vt:lpstr>
      <vt:lpstr>PowerPoint Presentation</vt:lpstr>
      <vt:lpstr>Adding the Suffix -cious</vt:lpstr>
      <vt:lpstr>Rule for Adding the Suffix -cious</vt:lpstr>
      <vt:lpstr>Your Turn: Adding the Suffix -cious</vt:lpstr>
      <vt:lpstr>Words Ending in -cious</vt:lpstr>
      <vt:lpstr>PowerPoint Presentation</vt:lpstr>
      <vt:lpstr>PowerPoint Presentation</vt:lpstr>
      <vt:lpstr>PowerPoint Presentation</vt:lpstr>
      <vt:lpstr>Say What You See!</vt:lpstr>
      <vt:lpstr>Say What You See!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Upham Local account</cp:lastModifiedBy>
  <cp:revision>123</cp:revision>
  <dcterms:created xsi:type="dcterms:W3CDTF">2014-10-01T16:09:27Z</dcterms:created>
  <dcterms:modified xsi:type="dcterms:W3CDTF">2021-02-25T19:52:02Z</dcterms:modified>
</cp:coreProperties>
</file>