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3" r:id="rId2"/>
    <p:sldId id="277" r:id="rId3"/>
    <p:sldId id="264" r:id="rId4"/>
    <p:sldId id="268" r:id="rId5"/>
    <p:sldId id="271" r:id="rId6"/>
    <p:sldId id="278" r:id="rId7"/>
    <p:sldId id="269" r:id="rId8"/>
    <p:sldId id="276" r:id="rId9"/>
    <p:sldId id="267" r:id="rId10"/>
  </p:sldIdLst>
  <p:sldSz cx="9144000" cy="6858000" type="screen4x3"/>
  <p:notesSz cx="6858000" cy="9144000"/>
  <p:embeddedFontLst>
    <p:embeddedFont>
      <p:font typeface="Twinkl SemiBold" charset="0"/>
      <p:bold r:id="rId13"/>
    </p:embeddedFon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192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7C43"/>
    <a:srgbClr val="FFC000"/>
    <a:srgbClr val="FFFFFF"/>
    <a:srgbClr val="BC0105"/>
    <a:srgbClr val="18A0DB"/>
    <a:srgbClr val="DE1E5A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192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 smtClean="0">
                <a:solidFill>
                  <a:schemeClr val="bg1"/>
                </a:solidFill>
                <a:latin typeface="Twinkl SemiBold" pitchFamily="2" charset="0"/>
              </a:rPr>
              <a:t>What can you remember from last week?</a:t>
            </a:r>
            <a:endParaRPr lang="en-GB" sz="3600" b="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DE4806C-4B84-4F92-BB04-C2A61344E689}"/>
              </a:ext>
            </a:extLst>
          </p:cNvPr>
          <p:cNvSpPr txBox="1"/>
          <p:nvPr/>
        </p:nvSpPr>
        <p:spPr>
          <a:xfrm>
            <a:off x="751124" y="1915643"/>
            <a:ext cx="76327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GB" altLang="en-US" sz="2000" b="1" dirty="0" smtClean="0"/>
              <a:t>When talking about the life cycle of an insect, we often use the word ‘metamorphosis’. What does this word mean?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/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 smtClean="0"/>
              <a:t>2. There are two different types of insect lifecycles. These are</a:t>
            </a:r>
            <a:r>
              <a:rPr lang="en-GB" altLang="en-US" sz="2000" b="1" dirty="0" smtClean="0"/>
              <a:t> ________ metamorphosis and __________ metamorphosis.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 smtClean="0"/>
              <a:t>3. Name the four stages in the life cycle of a butterfly.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 smtClean="0"/>
              <a:t>4. Name the three stages in the life cycle of a grasshopper.</a:t>
            </a:r>
            <a:endParaRPr lang="en-GB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6258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 smtClean="0">
                <a:solidFill>
                  <a:schemeClr val="bg1"/>
                </a:solidFill>
                <a:latin typeface="Twinkl SemiBold" pitchFamily="2" charset="0"/>
              </a:rPr>
              <a:t>Were you right?</a:t>
            </a:r>
            <a:endParaRPr lang="en-GB" sz="3600" b="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DE4806C-4B84-4F92-BB04-C2A61344E689}"/>
              </a:ext>
            </a:extLst>
          </p:cNvPr>
          <p:cNvSpPr txBox="1"/>
          <p:nvPr/>
        </p:nvSpPr>
        <p:spPr>
          <a:xfrm>
            <a:off x="751124" y="1915643"/>
            <a:ext cx="76327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GB" altLang="en-US" sz="2000" b="1" dirty="0" smtClean="0"/>
              <a:t>When talking about the life cycle of an insect, we often use the word ‘metamorphosis’. What does this word mean?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rgbClr val="FF0000"/>
                </a:solidFill>
              </a:rPr>
              <a:t>This term means it changes into something different</a:t>
            </a:r>
            <a:endParaRPr lang="en-GB" altLang="en-US" sz="2000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 smtClean="0"/>
              <a:t>2. There are two different types of insect lifecycles. These are</a:t>
            </a:r>
            <a:r>
              <a:rPr lang="en-GB" altLang="en-US" sz="2000" b="1" dirty="0" smtClean="0"/>
              <a:t> </a:t>
            </a:r>
            <a:r>
              <a:rPr lang="en-GB" altLang="en-US" sz="2000" b="1" dirty="0" smtClean="0">
                <a:solidFill>
                  <a:srgbClr val="FF0000"/>
                </a:solidFill>
              </a:rPr>
              <a:t>complete</a:t>
            </a:r>
            <a:r>
              <a:rPr lang="en-GB" altLang="en-US" sz="2000" b="1" dirty="0" smtClean="0"/>
              <a:t> metamorphosis and </a:t>
            </a:r>
            <a:r>
              <a:rPr lang="en-GB" altLang="en-US" sz="2000" b="1" dirty="0" smtClean="0">
                <a:solidFill>
                  <a:srgbClr val="FF0000"/>
                </a:solidFill>
              </a:rPr>
              <a:t>incomplete</a:t>
            </a:r>
            <a:r>
              <a:rPr lang="en-GB" altLang="en-US" sz="2000" b="1" dirty="0" smtClean="0"/>
              <a:t> metamorphosis.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 smtClean="0"/>
              <a:t>3. Name the four stages in the life cycle of a butterfly.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rgbClr val="FF0000"/>
                </a:solidFill>
              </a:rPr>
              <a:t>1. Egg, 2. Larva, 3. Pupa (in the cocoon), 4. Adult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2000" b="1" dirty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b="1" dirty="0" smtClean="0"/>
              <a:t>4. Name the three stages in the life cycle of a grasshopper.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rgbClr val="FF0000"/>
                </a:solidFill>
              </a:rPr>
              <a:t>1. Egg, 2. Nymph (little version of the adult), 3. Adult</a:t>
            </a:r>
            <a:endParaRPr lang="en-GB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99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48DEF80-F450-4214-A604-1C185334EC9B}"/>
              </a:ext>
            </a:extLst>
          </p:cNvPr>
          <p:cNvSpPr/>
          <p:nvPr/>
        </p:nvSpPr>
        <p:spPr>
          <a:xfrm>
            <a:off x="755650" y="2192960"/>
            <a:ext cx="5871487" cy="583672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mammals?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1CF35-546B-4D07-92A0-CB08A28EB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93519" y="2182896"/>
            <a:ext cx="3871471" cy="387147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Do You Know About…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A88BF9A-247A-4B59-8DE9-8E4864F4F782}"/>
              </a:ext>
            </a:extLst>
          </p:cNvPr>
          <p:cNvSpPr/>
          <p:nvPr/>
        </p:nvSpPr>
        <p:spPr>
          <a:xfrm>
            <a:off x="4572000" y="2172832"/>
            <a:ext cx="3892990" cy="3892990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65D17F1-591C-42FC-B437-4448B164A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0"/>
          <a:stretch/>
        </p:blipFill>
        <p:spPr>
          <a:xfrm>
            <a:off x="4973782" y="1839874"/>
            <a:ext cx="3089426" cy="501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C40D35-EDA6-4D6A-B321-EC2DA703C93F}"/>
              </a:ext>
            </a:extLst>
          </p:cNvPr>
          <p:cNvSpPr/>
          <p:nvPr/>
        </p:nvSpPr>
        <p:spPr>
          <a:xfrm>
            <a:off x="755650" y="1991082"/>
            <a:ext cx="6432801" cy="434569"/>
          </a:xfrm>
          <a:prstGeom prst="rect">
            <a:avLst/>
          </a:prstGeom>
          <a:solidFill>
            <a:srgbClr val="117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/>
              <a:t>a mammal?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1AC3AA-AB06-41E9-9C35-F6CD62F92C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7" r="18807"/>
          <a:stretch/>
        </p:blipFill>
        <p:spPr>
          <a:xfrm>
            <a:off x="6233783" y="1983692"/>
            <a:ext cx="2154567" cy="215456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Is…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6DA3EEF-5DFC-4439-A658-D47BA2203ADC}"/>
              </a:ext>
            </a:extLst>
          </p:cNvPr>
          <p:cNvSpPr/>
          <p:nvPr/>
        </p:nvSpPr>
        <p:spPr>
          <a:xfrm>
            <a:off x="6233785" y="1997502"/>
            <a:ext cx="2154567" cy="2154567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0841E1-AB30-43E1-9E0F-1DDFA7CCD046}"/>
              </a:ext>
            </a:extLst>
          </p:cNvPr>
          <p:cNvSpPr txBox="1"/>
          <p:nvPr/>
        </p:nvSpPr>
        <p:spPr>
          <a:xfrm>
            <a:off x="755650" y="2504118"/>
            <a:ext cx="6025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/>
              <a:t>A mammal is a warm-blooded creature that gives birth to </a:t>
            </a:r>
          </a:p>
          <a:p>
            <a:r>
              <a:rPr lang="en-GB" altLang="en-US" sz="1600" dirty="0"/>
              <a:t>live babies. A mammal has fur or hair. The largest </a:t>
            </a:r>
          </a:p>
          <a:p>
            <a:r>
              <a:rPr lang="en-GB" altLang="en-US" sz="1600" dirty="0"/>
              <a:t>mammal in the world is the blue whale and the smallest</a:t>
            </a:r>
          </a:p>
          <a:p>
            <a:r>
              <a:rPr lang="en-GB" altLang="en-US" sz="1600" dirty="0"/>
              <a:t>is the bumblebee bat.</a:t>
            </a:r>
          </a:p>
        </p:txBody>
      </p:sp>
      <p:pic>
        <p:nvPicPr>
          <p:cNvPr id="7" name="Panda">
            <a:extLst>
              <a:ext uri="{FF2B5EF4-FFF2-40B4-BE49-F238E27FC236}">
                <a16:creationId xmlns:a16="http://schemas.microsoft.com/office/drawing/2014/main" id="{F5F78591-8C78-49AC-9560-19C426603E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48538" y="1880681"/>
            <a:ext cx="2337016" cy="231274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DE9CFB9-C5F7-4424-949F-DD458F888751}"/>
              </a:ext>
            </a:extLst>
          </p:cNvPr>
          <p:cNvSpPr txBox="1"/>
          <p:nvPr/>
        </p:nvSpPr>
        <p:spPr>
          <a:xfrm>
            <a:off x="1716984" y="5365884"/>
            <a:ext cx="5700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</a:t>
            </a:r>
            <a:r>
              <a:rPr lang="en-GB" altLang="en-US" sz="1600" dirty="0" smtClean="0"/>
              <a:t>the</a:t>
            </a:r>
            <a:r>
              <a:rPr lang="en-GB" altLang="en-US" sz="1600" dirty="0" smtClean="0"/>
              <a:t> </a:t>
            </a:r>
            <a:r>
              <a:rPr lang="en-GB" altLang="en-US" sz="1600" dirty="0"/>
              <a:t>picture to find out more. </a:t>
            </a:r>
          </a:p>
        </p:txBody>
      </p:sp>
    </p:spTree>
    <p:extLst>
      <p:ext uri="{BB962C8B-B14F-4D97-AF65-F5344CB8AC3E}">
        <p14:creationId xmlns:p14="http://schemas.microsoft.com/office/powerpoint/2010/main" val="198540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EB7AA1FA-B16C-4781-BF6F-8A831C81558C}"/>
              </a:ext>
            </a:extLst>
          </p:cNvPr>
          <p:cNvSpPr txBox="1"/>
          <p:nvPr/>
        </p:nvSpPr>
        <p:spPr>
          <a:xfrm>
            <a:off x="4207913" y="5089903"/>
            <a:ext cx="3485324" cy="1002921"/>
          </a:xfrm>
          <a:prstGeom prst="rect">
            <a:avLst/>
          </a:prstGeom>
          <a:solidFill>
            <a:srgbClr val="FFFFFF"/>
          </a:solidFill>
          <a:ln w="38100">
            <a:solidFill>
              <a:srgbClr val="117C43"/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Main period of growth and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developing independence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from the parents.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4F96356-6E52-4BD5-A40B-2E82F0356500}"/>
              </a:ext>
            </a:extLst>
          </p:cNvPr>
          <p:cNvSpPr txBox="1"/>
          <p:nvPr/>
        </p:nvSpPr>
        <p:spPr>
          <a:xfrm>
            <a:off x="4576529" y="2334199"/>
            <a:ext cx="3811821" cy="1122376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936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Embryo growing inside the mother, where it is completely reliant upon the mother.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CE3D529-BC98-4ED1-B6A3-907A47F6E276}"/>
              </a:ext>
            </a:extLst>
          </p:cNvPr>
          <p:cNvSpPr txBox="1"/>
          <p:nvPr/>
        </p:nvSpPr>
        <p:spPr>
          <a:xfrm>
            <a:off x="1538903" y="2066453"/>
            <a:ext cx="1506270" cy="3273235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Independent adult usually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seeks company from the opposite sex and mates. Adult female nurses their young.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The Life Cycle of a Mammal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B808C37-3113-431A-BFFC-6E6726328E4E}"/>
              </a:ext>
            </a:extLst>
          </p:cNvPr>
          <p:cNvSpPr/>
          <p:nvPr/>
        </p:nvSpPr>
        <p:spPr>
          <a:xfrm>
            <a:off x="3818864" y="1905145"/>
            <a:ext cx="1506271" cy="15062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D7F47BA-5855-4D51-B7E6-2A3B2AD7BB2F}"/>
              </a:ext>
            </a:extLst>
          </p:cNvPr>
          <p:cNvSpPr/>
          <p:nvPr/>
        </p:nvSpPr>
        <p:spPr>
          <a:xfrm>
            <a:off x="6940102" y="4586554"/>
            <a:ext cx="1506271" cy="1506271"/>
          </a:xfrm>
          <a:prstGeom prst="ellipse">
            <a:avLst/>
          </a:prstGeom>
          <a:solidFill>
            <a:srgbClr val="FFFFFF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5BD73C2-B574-4E29-B32C-8C64C84B42E9}"/>
              </a:ext>
            </a:extLst>
          </p:cNvPr>
          <p:cNvSpPr/>
          <p:nvPr/>
        </p:nvSpPr>
        <p:spPr>
          <a:xfrm>
            <a:off x="1538902" y="4586553"/>
            <a:ext cx="1506271" cy="15062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D18567E-B216-49DA-B90F-11E4B60B782C}"/>
              </a:ext>
            </a:extLst>
          </p:cNvPr>
          <p:cNvSpPr/>
          <p:nvPr/>
        </p:nvSpPr>
        <p:spPr>
          <a:xfrm>
            <a:off x="4351967" y="3191383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9BCB701-5361-4F55-83BB-B128EA6B7F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4" y="2040834"/>
            <a:ext cx="641050" cy="112237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13AED49-90AA-4BAF-A216-B1C151ED89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102" y="4696570"/>
            <a:ext cx="1197669" cy="1506271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:a16="http://schemas.microsoft.com/office/drawing/2014/main" id="{C1E2E74D-8C8B-4F36-8962-C32693D8015F}"/>
              </a:ext>
            </a:extLst>
          </p:cNvPr>
          <p:cNvSpPr/>
          <p:nvPr/>
        </p:nvSpPr>
        <p:spPr>
          <a:xfrm>
            <a:off x="7486904" y="5872791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0B627210-F63E-4BBF-AA33-B93B2593DE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650" y="4002872"/>
            <a:ext cx="2470387" cy="2191295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97DD1F61-6DFB-4A10-8C25-7E81162627F8}"/>
              </a:ext>
            </a:extLst>
          </p:cNvPr>
          <p:cNvSpPr/>
          <p:nvPr/>
        </p:nvSpPr>
        <p:spPr>
          <a:xfrm>
            <a:off x="2027333" y="5836420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9E2B581-601B-407B-A271-2563ACA3794D}"/>
              </a:ext>
            </a:extLst>
          </p:cNvPr>
          <p:cNvGrpSpPr/>
          <p:nvPr/>
        </p:nvGrpSpPr>
        <p:grpSpPr>
          <a:xfrm>
            <a:off x="4108860" y="3815506"/>
            <a:ext cx="890210" cy="920209"/>
            <a:chOff x="3317703" y="3842238"/>
            <a:chExt cx="1011660" cy="1045752"/>
          </a:xfrm>
        </p:grpSpPr>
        <p:sp>
          <p:nvSpPr>
            <p:cNvPr id="4" name="Arrow: Bent 3">
              <a:extLst>
                <a:ext uri="{FF2B5EF4-FFF2-40B4-BE49-F238E27FC236}">
                  <a16:creationId xmlns:a16="http://schemas.microsoft.com/office/drawing/2014/main" id="{559460B6-CE66-4194-89CE-3EB0BB331F43}"/>
                </a:ext>
              </a:extLst>
            </p:cNvPr>
            <p:cNvSpPr/>
            <p:nvPr/>
          </p:nvSpPr>
          <p:spPr>
            <a:xfrm>
              <a:off x="3367454" y="3842238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7" name="Arrow: Bent 16">
              <a:extLst>
                <a:ext uri="{FF2B5EF4-FFF2-40B4-BE49-F238E27FC236}">
                  <a16:creationId xmlns:a16="http://schemas.microsoft.com/office/drawing/2014/main" id="{DDE96DEE-6191-4F57-AF45-D3AA843C3CDD}"/>
                </a:ext>
              </a:extLst>
            </p:cNvPr>
            <p:cNvSpPr/>
            <p:nvPr/>
          </p:nvSpPr>
          <p:spPr>
            <a:xfrm rot="5400000">
              <a:off x="3861057" y="3892369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8" name="Arrow: Bent 17">
              <a:extLst>
                <a:ext uri="{FF2B5EF4-FFF2-40B4-BE49-F238E27FC236}">
                  <a16:creationId xmlns:a16="http://schemas.microsoft.com/office/drawing/2014/main" id="{C9F767F2-2DD0-4415-8348-607008E3F1E1}"/>
                </a:ext>
              </a:extLst>
            </p:cNvPr>
            <p:cNvSpPr/>
            <p:nvPr/>
          </p:nvSpPr>
          <p:spPr>
            <a:xfrm rot="10800000">
              <a:off x="3822247" y="4404413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9" name="Arrow: Bent 18">
              <a:extLst>
                <a:ext uri="{FF2B5EF4-FFF2-40B4-BE49-F238E27FC236}">
                  <a16:creationId xmlns:a16="http://schemas.microsoft.com/office/drawing/2014/main" id="{0B3823EA-60ED-4041-B047-694F156B8D58}"/>
                </a:ext>
              </a:extLst>
            </p:cNvPr>
            <p:cNvSpPr/>
            <p:nvPr/>
          </p:nvSpPr>
          <p:spPr>
            <a:xfrm rot="16200000">
              <a:off x="3332974" y="4363074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08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56160F2-2283-419E-B4EF-F0590AA63167}"/>
              </a:ext>
            </a:extLst>
          </p:cNvPr>
          <p:cNvSpPr/>
          <p:nvPr/>
        </p:nvSpPr>
        <p:spPr>
          <a:xfrm>
            <a:off x="755648" y="3291236"/>
            <a:ext cx="5871486" cy="583672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birds?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1CF35-546B-4D07-92A0-CB08A28EB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93519" y="2182896"/>
            <a:ext cx="3871471" cy="387147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Do You Know About…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A88BF9A-247A-4B59-8DE9-8E4864F4F782}"/>
              </a:ext>
            </a:extLst>
          </p:cNvPr>
          <p:cNvSpPr/>
          <p:nvPr/>
        </p:nvSpPr>
        <p:spPr>
          <a:xfrm>
            <a:off x="4572000" y="2172832"/>
            <a:ext cx="3892990" cy="3892990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65D17F1-591C-42FC-B437-4448B164A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0"/>
          <a:stretch/>
        </p:blipFill>
        <p:spPr>
          <a:xfrm>
            <a:off x="4973782" y="1839874"/>
            <a:ext cx="3089426" cy="501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8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AFB79E3-6618-46AD-9CAF-8495E237905D}"/>
              </a:ext>
            </a:extLst>
          </p:cNvPr>
          <p:cNvSpPr/>
          <p:nvPr/>
        </p:nvSpPr>
        <p:spPr>
          <a:xfrm>
            <a:off x="1968612" y="2494601"/>
            <a:ext cx="6432801" cy="458384"/>
          </a:xfrm>
          <a:prstGeom prst="rect">
            <a:avLst/>
          </a:prstGeom>
          <a:solidFill>
            <a:srgbClr val="117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000" rtlCol="0" anchor="ctr"/>
          <a:lstStyle/>
          <a:p>
            <a:r>
              <a:rPr lang="en-GB" dirty="0"/>
              <a:t>a bird?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3EFCD09-A4BA-4429-A17C-BBCF44BC93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8" r="16748"/>
          <a:stretch/>
        </p:blipFill>
        <p:spPr>
          <a:xfrm>
            <a:off x="755649" y="2558725"/>
            <a:ext cx="2154567" cy="215456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What Is…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9EDDB16-D13B-40B8-95F0-F22B958AD148}"/>
              </a:ext>
            </a:extLst>
          </p:cNvPr>
          <p:cNvSpPr/>
          <p:nvPr/>
        </p:nvSpPr>
        <p:spPr>
          <a:xfrm>
            <a:off x="755648" y="2553953"/>
            <a:ext cx="2154567" cy="2154567"/>
          </a:xfrm>
          <a:prstGeom prst="ellipse">
            <a:avLst/>
          </a:prstGeom>
          <a:noFill/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563B84E-57DA-4CCE-801B-067085BBE7F9}"/>
              </a:ext>
            </a:extLst>
          </p:cNvPr>
          <p:cNvSpPr txBox="1"/>
          <p:nvPr/>
        </p:nvSpPr>
        <p:spPr>
          <a:xfrm>
            <a:off x="2975424" y="3618061"/>
            <a:ext cx="5700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 bird is a vertebrate. It has a beak, feathers and wings, although not all birds can fly. Owls, swans and sparrows are all species of birds.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E9CFB9-C5F7-4424-949F-DD458F888751}"/>
              </a:ext>
            </a:extLst>
          </p:cNvPr>
          <p:cNvSpPr txBox="1"/>
          <p:nvPr/>
        </p:nvSpPr>
        <p:spPr>
          <a:xfrm>
            <a:off x="1716984" y="5512536"/>
            <a:ext cx="5700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</a:t>
            </a:r>
            <a:r>
              <a:rPr lang="en-GB" altLang="en-US" sz="1600" dirty="0" smtClean="0"/>
              <a:t>the</a:t>
            </a:r>
            <a:r>
              <a:rPr lang="en-GB" altLang="en-US" sz="1600" dirty="0" smtClean="0"/>
              <a:t> </a:t>
            </a:r>
            <a:r>
              <a:rPr lang="en-GB" altLang="en-US" sz="1600" dirty="0"/>
              <a:t>picture to find out more. </a:t>
            </a:r>
          </a:p>
        </p:txBody>
      </p:sp>
      <p:pic>
        <p:nvPicPr>
          <p:cNvPr id="29" name="bird">
            <a:extLst>
              <a:ext uri="{FF2B5EF4-FFF2-40B4-BE49-F238E27FC236}">
                <a16:creationId xmlns:a16="http://schemas.microsoft.com/office/drawing/2014/main" id="{6C303C95-79ED-4DD9-9B1B-BE90A412C9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439" y="2558725"/>
            <a:ext cx="2299908" cy="163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72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EB7AA1FA-B16C-4781-BF6F-8A831C81558C}"/>
              </a:ext>
            </a:extLst>
          </p:cNvPr>
          <p:cNvSpPr txBox="1"/>
          <p:nvPr/>
        </p:nvSpPr>
        <p:spPr>
          <a:xfrm>
            <a:off x="3366639" y="4794105"/>
            <a:ext cx="3485324" cy="1298720"/>
          </a:xfrm>
          <a:prstGeom prst="rect">
            <a:avLst/>
          </a:prstGeom>
          <a:solidFill>
            <a:srgbClr val="FFFFFF"/>
          </a:solidFill>
          <a:ln w="38100">
            <a:solidFill>
              <a:srgbClr val="117C43"/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Mother and father feed the</a:t>
            </a:r>
            <a:br>
              <a:rPr lang="en-GB" altLang="en-US" sz="1600" dirty="0"/>
            </a:br>
            <a:r>
              <a:rPr lang="en-GB" altLang="en-US" sz="1600" dirty="0"/>
              <a:t>young bird until it is old </a:t>
            </a:r>
            <a:br>
              <a:rPr lang="en-GB" altLang="en-US" sz="1600" dirty="0"/>
            </a:br>
            <a:r>
              <a:rPr lang="en-GB" altLang="en-US" sz="1600" dirty="0"/>
              <a:t>enough to fly and find its </a:t>
            </a:r>
            <a:br>
              <a:rPr lang="en-GB" altLang="en-US" sz="1600" dirty="0"/>
            </a:br>
            <a:r>
              <a:rPr lang="en-GB" altLang="en-US" sz="1600" dirty="0"/>
              <a:t>own food.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4F96356-6E52-4BD5-A40B-2E82F0356500}"/>
              </a:ext>
            </a:extLst>
          </p:cNvPr>
          <p:cNvSpPr txBox="1"/>
          <p:nvPr/>
        </p:nvSpPr>
        <p:spPr>
          <a:xfrm>
            <a:off x="4576529" y="2425171"/>
            <a:ext cx="3811821" cy="1122376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lIns="936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Eggs are laid by the mother and the mother and father care for the egg until it hatches.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CE3D529-BC98-4ED1-B6A3-907A47F6E276}"/>
              </a:ext>
            </a:extLst>
          </p:cNvPr>
          <p:cNvSpPr txBox="1"/>
          <p:nvPr/>
        </p:nvSpPr>
        <p:spPr>
          <a:xfrm>
            <a:off x="1538903" y="2066453"/>
            <a:ext cx="1506270" cy="3273235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Independent adult usually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seeks company from the opposite sex and mates.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1" y="765175"/>
            <a:ext cx="8247706" cy="994306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en-GB" sz="3600" b="0" dirty="0">
                <a:solidFill>
                  <a:schemeClr val="bg1"/>
                </a:solidFill>
                <a:latin typeface="Twinkl SemiBold" pitchFamily="2" charset="0"/>
              </a:rPr>
              <a:t>The Life Cycle of a Bird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B808C37-3113-431A-BFFC-6E6726328E4E}"/>
              </a:ext>
            </a:extLst>
          </p:cNvPr>
          <p:cNvSpPr/>
          <p:nvPr/>
        </p:nvSpPr>
        <p:spPr>
          <a:xfrm>
            <a:off x="3818864" y="1996117"/>
            <a:ext cx="1506271" cy="15062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D7F47BA-5855-4D51-B7E6-2A3B2AD7BB2F}"/>
              </a:ext>
            </a:extLst>
          </p:cNvPr>
          <p:cNvSpPr/>
          <p:nvPr/>
        </p:nvSpPr>
        <p:spPr>
          <a:xfrm>
            <a:off x="6098828" y="4586554"/>
            <a:ext cx="1506271" cy="1506271"/>
          </a:xfrm>
          <a:prstGeom prst="ellipse">
            <a:avLst/>
          </a:prstGeom>
          <a:solidFill>
            <a:srgbClr val="FFFFFF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5BD73C2-B574-4E29-B32C-8C64C84B42E9}"/>
              </a:ext>
            </a:extLst>
          </p:cNvPr>
          <p:cNvSpPr/>
          <p:nvPr/>
        </p:nvSpPr>
        <p:spPr>
          <a:xfrm>
            <a:off x="1538902" y="4586553"/>
            <a:ext cx="1506271" cy="15062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E2F151-16F2-477B-92E5-B4A2A2D34E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426" y="1854209"/>
            <a:ext cx="1506270" cy="1496751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1D18567E-B216-49DA-B90F-11E4B60B782C}"/>
              </a:ext>
            </a:extLst>
          </p:cNvPr>
          <p:cNvSpPr/>
          <p:nvPr/>
        </p:nvSpPr>
        <p:spPr>
          <a:xfrm>
            <a:off x="4351967" y="3282355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6488DB-48E1-42BF-8E3F-3901F09803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092" y="4550183"/>
            <a:ext cx="1682945" cy="1506270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:a16="http://schemas.microsoft.com/office/drawing/2014/main" id="{C1E2E74D-8C8B-4F36-8962-C32693D8015F}"/>
              </a:ext>
            </a:extLst>
          </p:cNvPr>
          <p:cNvSpPr/>
          <p:nvPr/>
        </p:nvSpPr>
        <p:spPr>
          <a:xfrm>
            <a:off x="6645630" y="5872791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A167A31-1BA2-4281-B379-34ECBB2992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081" y="4391279"/>
            <a:ext cx="1090356" cy="1824078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97DD1F61-6DFB-4A10-8C25-7E81162627F8}"/>
              </a:ext>
            </a:extLst>
          </p:cNvPr>
          <p:cNvSpPr/>
          <p:nvPr/>
        </p:nvSpPr>
        <p:spPr>
          <a:xfrm>
            <a:off x="2027333" y="5836420"/>
            <a:ext cx="440066" cy="4400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1676442-E330-44AD-B143-D9F9DD761509}"/>
              </a:ext>
            </a:extLst>
          </p:cNvPr>
          <p:cNvGrpSpPr/>
          <p:nvPr/>
        </p:nvGrpSpPr>
        <p:grpSpPr>
          <a:xfrm>
            <a:off x="4126444" y="3789130"/>
            <a:ext cx="890210" cy="920209"/>
            <a:chOff x="3317703" y="3842238"/>
            <a:chExt cx="1011660" cy="1045752"/>
          </a:xfrm>
        </p:grpSpPr>
        <p:sp>
          <p:nvSpPr>
            <p:cNvPr id="16" name="Arrow: Bent 15">
              <a:extLst>
                <a:ext uri="{FF2B5EF4-FFF2-40B4-BE49-F238E27FC236}">
                  <a16:creationId xmlns:a16="http://schemas.microsoft.com/office/drawing/2014/main" id="{46DCCE2A-B359-49FB-BC45-9879D3AC0089}"/>
                </a:ext>
              </a:extLst>
            </p:cNvPr>
            <p:cNvSpPr/>
            <p:nvPr/>
          </p:nvSpPr>
          <p:spPr>
            <a:xfrm>
              <a:off x="3367454" y="3842238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7" name="Arrow: Bent 16">
              <a:extLst>
                <a:ext uri="{FF2B5EF4-FFF2-40B4-BE49-F238E27FC236}">
                  <a16:creationId xmlns:a16="http://schemas.microsoft.com/office/drawing/2014/main" id="{660A5787-4191-448F-903E-E549613058AA}"/>
                </a:ext>
              </a:extLst>
            </p:cNvPr>
            <p:cNvSpPr/>
            <p:nvPr/>
          </p:nvSpPr>
          <p:spPr>
            <a:xfrm rot="5400000">
              <a:off x="3861057" y="3892369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8" name="Arrow: Bent 17">
              <a:extLst>
                <a:ext uri="{FF2B5EF4-FFF2-40B4-BE49-F238E27FC236}">
                  <a16:creationId xmlns:a16="http://schemas.microsoft.com/office/drawing/2014/main" id="{4F299D35-5E01-4005-8207-BCE52BFAB72B}"/>
                </a:ext>
              </a:extLst>
            </p:cNvPr>
            <p:cNvSpPr/>
            <p:nvPr/>
          </p:nvSpPr>
          <p:spPr>
            <a:xfrm rot="10800000">
              <a:off x="3822247" y="4404413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9" name="Arrow: Bent 18">
              <a:extLst>
                <a:ext uri="{FF2B5EF4-FFF2-40B4-BE49-F238E27FC236}">
                  <a16:creationId xmlns:a16="http://schemas.microsoft.com/office/drawing/2014/main" id="{B63A9E49-CCA3-49CC-A958-A6D253F8AADC}"/>
                </a:ext>
              </a:extLst>
            </p:cNvPr>
            <p:cNvSpPr/>
            <p:nvPr/>
          </p:nvSpPr>
          <p:spPr>
            <a:xfrm rot="16200000">
              <a:off x="3332974" y="4363074"/>
              <a:ext cx="453035" cy="483577"/>
            </a:xfrm>
            <a:prstGeom prst="bentArrow">
              <a:avLst/>
            </a:prstGeom>
            <a:solidFill>
              <a:srgbClr val="117C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468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220</TotalTime>
  <Words>431</Words>
  <Application>Microsoft Office PowerPoint</Application>
  <PresentationFormat>On-screen Show (4:3)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 SemiBold</vt:lpstr>
      <vt:lpstr>Arial</vt:lpstr>
      <vt:lpstr>Twinkl</vt:lpstr>
      <vt:lpstr>Calibri</vt:lpstr>
      <vt:lpstr>Office Theme</vt:lpstr>
      <vt:lpstr>What can you remember from last week?</vt:lpstr>
      <vt:lpstr>Were you right?</vt:lpstr>
      <vt:lpstr>What Do You Know About…</vt:lpstr>
      <vt:lpstr>What Is…</vt:lpstr>
      <vt:lpstr>The Life Cycle of a Mammal</vt:lpstr>
      <vt:lpstr>What Do You Know About…</vt:lpstr>
      <vt:lpstr>What Is…</vt:lpstr>
      <vt:lpstr>The Life Cycle of a Bird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Catherine Barrett</cp:lastModifiedBy>
  <cp:revision>25</cp:revision>
  <dcterms:created xsi:type="dcterms:W3CDTF">2019-01-09T08:46:31Z</dcterms:created>
  <dcterms:modified xsi:type="dcterms:W3CDTF">2020-06-30T10:39:56Z</dcterms:modified>
</cp:coreProperties>
</file>