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56" r:id="rId4"/>
    <p:sldId id="257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C9486-4BE2-4531-B707-8B87E60FFB72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B393D-4096-49E9-9A13-C37E949BE8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41480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C9486-4BE2-4531-B707-8B87E60FFB72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B393D-4096-49E9-9A13-C37E949BE8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2930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C9486-4BE2-4531-B707-8B87E60FFB72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B393D-4096-49E9-9A13-C37E949BE8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132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C9486-4BE2-4531-B707-8B87E60FFB72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B393D-4096-49E9-9A13-C37E949BE8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601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C9486-4BE2-4531-B707-8B87E60FFB72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B393D-4096-49E9-9A13-C37E949BE8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1423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C9486-4BE2-4531-B707-8B87E60FFB72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B393D-4096-49E9-9A13-C37E949BE8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681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C9486-4BE2-4531-B707-8B87E60FFB72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B393D-4096-49E9-9A13-C37E949BE8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493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C9486-4BE2-4531-B707-8B87E60FFB72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B393D-4096-49E9-9A13-C37E949BE8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172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C9486-4BE2-4531-B707-8B87E60FFB72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B393D-4096-49E9-9A13-C37E949BE8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53419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C9486-4BE2-4531-B707-8B87E60FFB72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B393D-4096-49E9-9A13-C37E949BE8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12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C9486-4BE2-4531-B707-8B87E60FFB72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B393D-4096-49E9-9A13-C37E949BE8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65339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06073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84004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07688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98060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81453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14115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67383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08389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75710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833487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79729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384328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095419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12447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100314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533419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11101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309096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752680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901519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768816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41733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272675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3628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2C9486-4BE2-4531-B707-8B87E60FFB72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7B393D-4096-49E9-9A13-C37E949BE8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278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  <p:sldLayoutId id="2147483681" r:id="rId33"/>
    <p:sldLayoutId id="2147483682" r:id="rId34"/>
    <p:sldLayoutId id="2147483683" r:id="rId3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s://www.youtube.com/watch?v=SafKm0tsSOw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exfordy/3334929707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3.xml"/><Relationship Id="rId4" Type="http://schemas.openxmlformats.org/officeDocument/2006/relationships/hyperlink" Target="https://creativecommons.org/licenses/by/2.0/uk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3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58256" y="409080"/>
            <a:ext cx="53799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Once Upon a Time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9" name="Picture 8" descr="Castle PNG Transparent Images | PNG Al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5041" y="2780323"/>
            <a:ext cx="3436959" cy="3097963"/>
          </a:xfrm>
          <a:prstGeom prst="rect">
            <a:avLst/>
          </a:prstGeom>
        </p:spPr>
      </p:pic>
      <p:pic>
        <p:nvPicPr>
          <p:cNvPr id="10" name="Picture 9" descr="14 comments: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326570"/>
            <a:ext cx="3239588" cy="4049486"/>
          </a:xfrm>
          <a:prstGeom prst="rect">
            <a:avLst/>
          </a:prstGeom>
        </p:spPr>
      </p:pic>
      <p:pic>
        <p:nvPicPr>
          <p:cNvPr id="11" name="Picture 10" descr="STAR model Archives - Career Ready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2" t="12953" r="5524" b="10095"/>
          <a:stretch/>
        </p:blipFill>
        <p:spPr>
          <a:xfrm>
            <a:off x="3239589" y="1935362"/>
            <a:ext cx="5726831" cy="4922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40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Watch this film clip.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054044"/>
          </a:xfrm>
        </p:spPr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www.youtube.com/watch?v=SafKm0tsSOw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3200" dirty="0" smtClean="0">
                <a:latin typeface="Comic Sans MS" panose="030F0702030302020204" pitchFamily="66" charset="0"/>
              </a:rPr>
              <a:t>This is from Harry Potter and the Philosopher’s Stone. What is the name of the castle?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5840" y="4323806"/>
            <a:ext cx="7589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It’s Hogwarts Castle.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First Look Inside the Wizarding World of Harry Potter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0183" y="4082874"/>
            <a:ext cx="3903617" cy="2592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722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leeping Beauty, the castle | Disney sleeping beauty, Disney movies, Disney  phone backgroun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0629"/>
            <a:ext cx="3161211" cy="4741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Sword In The Stone (1963) Disney movi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1212" y="-11652"/>
            <a:ext cx="4415246" cy="3311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now White Disney real life castl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537"/>
          <a:stretch/>
        </p:blipFill>
        <p:spPr bwMode="auto">
          <a:xfrm>
            <a:off x="7885117" y="0"/>
            <a:ext cx="4306883" cy="4193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angled castle and real life Disney castle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19" r="52488" b="5194"/>
          <a:stretch/>
        </p:blipFill>
        <p:spPr bwMode="auto">
          <a:xfrm>
            <a:off x="3161211" y="3328620"/>
            <a:ext cx="3905795" cy="3529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Elsa Frozen real life Disney castle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221"/>
          <a:stretch/>
        </p:blipFill>
        <p:spPr bwMode="auto">
          <a:xfrm>
            <a:off x="8490363" y="3412264"/>
            <a:ext cx="3701637" cy="3445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62546" y="2006592"/>
            <a:ext cx="70278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Do you recognise any of these famous castles?</a:t>
            </a:r>
            <a:endParaRPr lang="en-GB" sz="4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7046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3955" y="2014083"/>
            <a:ext cx="24166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Beauty and the beast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14058" y="2035072"/>
            <a:ext cx="24166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The Sword and the Stone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984274" y="2001968"/>
            <a:ext cx="24166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Sleeping Beauty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14058" y="3640183"/>
            <a:ext cx="2416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Tangled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84274" y="3640183"/>
            <a:ext cx="2416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smtClean="0">
                <a:latin typeface="Comic Sans MS" panose="030F0702030302020204" pitchFamily="66" charset="0"/>
              </a:rPr>
              <a:t>Frozen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12126" y="326571"/>
            <a:ext cx="44294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Here are the answers!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3141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67221" y="1473201"/>
            <a:ext cx="6457559" cy="3379456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Comic Sans MS" panose="030F0702030302020204" pitchFamily="66" charset="0"/>
              </a:rPr>
              <a:t>What Is a Castle?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2279650" y="4714185"/>
            <a:ext cx="7632700" cy="672627"/>
          </a:xfrm>
          <a:prstGeom prst="roundRect">
            <a:avLst>
              <a:gd name="adj" fmla="val 16830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Castles are a type of home. The people who lived in castles were usually kings, queens or lords and their families.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274885" y="5469286"/>
            <a:ext cx="7637465" cy="660052"/>
          </a:xfrm>
          <a:prstGeom prst="roundRect">
            <a:avLst>
              <a:gd name="adj" fmla="val 19727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There would also be soldiers, cooks, cleaners and other people who lived inside and helped to look after and protect the king, queen or lord.</a:t>
            </a:r>
          </a:p>
        </p:txBody>
      </p:sp>
    </p:spTree>
    <p:extLst>
      <p:ext uri="{BB962C8B-B14F-4D97-AF65-F5344CB8AC3E}">
        <p14:creationId xmlns:p14="http://schemas.microsoft.com/office/powerpoint/2010/main" val="269249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9882" y="1817134"/>
            <a:ext cx="7122233" cy="4312205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Comic Sans MS" panose="030F0702030302020204" pitchFamily="66" charset="0"/>
              </a:rPr>
              <a:t>Castles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2279651" y="1473202"/>
            <a:ext cx="3309356" cy="1061769"/>
          </a:xfrm>
          <a:prstGeom prst="roundRect">
            <a:avLst>
              <a:gd name="adj" fmla="val 13239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Castles were designed to keep the people inside safe and to stop enemies from getting in.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398884" y="5352814"/>
            <a:ext cx="4513466" cy="674798"/>
            <a:chOff x="3874884" y="5524830"/>
            <a:chExt cx="4513466" cy="674798"/>
          </a:xfrm>
        </p:grpSpPr>
        <p:sp>
          <p:nvSpPr>
            <p:cNvPr id="3" name="Oval 2"/>
            <p:cNvSpPr/>
            <p:nvPr/>
          </p:nvSpPr>
          <p:spPr>
            <a:xfrm>
              <a:off x="3874884" y="5524830"/>
              <a:ext cx="674798" cy="674798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/>
                <a:t>?</a:t>
              </a:r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4613056" y="5595121"/>
              <a:ext cx="3775294" cy="534217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dirty="0"/>
                <a:t>Can you spot any in this picture?</a:t>
              </a:r>
            </a:p>
          </p:txBody>
        </p:sp>
      </p:grpSp>
      <p:sp>
        <p:nvSpPr>
          <p:cNvPr id="9" name="Rounded Rectangle 8"/>
          <p:cNvSpPr/>
          <p:nvPr/>
        </p:nvSpPr>
        <p:spPr>
          <a:xfrm>
            <a:off x="6485300" y="1473201"/>
            <a:ext cx="3427048" cy="808272"/>
          </a:xfrm>
          <a:prstGeom prst="roundRect">
            <a:avLst>
              <a:gd name="adj" fmla="val 15646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Castles have many features to stop people from attacking.</a:t>
            </a:r>
          </a:p>
        </p:txBody>
      </p:sp>
    </p:spTree>
    <p:extLst>
      <p:ext uri="{BB962C8B-B14F-4D97-AF65-F5344CB8AC3E}">
        <p14:creationId xmlns:p14="http://schemas.microsoft.com/office/powerpoint/2010/main" val="3343955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9651" y="1473201"/>
            <a:ext cx="6660321" cy="4440214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Comic Sans MS" panose="030F0702030302020204" pitchFamily="66" charset="0"/>
              </a:rPr>
              <a:t>Location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5547950" y="1717644"/>
            <a:ext cx="4364400" cy="545722"/>
          </a:xfrm>
          <a:prstGeom prst="roundRect">
            <a:avLst>
              <a:gd name="adj" fmla="val 25344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Lots of castles were built on top of hills.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7092796" y="2549095"/>
            <a:ext cx="2814719" cy="690859"/>
            <a:chOff x="755651" y="5453173"/>
            <a:chExt cx="2814719" cy="690859"/>
          </a:xfrm>
          <a:solidFill>
            <a:srgbClr val="EA516C"/>
          </a:solidFill>
        </p:grpSpPr>
        <p:sp>
          <p:nvSpPr>
            <p:cNvPr id="3" name="Oval 2"/>
            <p:cNvSpPr/>
            <p:nvPr/>
          </p:nvSpPr>
          <p:spPr>
            <a:xfrm>
              <a:off x="755651" y="5461203"/>
              <a:ext cx="674798" cy="67479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/>
                <a:t>?</a:t>
              </a:r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1493823" y="5453173"/>
              <a:ext cx="2076547" cy="69085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dirty="0"/>
                <a:t>Why do you think this was?</a:t>
              </a:r>
            </a:p>
          </p:txBody>
        </p:sp>
      </p:grpSp>
      <p:sp>
        <p:nvSpPr>
          <p:cNvPr id="7" name="Rounded Rectangle 6"/>
          <p:cNvSpPr/>
          <p:nvPr/>
        </p:nvSpPr>
        <p:spPr>
          <a:xfrm>
            <a:off x="2728111" y="4907196"/>
            <a:ext cx="7184238" cy="432054"/>
          </a:xfrm>
          <a:prstGeom prst="roundRect">
            <a:avLst>
              <a:gd name="adj" fmla="val 31004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342900" indent="-342900">
              <a:buFont typeface="+mj-lt"/>
              <a:buAutoNum type="arabicPeriod"/>
            </a:pPr>
            <a:r>
              <a:rPr lang="en-GB" dirty="0"/>
              <a:t>It was hard for enemies to run up steep hills to get to the castle.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723276" y="5388658"/>
            <a:ext cx="7184238" cy="759124"/>
          </a:xfrm>
          <a:prstGeom prst="roundRect">
            <a:avLst>
              <a:gd name="adj" fmla="val 21686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342900" indent="-342900">
              <a:buFont typeface="+mj-lt"/>
              <a:buAutoNum type="arabicPeriod" startAt="2"/>
            </a:pPr>
            <a:r>
              <a:rPr lang="en-GB" dirty="0"/>
              <a:t>It gave the people in the castle an excellent view and meant that they could spot enemies a long way off.</a:t>
            </a:r>
          </a:p>
        </p:txBody>
      </p:sp>
    </p:spTree>
    <p:extLst>
      <p:ext uri="{BB962C8B-B14F-4D97-AF65-F5344CB8AC3E}">
        <p14:creationId xmlns:p14="http://schemas.microsoft.com/office/powerpoint/2010/main" val="1037919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29892" y="1473202"/>
            <a:ext cx="7332217" cy="4149001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Comic Sans MS" panose="030F0702030302020204" pitchFamily="66" charset="0"/>
              </a:rPr>
              <a:t>Moat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154440" y="4781550"/>
            <a:ext cx="4757910" cy="1347788"/>
          </a:xfrm>
          <a:prstGeom prst="roundRect">
            <a:avLst>
              <a:gd name="adj" fmla="val 9987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Some castles had </a:t>
            </a:r>
            <a:r>
              <a:rPr lang="en-GB" b="1" dirty="0"/>
              <a:t>moats</a:t>
            </a:r>
            <a:r>
              <a:rPr lang="en-GB" dirty="0"/>
              <a:t>. Water completely surrounded the castle.</a:t>
            </a:r>
          </a:p>
          <a:p>
            <a:endParaRPr lang="en-GB" dirty="0"/>
          </a:p>
          <a:p>
            <a:r>
              <a:rPr lang="en-GB" dirty="0"/>
              <a:t>This made it hard for people to attack it.</a:t>
            </a:r>
          </a:p>
        </p:txBody>
      </p:sp>
    </p:spTree>
    <p:extLst>
      <p:ext uri="{BB962C8B-B14F-4D97-AF65-F5344CB8AC3E}">
        <p14:creationId xmlns:p14="http://schemas.microsoft.com/office/powerpoint/2010/main" val="1330911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7396" y="2000818"/>
            <a:ext cx="2203984" cy="330597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4871" y="2000817"/>
            <a:ext cx="2203984" cy="330597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Comic Sans MS" panose="030F0702030302020204" pitchFamily="66" charset="0"/>
              </a:rPr>
              <a:t>Design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826409" y="3429000"/>
            <a:ext cx="2539182" cy="1441858"/>
            <a:chOff x="3302409" y="3115871"/>
            <a:chExt cx="2539182" cy="1441858"/>
          </a:xfrm>
          <a:solidFill>
            <a:srgbClr val="EA516C"/>
          </a:solidFill>
        </p:grpSpPr>
        <p:sp>
          <p:nvSpPr>
            <p:cNvPr id="3" name="Oval 2"/>
            <p:cNvSpPr/>
            <p:nvPr/>
          </p:nvSpPr>
          <p:spPr>
            <a:xfrm>
              <a:off x="4234601" y="3115871"/>
              <a:ext cx="674798" cy="67479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/>
                <a:t>?</a:t>
              </a:r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3302409" y="3890920"/>
              <a:ext cx="2539182" cy="66680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dirty="0"/>
                <a:t>Which design do you think was strongest?</a:t>
              </a:r>
            </a:p>
          </p:txBody>
        </p:sp>
      </p:grpSp>
      <p:sp>
        <p:nvSpPr>
          <p:cNvPr id="7" name="Rounded Rectangle 6"/>
          <p:cNvSpPr/>
          <p:nvPr/>
        </p:nvSpPr>
        <p:spPr>
          <a:xfrm>
            <a:off x="2274885" y="4991385"/>
            <a:ext cx="7632700" cy="1101440"/>
          </a:xfrm>
          <a:prstGeom prst="roundRect">
            <a:avLst>
              <a:gd name="adj" fmla="val 12145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Rounded towers without corners were less likely to collapse. </a:t>
            </a:r>
          </a:p>
          <a:p>
            <a:endParaRPr lang="en-GB" dirty="0"/>
          </a:p>
          <a:p>
            <a:r>
              <a:rPr lang="en-GB" spc="-10" dirty="0"/>
              <a:t>Square towers were more likely to fall if attackers dug away at the base.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2587468" y="1473201"/>
            <a:ext cx="2883843" cy="767060"/>
          </a:xfrm>
          <a:prstGeom prst="roundRect">
            <a:avLst>
              <a:gd name="adj" fmla="val 25344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Some castles had flat walls and corners.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706872" y="1473201"/>
            <a:ext cx="2883843" cy="767060"/>
          </a:xfrm>
          <a:prstGeom prst="roundRect">
            <a:avLst>
              <a:gd name="adj" fmla="val 25344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Some had rounded walls.</a:t>
            </a:r>
          </a:p>
        </p:txBody>
      </p:sp>
    </p:spTree>
    <p:extLst>
      <p:ext uri="{BB962C8B-B14F-4D97-AF65-F5344CB8AC3E}">
        <p14:creationId xmlns:p14="http://schemas.microsoft.com/office/powerpoint/2010/main" val="3119540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25221" y="1494631"/>
            <a:ext cx="4287131" cy="4602169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Comic Sans MS" panose="030F0702030302020204" pitchFamily="66" charset="0"/>
              </a:rPr>
              <a:t>High</a:t>
            </a:r>
            <a:r>
              <a:rPr lang="en-GB" sz="3600" dirty="0">
                <a:solidFill>
                  <a:srgbClr val="4A3682"/>
                </a:solidFill>
              </a:rPr>
              <a:t> </a:t>
            </a:r>
            <a:r>
              <a:rPr lang="en-GB" sz="3600" dirty="0">
                <a:solidFill>
                  <a:srgbClr val="4A3682"/>
                </a:solidFill>
                <a:latin typeface="Comic Sans MS" panose="030F0702030302020204" pitchFamily="66" charset="0"/>
              </a:rPr>
              <a:t>Walls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2279650" y="2499763"/>
            <a:ext cx="3816350" cy="1858474"/>
          </a:xfrm>
          <a:prstGeom prst="roundRect">
            <a:avLst>
              <a:gd name="adj" fmla="val 11589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It was important that the castle walls were very high.</a:t>
            </a:r>
          </a:p>
          <a:p>
            <a:endParaRPr lang="en-GB" dirty="0"/>
          </a:p>
          <a:p>
            <a:r>
              <a:rPr lang="en-GB" dirty="0"/>
              <a:t>This made it harder for attackers to climb over the walls.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279650" y="5235653"/>
            <a:ext cx="5445974" cy="748529"/>
            <a:chOff x="755650" y="5235652"/>
            <a:chExt cx="5445974" cy="748529"/>
          </a:xfrm>
        </p:grpSpPr>
        <p:sp>
          <p:nvSpPr>
            <p:cNvPr id="3" name="Oval 2"/>
            <p:cNvSpPr/>
            <p:nvPr/>
          </p:nvSpPr>
          <p:spPr>
            <a:xfrm>
              <a:off x="755650" y="5272518"/>
              <a:ext cx="674798" cy="674798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/>
                <a:t>?</a:t>
              </a:r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1493821" y="5235652"/>
              <a:ext cx="4707803" cy="748529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dirty="0"/>
                <a:t>Can you see the tiny people in this photo? This shows us how tall the building is.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32817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3370" y="1729212"/>
            <a:ext cx="6188981" cy="4125049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Comic Sans MS" panose="030F0702030302020204" pitchFamily="66" charset="0"/>
              </a:rPr>
              <a:t>Turrets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2279652" y="1473202"/>
            <a:ext cx="3816349" cy="1722671"/>
          </a:xfrm>
          <a:prstGeom prst="roundRect">
            <a:avLst>
              <a:gd name="adj" fmla="val 9256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b="1" dirty="0"/>
              <a:t>Turrets</a:t>
            </a:r>
            <a:r>
              <a:rPr lang="en-GB" dirty="0"/>
              <a:t> are small towers built on top of a tower or wall in a castle.</a:t>
            </a:r>
          </a:p>
          <a:p>
            <a:endParaRPr lang="en-GB" dirty="0"/>
          </a:p>
          <a:p>
            <a:r>
              <a:rPr lang="en-GB" dirty="0"/>
              <a:t>The turrets gave great views from different angles.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279651" y="5454540"/>
            <a:ext cx="5862432" cy="674798"/>
            <a:chOff x="755651" y="3381591"/>
            <a:chExt cx="5862432" cy="674798"/>
          </a:xfrm>
        </p:grpSpPr>
        <p:sp>
          <p:nvSpPr>
            <p:cNvPr id="7" name="Oval 6"/>
            <p:cNvSpPr/>
            <p:nvPr/>
          </p:nvSpPr>
          <p:spPr>
            <a:xfrm>
              <a:off x="755651" y="3381591"/>
              <a:ext cx="674798" cy="674798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/>
                <a:t>?</a:t>
              </a: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1493823" y="3451882"/>
              <a:ext cx="5124260" cy="534217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dirty="0"/>
                <a:t>How many turrets can you spot on this castle?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31280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3332" y="2206531"/>
            <a:ext cx="5386817" cy="3591212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Comic Sans MS" panose="030F0702030302020204" pitchFamily="66" charset="0"/>
              </a:rPr>
              <a:t>Battlements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2279652" y="1473202"/>
            <a:ext cx="7632699" cy="1052716"/>
          </a:xfrm>
          <a:prstGeom prst="roundRect">
            <a:avLst>
              <a:gd name="adj" fmla="val 9256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At the top of the castle walls were the </a:t>
            </a:r>
            <a:r>
              <a:rPr lang="en-GB" b="1" dirty="0"/>
              <a:t>battlements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/>
              <a:t>The battlements look a bit like teeth.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279651" y="5418027"/>
            <a:ext cx="4223754" cy="674798"/>
            <a:chOff x="755651" y="5418027"/>
            <a:chExt cx="4223754" cy="674798"/>
          </a:xfrm>
          <a:solidFill>
            <a:srgbClr val="EA516C"/>
          </a:solidFill>
        </p:grpSpPr>
        <p:sp>
          <p:nvSpPr>
            <p:cNvPr id="7" name="Oval 6"/>
            <p:cNvSpPr/>
            <p:nvPr/>
          </p:nvSpPr>
          <p:spPr>
            <a:xfrm>
              <a:off x="755651" y="5418027"/>
              <a:ext cx="674798" cy="67479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/>
                <a:t>?</a:t>
              </a: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1493822" y="5488318"/>
              <a:ext cx="3485583" cy="534217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dirty="0"/>
                <a:t>Can you spot the battlements?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09842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7311" y="2037031"/>
            <a:ext cx="5595040" cy="373002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Comic Sans MS" panose="030F0702030302020204" pitchFamily="66" charset="0"/>
              </a:rPr>
              <a:t>Battlements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2279652" y="1473202"/>
            <a:ext cx="3436103" cy="4619623"/>
          </a:xfrm>
          <a:prstGeom prst="roundRect">
            <a:avLst>
              <a:gd name="adj" fmla="val 4479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The soldiers stood behind the wall and tried to protect the people inside the castle.</a:t>
            </a:r>
          </a:p>
          <a:p>
            <a:endParaRPr lang="en-GB" dirty="0"/>
          </a:p>
          <a:p>
            <a:r>
              <a:rPr lang="en-GB" dirty="0"/>
              <a:t>They looked through the gaps (called </a:t>
            </a:r>
            <a:r>
              <a:rPr lang="en-GB" b="1" dirty="0"/>
              <a:t>crenels</a:t>
            </a:r>
            <a:r>
              <a:rPr lang="en-GB" dirty="0"/>
              <a:t>) and shot arrows at any attackers.</a:t>
            </a:r>
          </a:p>
          <a:p>
            <a:endParaRPr lang="en-GB" dirty="0"/>
          </a:p>
          <a:p>
            <a:r>
              <a:rPr lang="en-GB" dirty="0"/>
              <a:t>They shielded their bodies behind the raised sections (called </a:t>
            </a:r>
            <a:r>
              <a:rPr lang="en-GB" b="1" dirty="0" err="1"/>
              <a:t>merlons</a:t>
            </a:r>
            <a:r>
              <a:rPr lang="en-GB" dirty="0"/>
              <a:t>) to avoid being shot at themselves.</a:t>
            </a:r>
          </a:p>
          <a:p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6654587" y="1475182"/>
            <a:ext cx="1131683" cy="1448144"/>
            <a:chOff x="5130586" y="1475182"/>
            <a:chExt cx="1131683" cy="1448144"/>
          </a:xfrm>
        </p:grpSpPr>
        <p:cxnSp>
          <p:nvCxnSpPr>
            <p:cNvPr id="4" name="Straight Arrow Connector 3"/>
            <p:cNvCxnSpPr/>
            <p:nvPr/>
          </p:nvCxnSpPr>
          <p:spPr>
            <a:xfrm flipH="1">
              <a:off x="6047173" y="1883625"/>
              <a:ext cx="11947" cy="1039701"/>
            </a:xfrm>
            <a:prstGeom prst="straightConnector1">
              <a:avLst/>
            </a:prstGeom>
            <a:ln w="76200">
              <a:solidFill>
                <a:srgbClr val="EA516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ounded Rectangle 7"/>
            <p:cNvSpPr/>
            <p:nvPr/>
          </p:nvSpPr>
          <p:spPr>
            <a:xfrm>
              <a:off x="5130586" y="1475182"/>
              <a:ext cx="1131683" cy="427493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pPr algn="ctr"/>
              <a:r>
                <a:rPr lang="en-GB" b="1" dirty="0"/>
                <a:t>crenel</a:t>
              </a:r>
              <a:endParaRPr lang="en-GB" dirty="0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7834927" y="1475181"/>
            <a:ext cx="1131683" cy="1058846"/>
            <a:chOff x="6310926" y="1475181"/>
            <a:chExt cx="1131683" cy="1058846"/>
          </a:xfrm>
        </p:grpSpPr>
        <p:cxnSp>
          <p:nvCxnSpPr>
            <p:cNvPr id="10" name="Straight Arrow Connector 9"/>
            <p:cNvCxnSpPr/>
            <p:nvPr/>
          </p:nvCxnSpPr>
          <p:spPr>
            <a:xfrm flipH="1">
              <a:off x="6544652" y="1883624"/>
              <a:ext cx="1" cy="650403"/>
            </a:xfrm>
            <a:prstGeom prst="straightConnector1">
              <a:avLst/>
            </a:prstGeom>
            <a:ln w="76200">
              <a:solidFill>
                <a:srgbClr val="EA516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Rounded Rectangle 8"/>
            <p:cNvSpPr/>
            <p:nvPr/>
          </p:nvSpPr>
          <p:spPr>
            <a:xfrm>
              <a:off x="6310926" y="1475181"/>
              <a:ext cx="1131683" cy="427493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pPr algn="ctr"/>
              <a:r>
                <a:rPr lang="en-GB" b="1" dirty="0" err="1"/>
                <a:t>merlon</a:t>
              </a:r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802534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1113" y="2489703"/>
            <a:ext cx="5581465" cy="3301425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Comic Sans MS" panose="030F0702030302020204" pitchFamily="66" charset="0"/>
              </a:rPr>
              <a:t>Arrow Slits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2279652" y="1473202"/>
            <a:ext cx="7632699" cy="1333372"/>
          </a:xfrm>
          <a:prstGeom prst="roundRect">
            <a:avLst>
              <a:gd name="adj" fmla="val 11293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Some castles also had </a:t>
            </a:r>
            <a:r>
              <a:rPr lang="en-GB" b="1" dirty="0"/>
              <a:t>arrow slits</a:t>
            </a:r>
            <a:r>
              <a:rPr lang="en-GB" dirty="0"/>
              <a:t>. </a:t>
            </a:r>
          </a:p>
          <a:p>
            <a:endParaRPr lang="en-GB" dirty="0"/>
          </a:p>
          <a:p>
            <a:r>
              <a:rPr lang="en-GB" dirty="0"/>
              <a:t>Soldiers could see and shoot arrows through these thin gaps in the wall, without getting shot.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279651" y="5418027"/>
            <a:ext cx="4115114" cy="674798"/>
            <a:chOff x="755651" y="5418027"/>
            <a:chExt cx="4115114" cy="674798"/>
          </a:xfrm>
          <a:solidFill>
            <a:srgbClr val="EA516C"/>
          </a:solidFill>
        </p:grpSpPr>
        <p:sp>
          <p:nvSpPr>
            <p:cNvPr id="7" name="Oval 6"/>
            <p:cNvSpPr/>
            <p:nvPr/>
          </p:nvSpPr>
          <p:spPr>
            <a:xfrm>
              <a:off x="755651" y="5418027"/>
              <a:ext cx="674798" cy="67479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/>
                <a:t>?</a:t>
              </a: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1493823" y="5488318"/>
              <a:ext cx="3376942" cy="534217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dirty="0"/>
                <a:t>Can you spot the arrow slits?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96647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Comic Sans MS" panose="030F0702030302020204" pitchFamily="66" charset="0"/>
              </a:rPr>
              <a:t>Drawbridge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9825" y="1473201"/>
            <a:ext cx="3469743" cy="4626324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6" name="Rounded Rectangle 5"/>
          <p:cNvSpPr/>
          <p:nvPr/>
        </p:nvSpPr>
        <p:spPr>
          <a:xfrm>
            <a:off x="2279650" y="2437851"/>
            <a:ext cx="3906885" cy="2663824"/>
          </a:xfrm>
          <a:prstGeom prst="roundRect">
            <a:avLst>
              <a:gd name="adj" fmla="val 4479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Lots of castles had a bridge over the moat, that led to the entrance.</a:t>
            </a:r>
          </a:p>
          <a:p>
            <a:endParaRPr lang="en-GB" dirty="0"/>
          </a:p>
          <a:p>
            <a:r>
              <a:rPr lang="en-GB" dirty="0"/>
              <a:t>The </a:t>
            </a:r>
            <a:r>
              <a:rPr lang="en-GB" b="1" dirty="0"/>
              <a:t>drawbridge</a:t>
            </a:r>
            <a:r>
              <a:rPr lang="en-GB" dirty="0"/>
              <a:t> could be pulled up to stop enemies from getting across the water and reaching the castle.</a:t>
            </a:r>
          </a:p>
        </p:txBody>
      </p:sp>
    </p:spTree>
    <p:extLst>
      <p:ext uri="{BB962C8B-B14F-4D97-AF65-F5344CB8AC3E}">
        <p14:creationId xmlns:p14="http://schemas.microsoft.com/office/powerpoint/2010/main" val="2847152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32964" y="1473201"/>
            <a:ext cx="3349032" cy="4656138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Comic Sans MS" panose="030F0702030302020204" pitchFamily="66" charset="0"/>
              </a:rPr>
              <a:t>Portcullis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279651" y="1934929"/>
            <a:ext cx="4178489" cy="3270815"/>
          </a:xfrm>
          <a:prstGeom prst="roundRect">
            <a:avLst>
              <a:gd name="adj" fmla="val 4479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At the entrance to the castle, there was a </a:t>
            </a:r>
            <a:r>
              <a:rPr lang="en-GB" b="1" dirty="0"/>
              <a:t>portcullis</a:t>
            </a:r>
            <a:r>
              <a:rPr lang="en-GB" dirty="0"/>
              <a:t> covering the door.</a:t>
            </a:r>
          </a:p>
          <a:p>
            <a:endParaRPr lang="en-GB" dirty="0"/>
          </a:p>
          <a:p>
            <a:r>
              <a:rPr lang="en-GB" dirty="0"/>
              <a:t>This was made of metal or wood.</a:t>
            </a:r>
          </a:p>
          <a:p>
            <a:endParaRPr lang="en-GB" dirty="0"/>
          </a:p>
          <a:p>
            <a:r>
              <a:rPr lang="en-GB" dirty="0"/>
              <a:t>It was there to protect the door from being set on fire or being bashed in by enemies.</a:t>
            </a:r>
          </a:p>
          <a:p>
            <a:endParaRPr lang="en-GB" dirty="0"/>
          </a:p>
          <a:p>
            <a:r>
              <a:rPr lang="en-GB" dirty="0"/>
              <a:t>It could be lifted to let people in or out of the castle.</a:t>
            </a:r>
          </a:p>
        </p:txBody>
      </p:sp>
      <p:sp>
        <p:nvSpPr>
          <p:cNvPr id="5" name="TextBox 21"/>
          <p:cNvSpPr txBox="1">
            <a:spLocks noChangeArrowheads="1"/>
          </p:cNvSpPr>
          <p:nvPr/>
        </p:nvSpPr>
        <p:spPr bwMode="auto">
          <a:xfrm>
            <a:off x="4313545" y="6245478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“</a:t>
            </a:r>
            <a:r>
              <a:rPr lang="en-GB" altLang="en-US" sz="5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3"/>
              </a:rPr>
              <a:t>Bodiam Castle portcullis and machicolations</a:t>
            </a: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” by [</a:t>
            </a:r>
            <a:r>
              <a:rPr lang="en-GB" altLang="en-US" sz="500" b="1" dirty="0" err="1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exfordy</a:t>
            </a: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] is licensed under </a:t>
            </a:r>
            <a:r>
              <a:rPr lang="en-GB" altLang="en-US" sz="5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4"/>
              </a:rPr>
              <a:t>CC BY 2.0</a:t>
            </a:r>
            <a:endParaRPr lang="en-GB" altLang="en-US" sz="500" b="1" dirty="0"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2560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1926" y="2743200"/>
            <a:ext cx="4273549" cy="2849032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3263" y="2721986"/>
            <a:ext cx="2314037" cy="3394353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Comic Sans MS" panose="030F0702030302020204" pitchFamily="66" charset="0"/>
              </a:rPr>
              <a:t>Door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279651" y="1473201"/>
            <a:ext cx="7618805" cy="1487282"/>
          </a:xfrm>
          <a:prstGeom prst="roundRect">
            <a:avLst>
              <a:gd name="adj" fmla="val 8754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The entrance to the castle was protected by a thick, iron-studded wooden door.</a:t>
            </a:r>
          </a:p>
          <a:p>
            <a:endParaRPr lang="en-GB" dirty="0"/>
          </a:p>
          <a:p>
            <a:r>
              <a:rPr lang="en-GB" dirty="0"/>
              <a:t>It was big and strong so that enemies could not break the door down and enter the castle.</a:t>
            </a:r>
          </a:p>
        </p:txBody>
      </p:sp>
    </p:spTree>
    <p:extLst>
      <p:ext uri="{BB962C8B-B14F-4D97-AF65-F5344CB8AC3E}">
        <p14:creationId xmlns:p14="http://schemas.microsoft.com/office/powerpoint/2010/main" val="2441170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53262" y="1735140"/>
            <a:ext cx="6757235" cy="4394199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Comic Sans MS" panose="030F0702030302020204" pitchFamily="66" charset="0"/>
              </a:rPr>
              <a:t>Bailey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2279651" y="1396184"/>
            <a:ext cx="4486305" cy="642638"/>
          </a:xfrm>
          <a:prstGeom prst="roundRect">
            <a:avLst>
              <a:gd name="adj" fmla="val 20272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Inside the castles walls was the </a:t>
            </a:r>
            <a:r>
              <a:rPr lang="en-GB" b="1" dirty="0"/>
              <a:t>bailey</a:t>
            </a:r>
            <a:r>
              <a:rPr lang="en-GB" dirty="0"/>
              <a:t> – the area where people lived and worked.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2279650" y="2736820"/>
            <a:ext cx="3702050" cy="567892"/>
            <a:chOff x="755650" y="2736820"/>
            <a:chExt cx="3702050" cy="567892"/>
          </a:xfrm>
        </p:grpSpPr>
        <p:sp>
          <p:nvSpPr>
            <p:cNvPr id="9" name="Rounded Rectangle 8"/>
            <p:cNvSpPr/>
            <p:nvPr/>
          </p:nvSpPr>
          <p:spPr>
            <a:xfrm>
              <a:off x="755650" y="2736820"/>
              <a:ext cx="1572583" cy="427493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pPr algn="ctr"/>
              <a:r>
                <a:rPr lang="en-GB" b="1" dirty="0"/>
                <a:t>bailey</a:t>
              </a:r>
              <a:endParaRPr lang="en-GB" dirty="0"/>
            </a:p>
          </p:txBody>
        </p:sp>
        <p:cxnSp>
          <p:nvCxnSpPr>
            <p:cNvPr id="4" name="Straight Arrow Connector 3"/>
            <p:cNvCxnSpPr/>
            <p:nvPr/>
          </p:nvCxnSpPr>
          <p:spPr>
            <a:xfrm>
              <a:off x="2286000" y="2956111"/>
              <a:ext cx="2171700" cy="348601"/>
            </a:xfrm>
            <a:prstGeom prst="straightConnector1">
              <a:avLst/>
            </a:prstGeom>
            <a:ln w="76200">
              <a:solidFill>
                <a:srgbClr val="EA516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7667626" y="4427933"/>
            <a:ext cx="2244725" cy="427493"/>
            <a:chOff x="6143625" y="4427932"/>
            <a:chExt cx="2244725" cy="427493"/>
          </a:xfrm>
        </p:grpSpPr>
        <p:sp>
          <p:nvSpPr>
            <p:cNvPr id="8" name="Rounded Rectangle 7"/>
            <p:cNvSpPr/>
            <p:nvPr/>
          </p:nvSpPr>
          <p:spPr>
            <a:xfrm>
              <a:off x="6815767" y="4427932"/>
              <a:ext cx="1572583" cy="427493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pPr algn="ctr"/>
              <a:r>
                <a:rPr lang="en-GB" b="1" dirty="0"/>
                <a:t>castle wall</a:t>
              </a:r>
            </a:p>
          </p:txBody>
        </p:sp>
        <p:cxnSp>
          <p:nvCxnSpPr>
            <p:cNvPr id="10" name="Straight Arrow Connector 9"/>
            <p:cNvCxnSpPr/>
            <p:nvPr/>
          </p:nvCxnSpPr>
          <p:spPr>
            <a:xfrm flipH="1" flipV="1">
              <a:off x="6143625" y="4446983"/>
              <a:ext cx="790575" cy="194695"/>
            </a:xfrm>
            <a:prstGeom prst="straightConnector1">
              <a:avLst/>
            </a:prstGeom>
            <a:ln w="76200">
              <a:solidFill>
                <a:srgbClr val="EA516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15716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5134" y="2200808"/>
            <a:ext cx="4927217" cy="3272555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Comic Sans MS" panose="030F0702030302020204" pitchFamily="66" charset="0"/>
              </a:rPr>
              <a:t>Keep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2264158" y="1473202"/>
            <a:ext cx="2907917" cy="4619623"/>
          </a:xfrm>
          <a:prstGeom prst="roundRect">
            <a:avLst>
              <a:gd name="adj" fmla="val 7194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/>
              <a:t>Inside the castle walls was also the </a:t>
            </a:r>
            <a:r>
              <a:rPr lang="en-GB" b="1" dirty="0"/>
              <a:t>keep</a:t>
            </a:r>
            <a:r>
              <a:rPr lang="en-GB" dirty="0"/>
              <a:t>. </a:t>
            </a:r>
          </a:p>
          <a:p>
            <a:endParaRPr lang="en-GB" dirty="0"/>
          </a:p>
          <a:p>
            <a:r>
              <a:rPr lang="en-GB" dirty="0"/>
              <a:t>The keep was the safest part of the castle. The kings, queens or lords could hide here when the castle was in danger.</a:t>
            </a:r>
          </a:p>
          <a:p>
            <a:endParaRPr lang="en-GB" dirty="0"/>
          </a:p>
          <a:p>
            <a:r>
              <a:rPr lang="en-GB" dirty="0"/>
              <a:t>In some castles, the keep was built on a special mound called a </a:t>
            </a:r>
            <a:r>
              <a:rPr lang="en-GB" b="1" dirty="0"/>
              <a:t>motte</a:t>
            </a:r>
            <a:r>
              <a:rPr lang="en-GB" dirty="0"/>
              <a:t>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7893051" y="1996585"/>
            <a:ext cx="1572583" cy="2189348"/>
            <a:chOff x="6369050" y="1996585"/>
            <a:chExt cx="1572583" cy="2189348"/>
          </a:xfrm>
        </p:grpSpPr>
        <p:cxnSp>
          <p:nvCxnSpPr>
            <p:cNvPr id="11" name="Straight Arrow Connector 10"/>
            <p:cNvCxnSpPr/>
            <p:nvPr/>
          </p:nvCxnSpPr>
          <p:spPr>
            <a:xfrm flipH="1">
              <a:off x="7343773" y="2366175"/>
              <a:ext cx="38102" cy="1819758"/>
            </a:xfrm>
            <a:prstGeom prst="straightConnector1">
              <a:avLst/>
            </a:prstGeom>
            <a:ln w="76200">
              <a:solidFill>
                <a:srgbClr val="EA516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ounded Rectangle 7"/>
            <p:cNvSpPr/>
            <p:nvPr/>
          </p:nvSpPr>
          <p:spPr>
            <a:xfrm>
              <a:off x="6369050" y="1996585"/>
              <a:ext cx="1572583" cy="427493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pPr algn="ctr"/>
              <a:r>
                <a:rPr lang="en-GB" b="1" dirty="0"/>
                <a:t>castle wall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800412" y="4670356"/>
            <a:ext cx="1572583" cy="1016752"/>
            <a:chOff x="5276411" y="4670356"/>
            <a:chExt cx="1572583" cy="1016752"/>
          </a:xfrm>
        </p:grpSpPr>
        <p:cxnSp>
          <p:nvCxnSpPr>
            <p:cNvPr id="12" name="Straight Arrow Connector 11"/>
            <p:cNvCxnSpPr/>
            <p:nvPr/>
          </p:nvCxnSpPr>
          <p:spPr>
            <a:xfrm flipH="1" flipV="1">
              <a:off x="5378487" y="4670356"/>
              <a:ext cx="377867" cy="803004"/>
            </a:xfrm>
            <a:prstGeom prst="straightConnector1">
              <a:avLst/>
            </a:prstGeom>
            <a:ln w="76200">
              <a:solidFill>
                <a:srgbClr val="EA516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Rounded Rectangle 8"/>
            <p:cNvSpPr/>
            <p:nvPr/>
          </p:nvSpPr>
          <p:spPr>
            <a:xfrm>
              <a:off x="5276411" y="5259615"/>
              <a:ext cx="1572583" cy="427493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pPr algn="ctr"/>
              <a:r>
                <a:rPr lang="en-GB" b="1" dirty="0"/>
                <a:t>motte</a:t>
              </a:r>
              <a:endParaRPr lang="en-GB" dirty="0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5707772" y="1987060"/>
            <a:ext cx="1572583" cy="1478949"/>
            <a:chOff x="4183771" y="1987059"/>
            <a:chExt cx="1572583" cy="1478949"/>
          </a:xfrm>
        </p:grpSpPr>
        <p:cxnSp>
          <p:nvCxnSpPr>
            <p:cNvPr id="10" name="Straight Arrow Connector 9"/>
            <p:cNvCxnSpPr/>
            <p:nvPr/>
          </p:nvCxnSpPr>
          <p:spPr>
            <a:xfrm>
              <a:off x="5076823" y="2404275"/>
              <a:ext cx="0" cy="1061733"/>
            </a:xfrm>
            <a:prstGeom prst="straightConnector1">
              <a:avLst/>
            </a:prstGeom>
            <a:ln w="76200">
              <a:solidFill>
                <a:srgbClr val="EA516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Rounded Rectangle 5"/>
            <p:cNvSpPr/>
            <p:nvPr/>
          </p:nvSpPr>
          <p:spPr>
            <a:xfrm>
              <a:off x="4183771" y="1987059"/>
              <a:ext cx="1572583" cy="427493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pPr algn="ctr"/>
              <a:r>
                <a:rPr lang="en-GB" b="1" dirty="0"/>
                <a:t>keep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16842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3275" y="1473202"/>
            <a:ext cx="6559551" cy="4369618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Comic Sans MS" panose="030F0702030302020204" pitchFamily="66" charset="0"/>
              </a:rPr>
              <a:t>Castles Around the World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2279652" y="3962401"/>
            <a:ext cx="3168648" cy="2166938"/>
          </a:xfrm>
          <a:prstGeom prst="roundRect">
            <a:avLst>
              <a:gd name="adj" fmla="val 7194"/>
            </a:avLst>
          </a:prstGeom>
          <a:solidFill>
            <a:srgbClr val="4A36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pc="-20" dirty="0"/>
              <a:t>Lots of different castles were built in different countries around the world.</a:t>
            </a:r>
          </a:p>
          <a:p>
            <a:endParaRPr lang="en-GB" dirty="0"/>
          </a:p>
          <a:p>
            <a:r>
              <a:rPr lang="en-GB" dirty="0"/>
              <a:t>There are lots of different styles of castle. </a:t>
            </a:r>
          </a:p>
        </p:txBody>
      </p:sp>
    </p:spTree>
    <p:extLst>
      <p:ext uri="{BB962C8B-B14F-4D97-AF65-F5344CB8AC3E}">
        <p14:creationId xmlns:p14="http://schemas.microsoft.com/office/powerpoint/2010/main" val="1607935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err="1">
                <a:solidFill>
                  <a:srgbClr val="4A3682"/>
                </a:solidFill>
                <a:latin typeface="Comic Sans MS" panose="030F0702030302020204" pitchFamily="66" charset="0"/>
              </a:rPr>
              <a:t>Neuschwanstein</a:t>
            </a:r>
            <a:r>
              <a:rPr lang="en-GB" sz="3600" dirty="0">
                <a:solidFill>
                  <a:srgbClr val="4A3682"/>
                </a:solidFill>
                <a:latin typeface="Comic Sans MS" panose="030F0702030302020204" pitchFamily="66" charset="0"/>
              </a:rPr>
              <a:t>, Germany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9133" y="1473202"/>
            <a:ext cx="6984205" cy="465613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</p:spTree>
    <p:extLst>
      <p:ext uri="{BB962C8B-B14F-4D97-AF65-F5344CB8AC3E}">
        <p14:creationId xmlns:p14="http://schemas.microsoft.com/office/powerpoint/2010/main" val="1903167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err="1">
                <a:solidFill>
                  <a:srgbClr val="4A3682"/>
                </a:solidFill>
                <a:latin typeface="Comic Sans MS" panose="030F0702030302020204" pitchFamily="66" charset="0"/>
              </a:rPr>
              <a:t>Eilean</a:t>
            </a:r>
            <a:r>
              <a:rPr lang="en-GB" sz="3600" dirty="0">
                <a:solidFill>
                  <a:srgbClr val="4A3682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rgbClr val="4A3682"/>
                </a:solidFill>
                <a:latin typeface="Comic Sans MS" panose="030F0702030302020204" pitchFamily="66" charset="0"/>
              </a:rPr>
              <a:t>Donan</a:t>
            </a:r>
            <a:r>
              <a:rPr lang="en-GB" sz="3600" dirty="0">
                <a:solidFill>
                  <a:srgbClr val="4A3682"/>
                </a:solidFill>
                <a:latin typeface="Comic Sans MS" panose="030F0702030302020204" pitchFamily="66" charset="0"/>
              </a:rPr>
              <a:t> Castle, Scotland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2632" y="1473202"/>
            <a:ext cx="6337207" cy="465613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</p:spTree>
    <p:extLst>
      <p:ext uri="{BB962C8B-B14F-4D97-AF65-F5344CB8AC3E}">
        <p14:creationId xmlns:p14="http://schemas.microsoft.com/office/powerpoint/2010/main" val="345637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err="1">
                <a:solidFill>
                  <a:srgbClr val="4A3682"/>
                </a:solidFill>
                <a:latin typeface="Comic Sans MS" panose="030F0702030302020204" pitchFamily="66" charset="0"/>
              </a:rPr>
              <a:t>Scaligero</a:t>
            </a:r>
            <a:r>
              <a:rPr lang="en-GB" sz="3600" dirty="0">
                <a:solidFill>
                  <a:srgbClr val="4A3682"/>
                </a:solidFill>
                <a:latin typeface="Comic Sans MS" panose="030F0702030302020204" pitchFamily="66" charset="0"/>
              </a:rPr>
              <a:t> Castle, Italy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6791" y="1473202"/>
            <a:ext cx="6868886" cy="465613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</p:spTree>
    <p:extLst>
      <p:ext uri="{BB962C8B-B14F-4D97-AF65-F5344CB8AC3E}">
        <p14:creationId xmlns:p14="http://schemas.microsoft.com/office/powerpoint/2010/main" val="2758756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Comic Sans MS" panose="030F0702030302020204" pitchFamily="66" charset="0"/>
              </a:rPr>
              <a:t>Alnwick Castle, England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7143" y="1473202"/>
            <a:ext cx="6208182" cy="465613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</p:spTree>
    <p:extLst>
      <p:ext uri="{BB962C8B-B14F-4D97-AF65-F5344CB8AC3E}">
        <p14:creationId xmlns:p14="http://schemas.microsoft.com/office/powerpoint/2010/main" val="2275208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err="1">
                <a:solidFill>
                  <a:srgbClr val="4A3682"/>
                </a:solidFill>
                <a:latin typeface="Comic Sans MS" panose="030F0702030302020204" pitchFamily="66" charset="0"/>
              </a:rPr>
              <a:t>Švihov</a:t>
            </a:r>
            <a:r>
              <a:rPr lang="en-GB" sz="3600" dirty="0">
                <a:solidFill>
                  <a:srgbClr val="4A3682"/>
                </a:solidFill>
                <a:latin typeface="Comic Sans MS" panose="030F0702030302020204" pitchFamily="66" charset="0"/>
              </a:rPr>
              <a:t> Castle, </a:t>
            </a:r>
            <a:r>
              <a:rPr lang="en-GB" sz="3600" dirty="0" err="1">
                <a:solidFill>
                  <a:srgbClr val="4A3682"/>
                </a:solidFill>
                <a:latin typeface="Comic Sans MS" panose="030F0702030302020204" pitchFamily="66" charset="0"/>
              </a:rPr>
              <a:t>Czechia</a:t>
            </a:r>
            <a:endParaRPr lang="en-GB" sz="3600" dirty="0">
              <a:solidFill>
                <a:srgbClr val="4A3682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3068" y="1701852"/>
            <a:ext cx="7629282" cy="4024792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</p:spTree>
    <p:extLst>
      <p:ext uri="{BB962C8B-B14F-4D97-AF65-F5344CB8AC3E}">
        <p14:creationId xmlns:p14="http://schemas.microsoft.com/office/powerpoint/2010/main" val="291480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err="1">
                <a:solidFill>
                  <a:srgbClr val="4A3682"/>
                </a:solidFill>
                <a:latin typeface="Comic Sans MS" panose="030F0702030302020204" pitchFamily="66" charset="0"/>
              </a:rPr>
              <a:t>Bobolice</a:t>
            </a:r>
            <a:r>
              <a:rPr lang="en-GB" sz="3600" dirty="0">
                <a:solidFill>
                  <a:srgbClr val="4A3682"/>
                </a:solidFill>
                <a:latin typeface="Comic Sans MS" panose="030F0702030302020204" pitchFamily="66" charset="0"/>
              </a:rPr>
              <a:t> Castle, Poland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9715" y="1473202"/>
            <a:ext cx="6983041" cy="465613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</p:spTree>
    <p:extLst>
      <p:ext uri="{BB962C8B-B14F-4D97-AF65-F5344CB8AC3E}">
        <p14:creationId xmlns:p14="http://schemas.microsoft.com/office/powerpoint/2010/main" val="1038504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Comic Sans MS" panose="030F0702030302020204" pitchFamily="66" charset="0"/>
              </a:rPr>
              <a:t>Swallow’s Nest, Crimea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9133" y="1473730"/>
            <a:ext cx="6984205" cy="4655078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</p:spTree>
    <p:extLst>
      <p:ext uri="{BB962C8B-B14F-4D97-AF65-F5344CB8AC3E}">
        <p14:creationId xmlns:p14="http://schemas.microsoft.com/office/powerpoint/2010/main" val="3203855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9426" y="1473202"/>
            <a:ext cx="7066179" cy="4656137"/>
          </a:xfrm>
          <a:prstGeom prst="roundRect">
            <a:avLst>
              <a:gd name="adj" fmla="val 4869"/>
            </a:avLst>
          </a:prstGeom>
          <a:ln w="28575">
            <a:solidFill>
              <a:srgbClr val="EA516C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4A3682"/>
                </a:solidFill>
                <a:latin typeface="Comic Sans MS" panose="030F0702030302020204" pitchFamily="66" charset="0"/>
              </a:rPr>
              <a:t>Would You Like to Live Here?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707856" y="5303727"/>
            <a:ext cx="5210583" cy="674798"/>
            <a:chOff x="755651" y="5418027"/>
            <a:chExt cx="5210583" cy="674798"/>
          </a:xfrm>
        </p:grpSpPr>
        <p:sp>
          <p:nvSpPr>
            <p:cNvPr id="4" name="Oval 3"/>
            <p:cNvSpPr/>
            <p:nvPr/>
          </p:nvSpPr>
          <p:spPr>
            <a:xfrm>
              <a:off x="755651" y="5418027"/>
              <a:ext cx="674798" cy="674798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/>
                <a:t>?</a:t>
              </a:r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1493822" y="5488318"/>
              <a:ext cx="4472412" cy="534217"/>
            </a:xfrm>
            <a:prstGeom prst="roundRect">
              <a:avLst>
                <a:gd name="adj" fmla="val 50000"/>
              </a:avLst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/>
            <a:lstStyle/>
            <a:p>
              <a:r>
                <a:rPr lang="en-GB" dirty="0"/>
                <a:t>Would you like to live in a castle? Why?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88301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775</Words>
  <Application>Microsoft Office PowerPoint</Application>
  <PresentationFormat>Widescreen</PresentationFormat>
  <Paragraphs>115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Arial</vt:lpstr>
      <vt:lpstr>Calibri</vt:lpstr>
      <vt:lpstr>Calibri Light</vt:lpstr>
      <vt:lpstr>Comic Sans MS</vt:lpstr>
      <vt:lpstr>Roboto</vt:lpstr>
      <vt:lpstr>Twinkl</vt:lpstr>
      <vt:lpstr>Office Theme</vt:lpstr>
      <vt:lpstr>PowerPoint Presentation</vt:lpstr>
      <vt:lpstr>Watch this film clip.</vt:lpstr>
      <vt:lpstr>PowerPoint Presentation</vt:lpstr>
      <vt:lpstr>PowerPoint Presentation</vt:lpstr>
      <vt:lpstr>What Is a Castle?</vt:lpstr>
      <vt:lpstr>Castles</vt:lpstr>
      <vt:lpstr>Location</vt:lpstr>
      <vt:lpstr>Moat</vt:lpstr>
      <vt:lpstr>Design</vt:lpstr>
      <vt:lpstr>High Walls</vt:lpstr>
      <vt:lpstr>Turrets</vt:lpstr>
      <vt:lpstr>Battlements</vt:lpstr>
      <vt:lpstr>Battlements</vt:lpstr>
      <vt:lpstr>Arrow Slits</vt:lpstr>
      <vt:lpstr>Drawbridge</vt:lpstr>
      <vt:lpstr>Portcullis</vt:lpstr>
      <vt:lpstr>Door</vt:lpstr>
      <vt:lpstr>Bailey</vt:lpstr>
      <vt:lpstr>Keep</vt:lpstr>
      <vt:lpstr>Castles Around the World</vt:lpstr>
      <vt:lpstr>Neuschwanstein, Germany</vt:lpstr>
      <vt:lpstr>Eilean Donan Castle, Scotland</vt:lpstr>
      <vt:lpstr>Scaligero Castle, Italy</vt:lpstr>
      <vt:lpstr>Alnwick Castle, England</vt:lpstr>
      <vt:lpstr>Švihov Castle, Czechia</vt:lpstr>
      <vt:lpstr>Bobolice Castle, Poland</vt:lpstr>
      <vt:lpstr>Swallow’s Nest, Crimea</vt:lpstr>
      <vt:lpstr>Would You Like to Live Here?</vt:lpstr>
    </vt:vector>
  </TitlesOfParts>
  <Company>University of Southampton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Pilgrim</dc:creator>
  <cp:lastModifiedBy>James Pilgrim</cp:lastModifiedBy>
  <cp:revision>7</cp:revision>
  <dcterms:created xsi:type="dcterms:W3CDTF">2021-01-03T13:38:44Z</dcterms:created>
  <dcterms:modified xsi:type="dcterms:W3CDTF">2021-01-11T14:04:38Z</dcterms:modified>
</cp:coreProperties>
</file>