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6"/>
  </p:handoutMasterIdLst>
  <p:sldIdLst>
    <p:sldId id="258" r:id="rId2"/>
    <p:sldId id="264" r:id="rId3"/>
    <p:sldId id="302" r:id="rId4"/>
    <p:sldId id="303" r:id="rId5"/>
    <p:sldId id="301" r:id="rId6"/>
    <p:sldId id="292" r:id="rId7"/>
    <p:sldId id="268" r:id="rId8"/>
    <p:sldId id="293" r:id="rId9"/>
    <p:sldId id="296" r:id="rId10"/>
    <p:sldId id="297" r:id="rId11"/>
    <p:sldId id="298" r:id="rId12"/>
    <p:sldId id="299" r:id="rId13"/>
    <p:sldId id="300" r:id="rId14"/>
    <p:sldId id="285" r:id="rId15"/>
  </p:sldIdLst>
  <p:sldSz cx="9144000" cy="6858000" type="screen4x3"/>
  <p:notesSz cx="6858000" cy="9144000"/>
  <p:embeddedFontLst>
    <p:embeddedFont>
      <p:font typeface="Sassoon Infant Md" panose="02000603050000020003" charset="0"/>
      <p:regular r:id="rId17"/>
    </p:embeddedFont>
    <p:embeddedFont>
      <p:font typeface="Sassoon Infant Rg" panose="02000503030000020003" pitchFamily="50" charset="0"/>
      <p:regular r:id="rId18"/>
      <p:bold r:id="rId19"/>
    </p:embeddedFont>
    <p:embeddedFont>
      <p:font typeface="Calibri" panose="020F0502020204030204" pitchFamily="34" charset="0"/>
      <p:regular r:id="rId20"/>
      <p:bold r:id="rId21"/>
      <p:italic r:id="rId22"/>
      <p:boldItalic r:id="rId23"/>
    </p:embeddedFont>
    <p:embeddedFont>
      <p:font typeface="BPreplay" panose="02000503000000020004" charset="0"/>
      <p:regular r:id="rId24"/>
      <p:bold r:id="rId25"/>
      <p:italic r:id="rId26"/>
      <p:boldItalic r:id="rId27"/>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205">
          <p15:clr>
            <a:srgbClr val="A4A3A4"/>
          </p15:clr>
        </p15:guide>
        <p15:guide id="2" pos="5284">
          <p15:clr>
            <a:srgbClr val="A4A3A4"/>
          </p15:clr>
        </p15:guide>
        <p15:guide id="3" orient="horz" pos="3997">
          <p15:clr>
            <a:srgbClr val="A4A3A4"/>
          </p15:clr>
        </p15:guide>
        <p15:guide id="4" pos="5443">
          <p15:clr>
            <a:srgbClr val="A4A3A4"/>
          </p15:clr>
        </p15:guide>
        <p15:guide id="5" orient="horz" pos="300">
          <p15:clr>
            <a:srgbClr val="A4A3A4"/>
          </p15:clr>
        </p15:guide>
        <p15:guide id="6" pos="476">
          <p15:clr>
            <a:srgbClr val="A4A3A4"/>
          </p15:clr>
        </p15:guide>
        <p15:guide id="7" orient="horz" pos="459">
          <p15:clr>
            <a:srgbClr val="A4A3A4"/>
          </p15:clr>
        </p15:guide>
        <p15:guide id="8" orient="horz" pos="383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DB58"/>
    <a:srgbClr val="DBC7B3"/>
    <a:srgbClr val="A6D3F0"/>
    <a:srgbClr val="92CAED"/>
    <a:srgbClr val="BDDEF3"/>
    <a:srgbClr val="81C9E3"/>
    <a:srgbClr val="BCEA14"/>
    <a:srgbClr val="F84B06"/>
    <a:srgbClr val="DBB88A"/>
    <a:srgbClr val="BCCC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3" d="100"/>
          <a:sy n="73" d="100"/>
        </p:scale>
        <p:origin x="1278" y="72"/>
      </p:cViewPr>
      <p:guideLst>
        <p:guide orient="horz" pos="2205"/>
        <p:guide pos="5284"/>
        <p:guide orient="horz" pos="3997"/>
        <p:guide pos="5443"/>
        <p:guide orient="horz" pos="300"/>
        <p:guide pos="476"/>
        <p:guide orient="horz" pos="459"/>
        <p:guide orient="horz" pos="3838"/>
      </p:guideLst>
    </p:cSldViewPr>
  </p:slideViewPr>
  <p:notesTextViewPr>
    <p:cViewPr>
      <p:scale>
        <a:sx n="3" d="2"/>
        <a:sy n="3" d="2"/>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4463AD6-A1BE-4825-BA78-7C46C96B0DC3}" type="datetimeFigureOut">
              <a:rPr lang="en-GB"/>
              <a:pPr>
                <a:defRPr/>
              </a:pPr>
              <a:t>16/02/2021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6A2F788-50EF-46C7-912D-63B33052E3FB}" type="slidenum">
              <a:rPr lang="en-GB"/>
              <a:pPr>
                <a:defRPr/>
              </a:pPr>
              <a:t>‹#›</a:t>
            </a:fld>
            <a:endParaRPr lang="en-GB"/>
          </a:p>
        </p:txBody>
      </p:sp>
    </p:spTree>
    <p:extLst>
      <p:ext uri="{BB962C8B-B14F-4D97-AF65-F5344CB8AC3E}">
        <p14:creationId xmlns:p14="http://schemas.microsoft.com/office/powerpoint/2010/main" val="273491973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689004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title"/>
          </p:nvPr>
        </p:nvSpPr>
        <p:spPr>
          <a:xfrm>
            <a:off x="457198" y="485775"/>
            <a:ext cx="8220075" cy="1266826"/>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1800225"/>
            <a:ext cx="8220075" cy="459581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4921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12004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902104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6794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11045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79" r:id="rId3"/>
    <p:sldLayoutId id="2147483680" r:id="rId4"/>
    <p:sldLayoutId id="2147483681" r:id="rId5"/>
    <p:sldLayoutId id="2147483684"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7.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755649" y="1476375"/>
            <a:ext cx="7552328" cy="1769334"/>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458788" y="411163"/>
            <a:ext cx="8220075" cy="1065212"/>
          </a:xfrm>
        </p:spPr>
        <p:txBody>
          <a:bodyPr>
            <a:noAutofit/>
          </a:bodyPr>
          <a:lstStyle/>
          <a:p>
            <a:pPr eaLnBrk="1" hangingPunct="1">
              <a:defRPr/>
            </a:pPr>
            <a:r>
              <a:rPr lang="en-GB" altLang="en-US" dirty="0" smtClean="0"/>
              <a:t>What are Fossils?</a:t>
            </a:r>
            <a:endParaRPr lang="en-GB" altLang="en-US" dirty="0"/>
          </a:p>
        </p:txBody>
      </p:sp>
      <p:sp>
        <p:nvSpPr>
          <p:cNvPr id="2" name="Rounded Rectangle 1"/>
          <p:cNvSpPr/>
          <p:nvPr/>
        </p:nvSpPr>
        <p:spPr>
          <a:xfrm>
            <a:off x="755649" y="1476375"/>
            <a:ext cx="7552328" cy="16587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smtClean="0">
                <a:solidFill>
                  <a:schemeClr val="tx1"/>
                </a:solidFill>
              </a:rPr>
              <a:t>Creat</a:t>
            </a:r>
            <a:r>
              <a:rPr lang="en-GB" dirty="0" smtClean="0">
                <a:solidFill>
                  <a:schemeClr val="tx1"/>
                </a:solidFill>
              </a:rPr>
              <a:t>e a spider diagram on a piece of paper – what do you already know about fossils? Share your ideas. You might want to include some drawings/sketches of fossils you have seen.</a:t>
            </a:r>
          </a:p>
        </p:txBody>
      </p:sp>
      <p:pic>
        <p:nvPicPr>
          <p:cNvPr id="1026" name="Picture 2" descr="Image result for spider carto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4817" y="3496907"/>
            <a:ext cx="4533991" cy="26196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755649" y="1410788"/>
            <a:ext cx="7552328" cy="809897"/>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458788" y="411163"/>
            <a:ext cx="8220075" cy="1065212"/>
          </a:xfrm>
        </p:spPr>
        <p:txBody>
          <a:bodyPr>
            <a:noAutofit/>
          </a:bodyPr>
          <a:lstStyle/>
          <a:p>
            <a:pPr eaLnBrk="1" hangingPunct="1">
              <a:defRPr/>
            </a:pPr>
            <a:r>
              <a:rPr lang="en-GB" altLang="en-US" dirty="0" smtClean="0"/>
              <a:t>What are Fossils?</a:t>
            </a:r>
            <a:endParaRPr lang="en-GB" altLang="en-US" dirty="0"/>
          </a:p>
        </p:txBody>
      </p:sp>
      <p:sp>
        <p:nvSpPr>
          <p:cNvPr id="2" name="Rounded Rectangle 1"/>
          <p:cNvSpPr/>
          <p:nvPr/>
        </p:nvSpPr>
        <p:spPr>
          <a:xfrm>
            <a:off x="755649" y="1365204"/>
            <a:ext cx="7552328" cy="91440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smtClean="0">
                <a:solidFill>
                  <a:schemeClr val="tx1"/>
                </a:solidFill>
              </a:rPr>
              <a:t>Here is the one I made – I wonder if you had any ideas which were the same or different?</a:t>
            </a:r>
            <a:endParaRPr lang="en-GB" dirty="0" smtClean="0">
              <a:solidFill>
                <a:schemeClr val="tx1"/>
              </a:solidFill>
            </a:endParaRPr>
          </a:p>
        </p:txBody>
      </p:sp>
      <p:pic>
        <p:nvPicPr>
          <p:cNvPr id="4" name="Picture 3"/>
          <p:cNvPicPr>
            <a:picLocks noChangeAspect="1"/>
          </p:cNvPicPr>
          <p:nvPr/>
        </p:nvPicPr>
        <p:blipFill>
          <a:blip r:embed="rId3"/>
          <a:stretch>
            <a:fillRect/>
          </a:stretch>
        </p:blipFill>
        <p:spPr>
          <a:xfrm rot="16200000">
            <a:off x="2625771" y="1670822"/>
            <a:ext cx="3926205" cy="5234940"/>
          </a:xfrm>
          <a:prstGeom prst="rect">
            <a:avLst/>
          </a:prstGeom>
        </p:spPr>
      </p:pic>
    </p:spTree>
    <p:extLst>
      <p:ext uri="{BB962C8B-B14F-4D97-AF65-F5344CB8AC3E}">
        <p14:creationId xmlns:p14="http://schemas.microsoft.com/office/powerpoint/2010/main" val="9005305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755649" y="1476375"/>
            <a:ext cx="7552328" cy="1769334"/>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458788" y="411163"/>
            <a:ext cx="8220075" cy="1065212"/>
          </a:xfrm>
        </p:spPr>
        <p:txBody>
          <a:bodyPr>
            <a:noAutofit/>
          </a:bodyPr>
          <a:lstStyle/>
          <a:p>
            <a:pPr eaLnBrk="1" hangingPunct="1">
              <a:defRPr/>
            </a:pPr>
            <a:r>
              <a:rPr lang="en-GB" altLang="en-US" dirty="0" smtClean="0"/>
              <a:t>Bones or Fossils?</a:t>
            </a:r>
            <a:endParaRPr lang="en-GB" altLang="en-US" dirty="0"/>
          </a:p>
        </p:txBody>
      </p:sp>
      <p:sp>
        <p:nvSpPr>
          <p:cNvPr id="2" name="Rounded Rectangle 1"/>
          <p:cNvSpPr/>
          <p:nvPr/>
        </p:nvSpPr>
        <p:spPr>
          <a:xfrm>
            <a:off x="755649" y="1476375"/>
            <a:ext cx="7552328" cy="16587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dirty="0" smtClean="0">
                <a:solidFill>
                  <a:schemeClr val="tx1"/>
                </a:solidFill>
              </a:rPr>
              <a:t>What is the difference between bones and fossils?</a:t>
            </a:r>
            <a:endParaRPr lang="en-GB" sz="2400" dirty="0" smtClean="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644708">
            <a:off x="1451530" y="4135392"/>
            <a:ext cx="2247513" cy="988906"/>
          </a:xfrm>
          <a:prstGeom prst="rect">
            <a:avLst/>
          </a:prstGeom>
        </p:spPr>
      </p:pic>
      <p:pic>
        <p:nvPicPr>
          <p:cNvPr id="2050" name="Picture 2" descr="Image result for ammonit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31911" y="3609133"/>
            <a:ext cx="2222477" cy="2222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78257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49" y="3500438"/>
            <a:ext cx="3693199" cy="2592386"/>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Rectangle 2"/>
          <p:cNvSpPr/>
          <p:nvPr/>
        </p:nvSpPr>
        <p:spPr>
          <a:xfrm>
            <a:off x="755650" y="1476374"/>
            <a:ext cx="3693197" cy="1769334"/>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458788" y="411163"/>
            <a:ext cx="8220075" cy="1065212"/>
          </a:xfrm>
        </p:spPr>
        <p:txBody>
          <a:bodyPr>
            <a:noAutofit/>
          </a:bodyPr>
          <a:lstStyle/>
          <a:p>
            <a:pPr eaLnBrk="1" hangingPunct="1">
              <a:defRPr/>
            </a:pPr>
            <a:r>
              <a:rPr lang="en-GB" altLang="en-US" dirty="0"/>
              <a:t>Bones or Fossils?</a:t>
            </a:r>
          </a:p>
        </p:txBody>
      </p:sp>
      <p:sp>
        <p:nvSpPr>
          <p:cNvPr id="2" name="Rounded Rectangle 1"/>
          <p:cNvSpPr/>
          <p:nvPr/>
        </p:nvSpPr>
        <p:spPr>
          <a:xfrm>
            <a:off x="755649" y="1476374"/>
            <a:ext cx="3693197" cy="176933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smtClean="0">
                <a:solidFill>
                  <a:schemeClr val="tx1"/>
                </a:solidFill>
                <a:latin typeface="+mj-lt"/>
              </a:rPr>
              <a:t>What </a:t>
            </a:r>
            <a:r>
              <a:rPr lang="en-GB" dirty="0">
                <a:solidFill>
                  <a:schemeClr val="tx1"/>
                </a:solidFill>
                <a:latin typeface="+mj-lt"/>
              </a:rPr>
              <a:t>is the difference between bones and fossils?</a:t>
            </a:r>
          </a:p>
        </p:txBody>
      </p:sp>
      <p:sp>
        <p:nvSpPr>
          <p:cNvPr id="8" name="Rounded Rectangle 7"/>
          <p:cNvSpPr/>
          <p:nvPr/>
        </p:nvSpPr>
        <p:spPr>
          <a:xfrm>
            <a:off x="755648" y="3500438"/>
            <a:ext cx="3693199" cy="16976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Bones</a:t>
            </a:r>
          </a:p>
          <a:p>
            <a:pPr eaLnBrk="1" fontAlgn="auto" hangingPunct="1">
              <a:spcBef>
                <a:spcPts val="0"/>
              </a:spcBef>
              <a:spcAft>
                <a:spcPts val="0"/>
              </a:spcAft>
              <a:defRPr/>
            </a:pPr>
            <a:r>
              <a:rPr lang="en-GB" dirty="0">
                <a:solidFill>
                  <a:schemeClr val="tx1"/>
                </a:solidFill>
              </a:rPr>
              <a:t>Bones are any piece of the hard whitish tissue that makes up the skeleton in animals including humans. </a:t>
            </a:r>
          </a:p>
        </p:txBody>
      </p:sp>
      <p:sp>
        <p:nvSpPr>
          <p:cNvPr id="12" name="Rectangle 11"/>
          <p:cNvSpPr/>
          <p:nvPr/>
        </p:nvSpPr>
        <p:spPr>
          <a:xfrm>
            <a:off x="4695151" y="1476375"/>
            <a:ext cx="3693199" cy="4616450"/>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ounded Rectangle 12"/>
          <p:cNvSpPr/>
          <p:nvPr/>
        </p:nvSpPr>
        <p:spPr>
          <a:xfrm>
            <a:off x="4695150" y="1476374"/>
            <a:ext cx="3693199" cy="461645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latin typeface="+mj-lt"/>
              </a:rPr>
              <a:t>Fossils</a:t>
            </a:r>
          </a:p>
          <a:p>
            <a:pPr eaLnBrk="1" fontAlgn="auto" hangingPunct="1">
              <a:spcBef>
                <a:spcPts val="0"/>
              </a:spcBef>
              <a:spcAft>
                <a:spcPts val="0"/>
              </a:spcAft>
              <a:defRPr/>
            </a:pPr>
            <a:r>
              <a:rPr lang="en-GB" dirty="0">
                <a:solidFill>
                  <a:schemeClr val="tx1"/>
                </a:solidFill>
              </a:rPr>
              <a:t>Fossils are more than </a:t>
            </a:r>
          </a:p>
          <a:p>
            <a:pPr eaLnBrk="1" fontAlgn="auto" hangingPunct="1">
              <a:spcBef>
                <a:spcPts val="0"/>
              </a:spcBef>
              <a:spcAft>
                <a:spcPts val="0"/>
              </a:spcAft>
              <a:defRPr/>
            </a:pPr>
            <a:r>
              <a:rPr lang="en-GB" dirty="0">
                <a:solidFill>
                  <a:schemeClr val="tx1"/>
                </a:solidFill>
              </a:rPr>
              <a:t>just ancient bones, which </a:t>
            </a:r>
          </a:p>
          <a:p>
            <a:pPr eaLnBrk="1" fontAlgn="auto" hangingPunct="1">
              <a:spcBef>
                <a:spcPts val="0"/>
              </a:spcBef>
              <a:spcAft>
                <a:spcPts val="0"/>
              </a:spcAft>
              <a:defRPr/>
            </a:pPr>
            <a:r>
              <a:rPr lang="en-GB" dirty="0">
                <a:solidFill>
                  <a:schemeClr val="tx1"/>
                </a:solidFill>
              </a:rPr>
              <a:t>is what many people think. </a:t>
            </a:r>
          </a:p>
          <a:p>
            <a:pPr eaLnBrk="1" fontAlgn="auto" hangingPunct="1">
              <a:spcBef>
                <a:spcPts val="0"/>
              </a:spcBef>
              <a:spcAft>
                <a:spcPts val="0"/>
              </a:spcAft>
              <a:defRPr/>
            </a:pPr>
            <a:r>
              <a:rPr lang="en-GB" dirty="0">
                <a:solidFill>
                  <a:schemeClr val="tx1"/>
                </a:solidFill>
              </a:rPr>
              <a:t>There are three types of fossils – body fossils, trace fossils and chemical fossils. </a:t>
            </a:r>
            <a:endParaRPr lang="en-GB" dirty="0">
              <a:solidFill>
                <a:schemeClr val="tx1"/>
              </a:solidFill>
              <a:latin typeface="+mj-lt"/>
            </a:endParaRPr>
          </a:p>
          <a:p>
            <a:pPr eaLnBrk="1" fontAlgn="auto" hangingPunct="1">
              <a:spcBef>
                <a:spcPts val="0"/>
              </a:spcBef>
              <a:spcAft>
                <a:spcPts val="0"/>
              </a:spcAft>
              <a:defRPr/>
            </a:pPr>
            <a:endParaRPr lang="en-GB" dirty="0">
              <a:solidFill>
                <a:schemeClr val="tx1"/>
              </a:solidFill>
              <a:latin typeface="+mj-lt"/>
            </a:endParaRPr>
          </a:p>
          <a:p>
            <a:pPr eaLnBrk="1" fontAlgn="auto" hangingPunct="1">
              <a:spcBef>
                <a:spcPts val="0"/>
              </a:spcBef>
              <a:spcAft>
                <a:spcPts val="0"/>
              </a:spcAft>
              <a:defRPr/>
            </a:pPr>
            <a:r>
              <a:rPr lang="en-GB" dirty="0">
                <a:solidFill>
                  <a:schemeClr val="tx1"/>
                </a:solidFill>
                <a:latin typeface="+mj-lt"/>
              </a:rPr>
              <a:t>Chemical fossils </a:t>
            </a:r>
          </a:p>
          <a:p>
            <a:pPr eaLnBrk="1" fontAlgn="auto" hangingPunct="1">
              <a:spcBef>
                <a:spcPts val="0"/>
              </a:spcBef>
              <a:spcAft>
                <a:spcPts val="0"/>
              </a:spcAft>
              <a:defRPr/>
            </a:pPr>
            <a:r>
              <a:rPr lang="en-GB" dirty="0">
                <a:solidFill>
                  <a:schemeClr val="tx1"/>
                </a:solidFill>
              </a:rPr>
              <a:t>Chemical fossils contain carbon, which is proof that they must be formed from once living things. Examples of chemical </a:t>
            </a:r>
          </a:p>
          <a:p>
            <a:pPr eaLnBrk="1" fontAlgn="auto" hangingPunct="1">
              <a:spcBef>
                <a:spcPts val="0"/>
              </a:spcBef>
              <a:spcAft>
                <a:spcPts val="0"/>
              </a:spcAft>
              <a:defRPr/>
            </a:pPr>
            <a:r>
              <a:rPr lang="en-GB" dirty="0">
                <a:solidFill>
                  <a:schemeClr val="tx1"/>
                </a:solidFill>
              </a:rPr>
              <a:t>fossils include coal, </a:t>
            </a:r>
          </a:p>
          <a:p>
            <a:pPr eaLnBrk="1" fontAlgn="auto" hangingPunct="1">
              <a:spcBef>
                <a:spcPts val="0"/>
              </a:spcBef>
              <a:spcAft>
                <a:spcPts val="0"/>
              </a:spcAft>
              <a:defRPr/>
            </a:pPr>
            <a:r>
              <a:rPr lang="en-GB" dirty="0">
                <a:solidFill>
                  <a:schemeClr val="tx1"/>
                </a:solidFill>
              </a:rPr>
              <a:t>petroleum oil and </a:t>
            </a:r>
          </a:p>
          <a:p>
            <a:pPr eaLnBrk="1" fontAlgn="auto" hangingPunct="1">
              <a:spcBef>
                <a:spcPts val="0"/>
              </a:spcBef>
              <a:spcAft>
                <a:spcPts val="0"/>
              </a:spcAft>
              <a:defRPr/>
            </a:pPr>
            <a:r>
              <a:rPr lang="en-GB" dirty="0">
                <a:solidFill>
                  <a:schemeClr val="tx1"/>
                </a:solidFill>
              </a:rPr>
              <a:t>natural gas. </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r="7863"/>
          <a:stretch/>
        </p:blipFill>
        <p:spPr>
          <a:xfrm>
            <a:off x="7054681" y="5011959"/>
            <a:ext cx="1194488" cy="909234"/>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73910">
            <a:off x="6445960" y="1286641"/>
            <a:ext cx="2257817" cy="1596538"/>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644708">
            <a:off x="1843415" y="4958352"/>
            <a:ext cx="2247513" cy="988906"/>
          </a:xfrm>
          <a:prstGeom prst="rect">
            <a:avLst/>
          </a:prstGeom>
        </p:spPr>
      </p:pic>
      <p:pic>
        <p:nvPicPr>
          <p:cNvPr id="14" name="Picture 13"/>
          <p:cNvPicPr>
            <a:picLocks noChangeAspect="1"/>
          </p:cNvPicPr>
          <p:nvPr/>
        </p:nvPicPr>
        <p:blipFill rotWithShape="1">
          <a:blip r:embed="rId6" cstate="print">
            <a:extLst>
              <a:ext uri="{28A0092B-C50C-407E-A947-70E740481C1C}">
                <a14:useLocalDpi xmlns:a14="http://schemas.microsoft.com/office/drawing/2010/main" val="0"/>
              </a:ext>
            </a:extLst>
          </a:blip>
          <a:srcRect l="35150" t="6333" r="29041" b="5859"/>
          <a:stretch/>
        </p:blipFill>
        <p:spPr>
          <a:xfrm rot="16200000">
            <a:off x="7178249" y="2965621"/>
            <a:ext cx="790834" cy="1351006"/>
          </a:xfrm>
          <a:prstGeom prst="rect">
            <a:avLst/>
          </a:prstGeom>
        </p:spPr>
      </p:pic>
    </p:spTree>
    <p:extLst>
      <p:ext uri="{BB962C8B-B14F-4D97-AF65-F5344CB8AC3E}">
        <p14:creationId xmlns:p14="http://schemas.microsoft.com/office/powerpoint/2010/main" val="1102460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2248930"/>
            <a:ext cx="7632701" cy="383059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Rectangle 2"/>
          <p:cNvSpPr/>
          <p:nvPr/>
        </p:nvSpPr>
        <p:spPr>
          <a:xfrm>
            <a:off x="755650" y="1476375"/>
            <a:ext cx="7632699" cy="592702"/>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458788" y="411163"/>
            <a:ext cx="8220075" cy="1065212"/>
          </a:xfrm>
        </p:spPr>
        <p:txBody>
          <a:bodyPr>
            <a:noAutofit/>
          </a:bodyPr>
          <a:lstStyle/>
          <a:p>
            <a:pPr eaLnBrk="1" hangingPunct="1">
              <a:defRPr/>
            </a:pPr>
            <a:r>
              <a:rPr lang="en-GB" altLang="en-US" dirty="0"/>
              <a:t>Body Fossils</a:t>
            </a:r>
          </a:p>
        </p:txBody>
      </p:sp>
      <p:sp>
        <p:nvSpPr>
          <p:cNvPr id="2" name="Rounded Rectangle 1"/>
          <p:cNvSpPr/>
          <p:nvPr/>
        </p:nvSpPr>
        <p:spPr>
          <a:xfrm>
            <a:off x="755650" y="1476374"/>
            <a:ext cx="7632700" cy="60600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rPr>
              <a:t>Body fossils are the remains of an animal or plant such as bones, shells or leaves. </a:t>
            </a:r>
          </a:p>
          <a:p>
            <a:pPr eaLnBrk="1" fontAlgn="auto" hangingPunct="1">
              <a:spcBef>
                <a:spcPts val="0"/>
              </a:spcBef>
              <a:spcAft>
                <a:spcPts val="0"/>
              </a:spcAft>
              <a:defRPr/>
            </a:pPr>
            <a:r>
              <a:rPr lang="en-GB" sz="1600" dirty="0">
                <a:solidFill>
                  <a:schemeClr val="tx1"/>
                </a:solidFill>
              </a:rPr>
              <a:t>There are three types of body fossils:</a:t>
            </a:r>
          </a:p>
        </p:txBody>
      </p:sp>
      <p:sp>
        <p:nvSpPr>
          <p:cNvPr id="8" name="Rounded Rectangle 7"/>
          <p:cNvSpPr/>
          <p:nvPr/>
        </p:nvSpPr>
        <p:spPr>
          <a:xfrm>
            <a:off x="755650" y="2263618"/>
            <a:ext cx="6650165" cy="144350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latin typeface="+mj-lt"/>
              </a:rPr>
              <a:t>Mould and Cast Fossils </a:t>
            </a:r>
          </a:p>
          <a:p>
            <a:pPr eaLnBrk="1" fontAlgn="auto" hangingPunct="1">
              <a:spcBef>
                <a:spcPts val="0"/>
              </a:spcBef>
              <a:spcAft>
                <a:spcPts val="0"/>
              </a:spcAft>
              <a:defRPr/>
            </a:pPr>
            <a:r>
              <a:rPr lang="en-GB" sz="1600" dirty="0">
                <a:solidFill>
                  <a:schemeClr val="tx1"/>
                </a:solidFill>
              </a:rPr>
              <a:t>Mould fossils form when all the parts (including the bones) have decayed and all that is left is the mould of the animal.</a:t>
            </a:r>
          </a:p>
          <a:p>
            <a:pPr eaLnBrk="1" fontAlgn="auto" hangingPunct="1">
              <a:spcBef>
                <a:spcPts val="0"/>
              </a:spcBef>
              <a:spcAft>
                <a:spcPts val="0"/>
              </a:spcAft>
              <a:defRPr/>
            </a:pPr>
            <a:r>
              <a:rPr lang="en-GB" sz="1600" dirty="0">
                <a:solidFill>
                  <a:schemeClr val="tx1"/>
                </a:solidFill>
              </a:rPr>
              <a:t>Cast fossils form from mould fossils as the mould fossil is filled up with sediment – so it is not made up of the original matter of the animal or plant.</a:t>
            </a:r>
          </a:p>
        </p:txBody>
      </p:sp>
      <p:sp>
        <p:nvSpPr>
          <p:cNvPr id="16" name="Rounded Rectangle 15"/>
          <p:cNvSpPr/>
          <p:nvPr/>
        </p:nvSpPr>
        <p:spPr>
          <a:xfrm>
            <a:off x="755650" y="3797740"/>
            <a:ext cx="6716069" cy="124381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latin typeface="+mj-lt"/>
              </a:rPr>
              <a:t>Replacement Fossils</a:t>
            </a:r>
          </a:p>
          <a:p>
            <a:pPr eaLnBrk="1" fontAlgn="auto" hangingPunct="1">
              <a:spcBef>
                <a:spcPts val="0"/>
              </a:spcBef>
              <a:spcAft>
                <a:spcPts val="0"/>
              </a:spcAft>
              <a:defRPr/>
            </a:pPr>
            <a:r>
              <a:rPr lang="en-GB" sz="1600" dirty="0">
                <a:solidFill>
                  <a:schemeClr val="tx1"/>
                </a:solidFill>
              </a:rPr>
              <a:t>Replacement fossils form when water dissolves the original hard matter of the bones and replaces them with mineral matter – this is what we think of when we discuss dinosaur fossils. They still look like the original bones but are not made up of the same matter.</a:t>
            </a:r>
          </a:p>
        </p:txBody>
      </p:sp>
      <p:sp>
        <p:nvSpPr>
          <p:cNvPr id="18" name="Rounded Rectangle 17"/>
          <p:cNvSpPr/>
          <p:nvPr/>
        </p:nvSpPr>
        <p:spPr>
          <a:xfrm>
            <a:off x="755650" y="5132173"/>
            <a:ext cx="6716069" cy="95769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dirty="0">
                <a:solidFill>
                  <a:schemeClr val="tx1"/>
                </a:solidFill>
                <a:latin typeface="+mj-lt"/>
              </a:rPr>
              <a:t>Whole Body Fossils</a:t>
            </a:r>
          </a:p>
          <a:p>
            <a:pPr eaLnBrk="1" fontAlgn="auto" hangingPunct="1">
              <a:spcBef>
                <a:spcPts val="0"/>
              </a:spcBef>
              <a:spcAft>
                <a:spcPts val="0"/>
              </a:spcAft>
              <a:defRPr/>
            </a:pPr>
            <a:r>
              <a:rPr lang="en-GB" sz="1600" dirty="0">
                <a:solidFill>
                  <a:schemeClr val="tx1"/>
                </a:solidFill>
              </a:rPr>
              <a:t>Whole body fossils form when the original body has been preserved – for example a woolly mammoth in ice or a mosquito in amber. </a:t>
            </a: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26415" r="122" b="29794"/>
          <a:stretch/>
        </p:blipFill>
        <p:spPr>
          <a:xfrm>
            <a:off x="7430530" y="2378950"/>
            <a:ext cx="816634" cy="545254"/>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75707">
            <a:off x="7388608" y="3031797"/>
            <a:ext cx="837621" cy="840972"/>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58946" y="4047885"/>
            <a:ext cx="928437" cy="975478"/>
          </a:xfrm>
          <a:prstGeom prst="rect">
            <a:avLst/>
          </a:prstGeom>
        </p:spPr>
      </p:pic>
      <p:pic>
        <p:nvPicPr>
          <p:cNvPr id="19" name="Picture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79606" y="5280528"/>
            <a:ext cx="989490" cy="660979"/>
          </a:xfrm>
          <a:prstGeom prst="rect">
            <a:avLst/>
          </a:prstGeom>
        </p:spPr>
      </p:pic>
    </p:spTree>
    <p:extLst>
      <p:ext uri="{BB962C8B-B14F-4D97-AF65-F5344CB8AC3E}">
        <p14:creationId xmlns:p14="http://schemas.microsoft.com/office/powerpoint/2010/main" val="2981945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3"/>
            <a:ext cx="7632700" cy="423862"/>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Trace Fossils</a:t>
            </a:r>
          </a:p>
        </p:txBody>
      </p:sp>
      <p:sp>
        <p:nvSpPr>
          <p:cNvPr id="8" name="Rounded Rectangle 7"/>
          <p:cNvSpPr/>
          <p:nvPr/>
        </p:nvSpPr>
        <p:spPr>
          <a:xfrm>
            <a:off x="755650" y="1490663"/>
            <a:ext cx="7632700" cy="42386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These are fossils that record the activity of an animal including:</a:t>
            </a:r>
          </a:p>
        </p:txBody>
      </p:sp>
      <p:sp>
        <p:nvSpPr>
          <p:cNvPr id="16" name="Rectangle 15"/>
          <p:cNvSpPr/>
          <p:nvPr/>
        </p:nvSpPr>
        <p:spPr>
          <a:xfrm flipV="1">
            <a:off x="760413" y="2079621"/>
            <a:ext cx="2365504" cy="4013201"/>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Rounded Rectangle 16"/>
          <p:cNvSpPr/>
          <p:nvPr/>
        </p:nvSpPr>
        <p:spPr>
          <a:xfrm>
            <a:off x="755651" y="2079625"/>
            <a:ext cx="2370266" cy="4651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Footprints</a:t>
            </a:r>
          </a:p>
        </p:txBody>
      </p:sp>
      <p:sp>
        <p:nvSpPr>
          <p:cNvPr id="25" name="Rectangle 24"/>
          <p:cNvSpPr/>
          <p:nvPr/>
        </p:nvSpPr>
        <p:spPr>
          <a:xfrm flipV="1">
            <a:off x="3391629" y="2079620"/>
            <a:ext cx="2365504" cy="4013201"/>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Rectangle 25"/>
          <p:cNvSpPr/>
          <p:nvPr/>
        </p:nvSpPr>
        <p:spPr>
          <a:xfrm flipV="1">
            <a:off x="6022846" y="2079624"/>
            <a:ext cx="2365504" cy="4013201"/>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Rounded Rectangle 26"/>
          <p:cNvSpPr/>
          <p:nvPr/>
        </p:nvSpPr>
        <p:spPr>
          <a:xfrm>
            <a:off x="3386867" y="2079625"/>
            <a:ext cx="2370266" cy="4651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Trackways</a:t>
            </a:r>
          </a:p>
        </p:txBody>
      </p:sp>
      <p:sp>
        <p:nvSpPr>
          <p:cNvPr id="28" name="Rounded Rectangle 27"/>
          <p:cNvSpPr/>
          <p:nvPr/>
        </p:nvSpPr>
        <p:spPr>
          <a:xfrm>
            <a:off x="6020465" y="2079624"/>
            <a:ext cx="2370266" cy="69652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mj-lt"/>
              </a:rPr>
              <a:t>Coprolites </a:t>
            </a:r>
          </a:p>
          <a:p>
            <a:pPr algn="ctr" eaLnBrk="1" fontAlgn="auto" hangingPunct="1">
              <a:spcBef>
                <a:spcPts val="0"/>
              </a:spcBef>
              <a:spcAft>
                <a:spcPts val="0"/>
              </a:spcAft>
              <a:defRPr/>
            </a:pPr>
            <a:r>
              <a:rPr lang="en-GB" sz="1600" dirty="0">
                <a:solidFill>
                  <a:schemeClr val="tx1"/>
                </a:solidFill>
              </a:rPr>
              <a:t>(fossil faeces)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5300000">
            <a:off x="5698573" y="3903011"/>
            <a:ext cx="3014050" cy="1062955"/>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505663" y="3433028"/>
            <a:ext cx="2875005" cy="2002920"/>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2159" t="1032" r="3145" b="2782"/>
          <a:stretch/>
        </p:blipFill>
        <p:spPr>
          <a:xfrm>
            <a:off x="3566781" y="2996986"/>
            <a:ext cx="2001479" cy="287500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2"/>
            <a:ext cx="7632700" cy="2562354"/>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a:t>
            </a:r>
          </a:p>
        </p:txBody>
      </p:sp>
      <p:sp>
        <p:nvSpPr>
          <p:cNvPr id="8" name="Rounded Rectangle 7"/>
          <p:cNvSpPr/>
          <p:nvPr/>
        </p:nvSpPr>
        <p:spPr>
          <a:xfrm>
            <a:off x="755650" y="1490662"/>
            <a:ext cx="7632700" cy="25623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There are many different ways that fossilisation occurs. However, </a:t>
            </a:r>
            <a:r>
              <a:rPr lang="en-GB" dirty="0" smtClean="0">
                <a:solidFill>
                  <a:schemeClr val="tx1"/>
                </a:solidFill>
              </a:rPr>
              <a:t>today we</a:t>
            </a:r>
            <a:r>
              <a:rPr lang="en-GB" dirty="0" smtClean="0">
                <a:solidFill>
                  <a:schemeClr val="tx1"/>
                </a:solidFill>
              </a:rPr>
              <a:t> </a:t>
            </a:r>
            <a:r>
              <a:rPr lang="en-GB" dirty="0">
                <a:solidFill>
                  <a:schemeClr val="tx1"/>
                </a:solidFill>
              </a:rPr>
              <a:t>will focus on how fossils form in rocks (both body and trace fossils).</a:t>
            </a:r>
          </a:p>
          <a:p>
            <a:pPr algn="ctr" eaLnBrk="1" fontAlgn="auto" hangingPunct="1">
              <a:spcBef>
                <a:spcPts val="0"/>
              </a:spcBef>
              <a:spcAft>
                <a:spcPts val="0"/>
              </a:spcAft>
              <a:defRPr/>
            </a:pPr>
            <a:endParaRPr lang="en-GB" dirty="0">
              <a:solidFill>
                <a:schemeClr val="tx1"/>
              </a:solidFill>
            </a:endParaRPr>
          </a:p>
          <a:p>
            <a:pPr algn="ctr" eaLnBrk="1" fontAlgn="auto" hangingPunct="1">
              <a:spcBef>
                <a:spcPts val="0"/>
              </a:spcBef>
              <a:spcAft>
                <a:spcPts val="0"/>
              </a:spcAft>
              <a:defRPr/>
            </a:pPr>
            <a:r>
              <a:rPr lang="en-GB" dirty="0">
                <a:solidFill>
                  <a:schemeClr val="tx1"/>
                </a:solidFill>
                <a:latin typeface="+mj-lt"/>
              </a:rPr>
              <a:t>Fossilisation only takes place in sedimentary rocks </a:t>
            </a:r>
            <a:r>
              <a:rPr lang="en-GB" dirty="0">
                <a:solidFill>
                  <a:schemeClr val="tx1"/>
                </a:solidFill>
              </a:rPr>
              <a:t>as the heat from the lava that creates igneous rocks and changes the structure of metamorphic rocks would be too high for fossils to survive. </a:t>
            </a:r>
          </a:p>
        </p:txBody>
      </p:sp>
      <p:sp>
        <p:nvSpPr>
          <p:cNvPr id="16" name="Rectangle 15"/>
          <p:cNvSpPr/>
          <p:nvPr/>
        </p:nvSpPr>
        <p:spPr>
          <a:xfrm flipV="1">
            <a:off x="760413" y="4341341"/>
            <a:ext cx="2365504" cy="1751479"/>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 name="Rectangle 24"/>
          <p:cNvSpPr/>
          <p:nvPr/>
        </p:nvSpPr>
        <p:spPr>
          <a:xfrm flipV="1">
            <a:off x="3391629" y="4341340"/>
            <a:ext cx="2365504" cy="1751479"/>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Rectangle 25"/>
          <p:cNvSpPr/>
          <p:nvPr/>
        </p:nvSpPr>
        <p:spPr>
          <a:xfrm flipV="1">
            <a:off x="6022846" y="4341344"/>
            <a:ext cx="2365504" cy="1751479"/>
          </a:xfrm>
          <a:prstGeom prst="rect">
            <a:avLst/>
          </a:prstGeom>
          <a:solidFill>
            <a:srgbClr val="E2DB5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7924" y="4522573"/>
            <a:ext cx="2051481" cy="1426463"/>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48641" y="4522572"/>
            <a:ext cx="2051481" cy="1426464"/>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79857" y="4522572"/>
            <a:ext cx="2051482" cy="1426464"/>
          </a:xfrm>
          <a:prstGeom prst="rect">
            <a:avLst/>
          </a:prstGeom>
        </p:spPr>
      </p:pic>
    </p:spTree>
    <p:extLst>
      <p:ext uri="{BB962C8B-B14F-4D97-AF65-F5344CB8AC3E}">
        <p14:creationId xmlns:p14="http://schemas.microsoft.com/office/powerpoint/2010/main" val="8854874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8" y="2771898"/>
            <a:ext cx="4464117" cy="3104049"/>
          </a:xfrm>
          <a:prstGeom prst="rect">
            <a:avLst/>
          </a:prstGeom>
        </p:spPr>
      </p:pic>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1</a:t>
            </a:r>
          </a:p>
        </p:txBody>
      </p:sp>
      <p:sp>
        <p:nvSpPr>
          <p:cNvPr id="8" name="Rounded Rectangle 7"/>
          <p:cNvSpPr/>
          <p:nvPr/>
        </p:nvSpPr>
        <p:spPr>
          <a:xfrm>
            <a:off x="755650" y="1490662"/>
            <a:ext cx="7632700" cy="128123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An animal or creature dies on land or in the sea and it gets covered by a layer of sediments (e.g. plant material and tiny parts of rock or soil </a:t>
            </a:r>
            <a:r>
              <a:rPr lang="en-GB" dirty="0" err="1">
                <a:solidFill>
                  <a:schemeClr val="tx1"/>
                </a:solidFill>
              </a:rPr>
              <a:t>etc</a:t>
            </a:r>
            <a:r>
              <a:rPr lang="en-GB" dirty="0">
                <a:solidFill>
                  <a:schemeClr val="tx1"/>
                </a:solidFill>
              </a:rPr>
              <a:t>). Over time, through compaction and cementation (solidifying), these eventually form a layer of rock. </a:t>
            </a:r>
          </a:p>
        </p:txBody>
      </p:sp>
    </p:spTree>
    <p:extLst>
      <p:ext uri="{BB962C8B-B14F-4D97-AF65-F5344CB8AC3E}">
        <p14:creationId xmlns:p14="http://schemas.microsoft.com/office/powerpoint/2010/main" val="1346512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8" y="2771898"/>
            <a:ext cx="4464117" cy="3104049"/>
          </a:xfrm>
          <a:prstGeom prst="rect">
            <a:avLst/>
          </a:prstGeom>
        </p:spPr>
      </p:pic>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2</a:t>
            </a:r>
          </a:p>
        </p:txBody>
      </p:sp>
      <p:sp>
        <p:nvSpPr>
          <p:cNvPr id="8" name="Rounded Rectangle 7"/>
          <p:cNvSpPr/>
          <p:nvPr/>
        </p:nvSpPr>
        <p:spPr>
          <a:xfrm>
            <a:off x="755650" y="1490663"/>
            <a:ext cx="7632700" cy="106435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Over time more layers of rock are formed which cover it and by this time the only thing to remain of the organism would be the hard parts such as bones, shells and teeth. </a:t>
            </a:r>
          </a:p>
        </p:txBody>
      </p:sp>
    </p:spTree>
    <p:extLst>
      <p:ext uri="{BB962C8B-B14F-4D97-AF65-F5344CB8AC3E}">
        <p14:creationId xmlns:p14="http://schemas.microsoft.com/office/powerpoint/2010/main" val="1307306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3</a:t>
            </a:r>
          </a:p>
        </p:txBody>
      </p:sp>
      <p:sp>
        <p:nvSpPr>
          <p:cNvPr id="8" name="Rounded Rectangle 7"/>
          <p:cNvSpPr/>
          <p:nvPr/>
        </p:nvSpPr>
        <p:spPr>
          <a:xfrm>
            <a:off x="755650" y="1490662"/>
            <a:ext cx="7632700" cy="132667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Over thousands of years the mould fossil might become a cast fossil with sediment entering the mould. In the case of replacement fossils, the original bone matter changes to mineral matter but this does not affect the shape of the bones. </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8" y="2771898"/>
            <a:ext cx="4464117" cy="3104049"/>
          </a:xfrm>
          <a:prstGeom prst="rect">
            <a:avLst/>
          </a:prstGeom>
        </p:spPr>
      </p:pic>
    </p:spTree>
    <p:extLst>
      <p:ext uri="{BB962C8B-B14F-4D97-AF65-F5344CB8AC3E}">
        <p14:creationId xmlns:p14="http://schemas.microsoft.com/office/powerpoint/2010/main" val="1819094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8" y="2771898"/>
            <a:ext cx="4464117" cy="3104049"/>
          </a:xfrm>
          <a:prstGeom prst="rect">
            <a:avLst/>
          </a:prstGeom>
        </p:spPr>
      </p:pic>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4</a:t>
            </a:r>
          </a:p>
        </p:txBody>
      </p:sp>
      <p:sp>
        <p:nvSpPr>
          <p:cNvPr id="8" name="Rounded Rectangle 7"/>
          <p:cNvSpPr/>
          <p:nvPr/>
        </p:nvSpPr>
        <p:spPr>
          <a:xfrm>
            <a:off x="755650" y="1719262"/>
            <a:ext cx="7632700" cy="59351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Over a long period of time the sea will recede in certain places</a:t>
            </a:r>
            <a:r>
              <a:rPr lang="en-GB" dirty="0" smtClean="0">
                <a:solidFill>
                  <a:schemeClr val="tx1"/>
                </a:solidFill>
              </a:rPr>
              <a:t>. </a:t>
            </a:r>
            <a:r>
              <a:rPr lang="en-GB" dirty="0">
                <a:solidFill>
                  <a:schemeClr val="tx1"/>
                </a:solidFill>
              </a:rPr>
              <a:t>The sea level could also be changed quickly through earthquakes and volcanic eruptions. </a:t>
            </a: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2098" y="2771898"/>
            <a:ext cx="4464117" cy="3102313"/>
          </a:xfrm>
          <a:prstGeom prst="rect">
            <a:avLst/>
          </a:prstGeom>
        </p:spPr>
      </p:pic>
    </p:spTree>
    <p:extLst>
      <p:ext uri="{BB962C8B-B14F-4D97-AF65-F5344CB8AC3E}">
        <p14:creationId xmlns:p14="http://schemas.microsoft.com/office/powerpoint/2010/main" val="29967835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755650" y="1490661"/>
            <a:ext cx="7632700" cy="4602163"/>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2097" y="2771898"/>
            <a:ext cx="4464117" cy="3104049"/>
          </a:xfrm>
          <a:prstGeom prst="rect">
            <a:avLst/>
          </a:prstGeom>
        </p:spPr>
      </p:pic>
      <p:sp>
        <p:nvSpPr>
          <p:cNvPr id="12290" name="Title 5"/>
          <p:cNvSpPr>
            <a:spLocks noGrp="1"/>
          </p:cNvSpPr>
          <p:nvPr>
            <p:ph type="title"/>
          </p:nvPr>
        </p:nvSpPr>
        <p:spPr>
          <a:xfrm>
            <a:off x="461963" y="436563"/>
            <a:ext cx="8220075" cy="1054100"/>
          </a:xfrm>
        </p:spPr>
        <p:txBody>
          <a:bodyPr>
            <a:noAutofit/>
          </a:bodyPr>
          <a:lstStyle/>
          <a:p>
            <a:pPr algn="ctr" eaLnBrk="1" hangingPunct="1">
              <a:defRPr/>
            </a:pPr>
            <a:r>
              <a:rPr lang="en-GB" altLang="en-US" dirty="0"/>
              <a:t>Fossilisation Process; Step 5</a:t>
            </a:r>
          </a:p>
        </p:txBody>
      </p:sp>
      <p:sp>
        <p:nvSpPr>
          <p:cNvPr id="8" name="Rounded Rectangle 7"/>
          <p:cNvSpPr/>
          <p:nvPr/>
        </p:nvSpPr>
        <p:spPr>
          <a:xfrm>
            <a:off x="755650" y="1490663"/>
            <a:ext cx="7632700" cy="56056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As erosion and weathering takes place, eventually the fossils become exposed.</a:t>
            </a: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2096" y="2771898"/>
            <a:ext cx="4464118" cy="3102313"/>
          </a:xfrm>
          <a:prstGeom prst="rect">
            <a:avLst/>
          </a:prstGeom>
        </p:spPr>
      </p:pic>
    </p:spTree>
    <p:extLst>
      <p:ext uri="{BB962C8B-B14F-4D97-AF65-F5344CB8AC3E}">
        <p14:creationId xmlns:p14="http://schemas.microsoft.com/office/powerpoint/2010/main" val="19290897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1686</TotalTime>
  <Words>626</Words>
  <Application>Microsoft Office PowerPoint</Application>
  <PresentationFormat>On-screen Show (4:3)</PresentationFormat>
  <Paragraphs>51</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Sassoon Infant Md</vt:lpstr>
      <vt:lpstr>Arial</vt:lpstr>
      <vt:lpstr>Sassoon Infant Rg</vt:lpstr>
      <vt:lpstr>Calibri</vt:lpstr>
      <vt:lpstr>BPreplay</vt:lpstr>
      <vt:lpstr>Office Theme</vt:lpstr>
      <vt:lpstr>PowerPoint Presentation</vt:lpstr>
      <vt:lpstr>What are Fossils?</vt:lpstr>
      <vt:lpstr>What are Fossils?</vt:lpstr>
      <vt:lpstr>Bones or Fossils?</vt:lpstr>
      <vt:lpstr>Bones or Fossils?</vt:lpstr>
      <vt:lpstr>Body Fossils</vt:lpstr>
      <vt:lpstr>Trace Fossils</vt:lpstr>
      <vt:lpstr>Fossilisation Process</vt:lpstr>
      <vt:lpstr>Fossilisation Process; Step 1</vt:lpstr>
      <vt:lpstr>Fossilisation Process; Step 2</vt:lpstr>
      <vt:lpstr>Fossilisation Process; Step 3</vt:lpstr>
      <vt:lpstr>Fossilisation Process; Step 4</vt:lpstr>
      <vt:lpstr>Fossilisation Process; Step 5</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Upham Local account</cp:lastModifiedBy>
  <cp:revision>136</cp:revision>
  <dcterms:created xsi:type="dcterms:W3CDTF">2014-10-01T16:09:27Z</dcterms:created>
  <dcterms:modified xsi:type="dcterms:W3CDTF">2021-02-16T10:19:55Z</dcterms:modified>
</cp:coreProperties>
</file>