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D5A79-8A72-43A4-B4F1-111B6745D9F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434C4-F880-4321-AD6E-608DB7FCF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857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D5A79-8A72-43A4-B4F1-111B6745D9F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434C4-F880-4321-AD6E-608DB7FCF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99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D5A79-8A72-43A4-B4F1-111B6745D9F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434C4-F880-4321-AD6E-608DB7FCF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385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D5A79-8A72-43A4-B4F1-111B6745D9F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434C4-F880-4321-AD6E-608DB7FCF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737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D5A79-8A72-43A4-B4F1-111B6745D9F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434C4-F880-4321-AD6E-608DB7FCF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288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D5A79-8A72-43A4-B4F1-111B6745D9F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434C4-F880-4321-AD6E-608DB7FCF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993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D5A79-8A72-43A4-B4F1-111B6745D9F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434C4-F880-4321-AD6E-608DB7FCF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650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D5A79-8A72-43A4-B4F1-111B6745D9F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434C4-F880-4321-AD6E-608DB7FCF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609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D5A79-8A72-43A4-B4F1-111B6745D9F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434C4-F880-4321-AD6E-608DB7FCF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109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D5A79-8A72-43A4-B4F1-111B6745D9F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434C4-F880-4321-AD6E-608DB7FCF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685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D5A79-8A72-43A4-B4F1-111B6745D9F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434C4-F880-4321-AD6E-608DB7FCF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00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D5A79-8A72-43A4-B4F1-111B6745D9F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7434C4-F880-4321-AD6E-608DB7FCF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989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2594" y="496389"/>
            <a:ext cx="94575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Have a look at the words below.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What do you notice about them?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88868" y="2973977"/>
            <a:ext cx="16110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niece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03817" y="2133600"/>
            <a:ext cx="16110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grief</a:t>
            </a:r>
            <a:endParaRPr lang="en-GB" sz="40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04811" y="2620034"/>
            <a:ext cx="16110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chief</a:t>
            </a:r>
            <a:endParaRPr lang="en-GB" sz="4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03817" y="4598126"/>
            <a:ext cx="16110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siege</a:t>
            </a:r>
            <a:endParaRPr lang="en-GB" sz="40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94411" y="4428308"/>
            <a:ext cx="22424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shriek</a:t>
            </a:r>
            <a:endParaRPr lang="en-GB" sz="40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209313" y="4441370"/>
            <a:ext cx="19855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believe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825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0343" y="541385"/>
            <a:ext cx="94575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Hopefully you spotted that they all have the ‘</a:t>
            </a:r>
            <a:r>
              <a:rPr lang="en-GB" sz="2400" b="1" dirty="0" err="1" smtClean="0">
                <a:latin typeface="Comic Sans MS" panose="030F0702030302020204" pitchFamily="66" charset="0"/>
              </a:rPr>
              <a:t>ie</a:t>
            </a:r>
            <a:r>
              <a:rPr lang="en-GB" sz="2400" dirty="0" smtClean="0">
                <a:latin typeface="Comic Sans MS" panose="030F0702030302020204" pitchFamily="66" charset="0"/>
              </a:rPr>
              <a:t>’ spelling in them.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In these words, the letters ‘</a:t>
            </a:r>
            <a:r>
              <a:rPr lang="en-GB" sz="2400" b="1" dirty="0" err="1" smtClean="0">
                <a:latin typeface="Comic Sans MS" panose="030F0702030302020204" pitchFamily="66" charset="0"/>
              </a:rPr>
              <a:t>ie</a:t>
            </a:r>
            <a:r>
              <a:rPr lang="en-GB" sz="2400" dirty="0" smtClean="0">
                <a:latin typeface="Comic Sans MS" panose="030F0702030302020204" pitchFamily="66" charset="0"/>
              </a:rPr>
              <a:t>’ are making the ‘</a:t>
            </a:r>
            <a:r>
              <a:rPr lang="en-GB" sz="2400" b="1" dirty="0" err="1" smtClean="0">
                <a:latin typeface="Comic Sans MS" panose="030F0702030302020204" pitchFamily="66" charset="0"/>
              </a:rPr>
              <a:t>ee</a:t>
            </a:r>
            <a:r>
              <a:rPr lang="en-GB" sz="2400" dirty="0" smtClean="0">
                <a:latin typeface="Comic Sans MS" panose="030F0702030302020204" pitchFamily="66" charset="0"/>
              </a:rPr>
              <a:t>’ sound.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88868" y="2973977"/>
            <a:ext cx="16110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</a:t>
            </a:r>
            <a:r>
              <a:rPr lang="en-GB" sz="40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ie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ce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03817" y="2133600"/>
            <a:ext cx="16110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gr</a:t>
            </a:r>
            <a:r>
              <a:rPr lang="en-GB" sz="4000" u="sng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ie</a:t>
            </a:r>
            <a:r>
              <a:rPr lang="en-GB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f</a:t>
            </a:r>
            <a:endParaRPr lang="en-GB" sz="40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04811" y="2620034"/>
            <a:ext cx="16110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ch</a:t>
            </a:r>
            <a:r>
              <a:rPr lang="en-GB" sz="4000" u="sng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ie</a:t>
            </a:r>
            <a:r>
              <a:rPr lang="en-GB" sz="4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</a:t>
            </a:r>
            <a:endParaRPr lang="en-GB" sz="4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03817" y="4598126"/>
            <a:ext cx="16110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s</a:t>
            </a:r>
            <a:r>
              <a:rPr lang="en-GB" sz="4000" u="sng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ie</a:t>
            </a:r>
            <a:r>
              <a:rPr lang="en-GB" sz="40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ge</a:t>
            </a:r>
            <a:endParaRPr lang="en-GB" sz="40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94411" y="4428308"/>
            <a:ext cx="22424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shr</a:t>
            </a:r>
            <a:r>
              <a:rPr lang="en-GB" sz="4000" u="sng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ie</a:t>
            </a:r>
            <a:r>
              <a:rPr lang="en-GB" sz="40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k</a:t>
            </a:r>
            <a:endParaRPr lang="en-GB" sz="40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209313" y="4441370"/>
            <a:ext cx="19855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bel</a:t>
            </a:r>
            <a:r>
              <a:rPr lang="en-GB" sz="4000" u="sng" dirty="0" smtClean="0">
                <a:latin typeface="Comic Sans MS" panose="030F0702030302020204" pitchFamily="66" charset="0"/>
              </a:rPr>
              <a:t>ie</a:t>
            </a:r>
            <a:r>
              <a:rPr lang="en-GB" sz="4000" dirty="0" smtClean="0">
                <a:latin typeface="Comic Sans MS" panose="030F0702030302020204" pitchFamily="66" charset="0"/>
              </a:rPr>
              <a:t>ve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720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0343" y="541385"/>
            <a:ext cx="94575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What about these words?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49086" y="2487543"/>
            <a:ext cx="2050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ceiling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03817" y="2133600"/>
            <a:ext cx="2164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receipt</a:t>
            </a:r>
            <a:endParaRPr lang="en-GB" sz="40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04810" y="2620034"/>
            <a:ext cx="20900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receive</a:t>
            </a:r>
            <a:endParaRPr lang="en-GB" sz="4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59829" y="4598126"/>
            <a:ext cx="2508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conceit</a:t>
            </a:r>
            <a:endParaRPr lang="en-GB" sz="40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5955" y="4467494"/>
            <a:ext cx="22424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deceive</a:t>
            </a:r>
            <a:endParaRPr lang="en-GB" sz="40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209313" y="4441370"/>
            <a:ext cx="19855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deceit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299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0343" y="541385"/>
            <a:ext cx="94575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Hopefully you spotted the ‘</a:t>
            </a:r>
            <a:r>
              <a:rPr lang="en-GB" sz="2400" b="1" dirty="0" err="1" smtClean="0">
                <a:latin typeface="Comic Sans MS" panose="030F0702030302020204" pitchFamily="66" charset="0"/>
              </a:rPr>
              <a:t>cei</a:t>
            </a:r>
            <a:r>
              <a:rPr lang="en-GB" sz="2400" dirty="0" smtClean="0">
                <a:latin typeface="Comic Sans MS" panose="030F0702030302020204" pitchFamily="66" charset="0"/>
              </a:rPr>
              <a:t>’ spelling pattern.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In these words, the letters ‘</a:t>
            </a:r>
            <a:r>
              <a:rPr lang="en-GB" sz="2400" b="1" dirty="0" err="1" smtClean="0">
                <a:latin typeface="Comic Sans MS" panose="030F0702030302020204" pitchFamily="66" charset="0"/>
              </a:rPr>
              <a:t>ei</a:t>
            </a:r>
            <a:r>
              <a:rPr lang="en-GB" sz="2400" dirty="0" smtClean="0">
                <a:latin typeface="Comic Sans MS" panose="030F0702030302020204" pitchFamily="66" charset="0"/>
              </a:rPr>
              <a:t>’ are making the ‘</a:t>
            </a:r>
            <a:r>
              <a:rPr lang="en-GB" sz="2400" b="1" dirty="0" err="1" smtClean="0">
                <a:latin typeface="Comic Sans MS" panose="030F0702030302020204" pitchFamily="66" charset="0"/>
              </a:rPr>
              <a:t>ee</a:t>
            </a:r>
            <a:r>
              <a:rPr lang="en-GB" sz="2400" dirty="0" smtClean="0">
                <a:latin typeface="Comic Sans MS" panose="030F0702030302020204" pitchFamily="66" charset="0"/>
              </a:rPr>
              <a:t>’ sound.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49086" y="2487543"/>
            <a:ext cx="2050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cei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ling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03817" y="2133600"/>
            <a:ext cx="2164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re</a:t>
            </a:r>
            <a:r>
              <a:rPr lang="en-GB" sz="4000" u="sng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cei</a:t>
            </a:r>
            <a:r>
              <a:rPr lang="en-GB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pt</a:t>
            </a:r>
            <a:endParaRPr lang="en-GB" sz="40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04810" y="2620034"/>
            <a:ext cx="20900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</a:t>
            </a:r>
            <a:r>
              <a:rPr lang="en-GB" sz="4000" u="sng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cei</a:t>
            </a:r>
            <a:r>
              <a:rPr lang="en-GB" sz="4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ve</a:t>
            </a:r>
            <a:endParaRPr lang="en-GB" sz="4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59829" y="4598126"/>
            <a:ext cx="2508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con</a:t>
            </a:r>
            <a:r>
              <a:rPr lang="en-GB" sz="4000" u="sng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cei</a:t>
            </a:r>
            <a:r>
              <a:rPr lang="en-GB" sz="40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t</a:t>
            </a:r>
            <a:endParaRPr lang="en-GB" sz="40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5955" y="4467494"/>
            <a:ext cx="22424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de</a:t>
            </a:r>
            <a:r>
              <a:rPr lang="en-GB" sz="4000" u="sng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cei</a:t>
            </a:r>
            <a:r>
              <a:rPr lang="en-GB" sz="40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ve</a:t>
            </a:r>
            <a:endParaRPr lang="en-GB" sz="40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209313" y="4441370"/>
            <a:ext cx="19855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de</a:t>
            </a:r>
            <a:r>
              <a:rPr lang="en-GB" sz="4000" u="sng" dirty="0" smtClean="0">
                <a:latin typeface="Comic Sans MS" panose="030F0702030302020204" pitchFamily="66" charset="0"/>
              </a:rPr>
              <a:t>cei</a:t>
            </a:r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0415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0343" y="541385"/>
            <a:ext cx="9457509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This is a really famous spelling rule known as: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54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i</a:t>
            </a:r>
            <a:r>
              <a:rPr lang="en-GB" sz="5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before e except after c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The rule works when the letters ‘</a:t>
            </a:r>
            <a:r>
              <a:rPr lang="en-GB" sz="3200" b="1" dirty="0" err="1" smtClean="0">
                <a:latin typeface="Comic Sans MS" panose="030F0702030302020204" pitchFamily="66" charset="0"/>
              </a:rPr>
              <a:t>ie</a:t>
            </a:r>
            <a:r>
              <a:rPr lang="en-GB" sz="3200" dirty="0" smtClean="0">
                <a:latin typeface="Comic Sans MS" panose="030F0702030302020204" pitchFamily="66" charset="0"/>
              </a:rPr>
              <a:t>’ or ‘</a:t>
            </a:r>
            <a:r>
              <a:rPr lang="en-GB" sz="3200" b="1" dirty="0" err="1" smtClean="0">
                <a:latin typeface="Comic Sans MS" panose="030F0702030302020204" pitchFamily="66" charset="0"/>
              </a:rPr>
              <a:t>ei</a:t>
            </a:r>
            <a:r>
              <a:rPr lang="en-GB" sz="3200" dirty="0" smtClean="0">
                <a:latin typeface="Comic Sans MS" panose="030F0702030302020204" pitchFamily="66" charset="0"/>
              </a:rPr>
              <a:t>’ are making the ‘</a:t>
            </a:r>
            <a:r>
              <a:rPr lang="en-GB" sz="3200" b="1" dirty="0" err="1" smtClean="0">
                <a:latin typeface="Comic Sans MS" panose="030F0702030302020204" pitchFamily="66" charset="0"/>
              </a:rPr>
              <a:t>ee</a:t>
            </a:r>
            <a:r>
              <a:rPr lang="en-GB" sz="3200" dirty="0" smtClean="0">
                <a:latin typeface="Comic Sans MS" panose="030F0702030302020204" pitchFamily="66" charset="0"/>
              </a:rPr>
              <a:t>’ sound. Of course, there are some exceptions!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This is the spelling rule we are working on this week – see if you can spot the words which follow this rule in your spelling sentences.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6608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176</Words>
  <Application>Microsoft Office PowerPoint</Application>
  <PresentationFormat>Widescreen</PresentationFormat>
  <Paragraphs>41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Upham Local account</dc:creator>
  <cp:lastModifiedBy>Upham Local account</cp:lastModifiedBy>
  <cp:revision>2</cp:revision>
  <dcterms:created xsi:type="dcterms:W3CDTF">2021-01-09T16:15:09Z</dcterms:created>
  <dcterms:modified xsi:type="dcterms:W3CDTF">2021-01-09T16:16:29Z</dcterms:modified>
</cp:coreProperties>
</file>