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B0F66FC-6E5A-4383-93B6-659AFAD66066}"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8C528C-81CD-447E-B382-712710B3B63E}" type="slidenum">
              <a:rPr lang="en-GB" smtClean="0"/>
              <a:t>‹#›</a:t>
            </a:fld>
            <a:endParaRPr lang="en-GB"/>
          </a:p>
        </p:txBody>
      </p:sp>
    </p:spTree>
    <p:extLst>
      <p:ext uri="{BB962C8B-B14F-4D97-AF65-F5344CB8AC3E}">
        <p14:creationId xmlns:p14="http://schemas.microsoft.com/office/powerpoint/2010/main" val="3231609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0F66FC-6E5A-4383-93B6-659AFAD66066}"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8C528C-81CD-447E-B382-712710B3B63E}" type="slidenum">
              <a:rPr lang="en-GB" smtClean="0"/>
              <a:t>‹#›</a:t>
            </a:fld>
            <a:endParaRPr lang="en-GB"/>
          </a:p>
        </p:txBody>
      </p:sp>
    </p:spTree>
    <p:extLst>
      <p:ext uri="{BB962C8B-B14F-4D97-AF65-F5344CB8AC3E}">
        <p14:creationId xmlns:p14="http://schemas.microsoft.com/office/powerpoint/2010/main" val="2837808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B0F66FC-6E5A-4383-93B6-659AFAD66066}"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8C528C-81CD-447E-B382-712710B3B63E}" type="slidenum">
              <a:rPr lang="en-GB" smtClean="0"/>
              <a:t>‹#›</a:t>
            </a:fld>
            <a:endParaRPr lang="en-GB"/>
          </a:p>
        </p:txBody>
      </p:sp>
    </p:spTree>
    <p:extLst>
      <p:ext uri="{BB962C8B-B14F-4D97-AF65-F5344CB8AC3E}">
        <p14:creationId xmlns:p14="http://schemas.microsoft.com/office/powerpoint/2010/main" val="1804265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B0F66FC-6E5A-4383-93B6-659AFAD66066}"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8C528C-81CD-447E-B382-712710B3B63E}" type="slidenum">
              <a:rPr lang="en-GB" smtClean="0"/>
              <a:t>‹#›</a:t>
            </a:fld>
            <a:endParaRPr lang="en-GB"/>
          </a:p>
        </p:txBody>
      </p:sp>
    </p:spTree>
    <p:extLst>
      <p:ext uri="{BB962C8B-B14F-4D97-AF65-F5344CB8AC3E}">
        <p14:creationId xmlns:p14="http://schemas.microsoft.com/office/powerpoint/2010/main" val="2241245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B0F66FC-6E5A-4383-93B6-659AFAD66066}" type="datetimeFigureOut">
              <a:rPr lang="en-GB" smtClean="0"/>
              <a:t>12/05/2020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8C528C-81CD-447E-B382-712710B3B63E}" type="slidenum">
              <a:rPr lang="en-GB" smtClean="0"/>
              <a:t>‹#›</a:t>
            </a:fld>
            <a:endParaRPr lang="en-GB"/>
          </a:p>
        </p:txBody>
      </p:sp>
    </p:spTree>
    <p:extLst>
      <p:ext uri="{BB962C8B-B14F-4D97-AF65-F5344CB8AC3E}">
        <p14:creationId xmlns:p14="http://schemas.microsoft.com/office/powerpoint/2010/main" val="1849478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B0F66FC-6E5A-4383-93B6-659AFAD66066}" type="datetimeFigureOut">
              <a:rPr lang="en-GB" smtClean="0"/>
              <a:t>12/05/2020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8C528C-81CD-447E-B382-712710B3B63E}" type="slidenum">
              <a:rPr lang="en-GB" smtClean="0"/>
              <a:t>‹#›</a:t>
            </a:fld>
            <a:endParaRPr lang="en-GB"/>
          </a:p>
        </p:txBody>
      </p:sp>
    </p:spTree>
    <p:extLst>
      <p:ext uri="{BB962C8B-B14F-4D97-AF65-F5344CB8AC3E}">
        <p14:creationId xmlns:p14="http://schemas.microsoft.com/office/powerpoint/2010/main" val="1292370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0F66FC-6E5A-4383-93B6-659AFAD66066}" type="datetimeFigureOut">
              <a:rPr lang="en-GB" smtClean="0"/>
              <a:t>12/05/2020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8C528C-81CD-447E-B382-712710B3B63E}" type="slidenum">
              <a:rPr lang="en-GB" smtClean="0"/>
              <a:t>‹#›</a:t>
            </a:fld>
            <a:endParaRPr lang="en-GB"/>
          </a:p>
        </p:txBody>
      </p:sp>
    </p:spTree>
    <p:extLst>
      <p:ext uri="{BB962C8B-B14F-4D97-AF65-F5344CB8AC3E}">
        <p14:creationId xmlns:p14="http://schemas.microsoft.com/office/powerpoint/2010/main" val="1997286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B0F66FC-6E5A-4383-93B6-659AFAD66066}"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8C528C-81CD-447E-B382-712710B3B63E}" type="slidenum">
              <a:rPr lang="en-GB" smtClean="0"/>
              <a:t>‹#›</a:t>
            </a:fld>
            <a:endParaRPr lang="en-GB"/>
          </a:p>
        </p:txBody>
      </p:sp>
    </p:spTree>
    <p:extLst>
      <p:ext uri="{BB962C8B-B14F-4D97-AF65-F5344CB8AC3E}">
        <p14:creationId xmlns:p14="http://schemas.microsoft.com/office/powerpoint/2010/main" val="249841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B0F66FC-6E5A-4383-93B6-659AFAD66066}"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8C528C-81CD-447E-B382-712710B3B63E}" type="slidenum">
              <a:rPr lang="en-GB" smtClean="0"/>
              <a:t>‹#›</a:t>
            </a:fld>
            <a:endParaRPr lang="en-GB"/>
          </a:p>
        </p:txBody>
      </p:sp>
    </p:spTree>
    <p:extLst>
      <p:ext uri="{BB962C8B-B14F-4D97-AF65-F5344CB8AC3E}">
        <p14:creationId xmlns:p14="http://schemas.microsoft.com/office/powerpoint/2010/main" val="243644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0F66FC-6E5A-4383-93B6-659AFAD66066}"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8C528C-81CD-447E-B382-712710B3B63E}" type="slidenum">
              <a:rPr lang="en-GB" smtClean="0"/>
              <a:t>‹#›</a:t>
            </a:fld>
            <a:endParaRPr lang="en-GB"/>
          </a:p>
        </p:txBody>
      </p:sp>
    </p:spTree>
    <p:extLst>
      <p:ext uri="{BB962C8B-B14F-4D97-AF65-F5344CB8AC3E}">
        <p14:creationId xmlns:p14="http://schemas.microsoft.com/office/powerpoint/2010/main" val="3694964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0F66FC-6E5A-4383-93B6-659AFAD66066}"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8C528C-81CD-447E-B382-712710B3B63E}" type="slidenum">
              <a:rPr lang="en-GB" smtClean="0"/>
              <a:t>‹#›</a:t>
            </a:fld>
            <a:endParaRPr lang="en-GB"/>
          </a:p>
        </p:txBody>
      </p:sp>
    </p:spTree>
    <p:extLst>
      <p:ext uri="{BB962C8B-B14F-4D97-AF65-F5344CB8AC3E}">
        <p14:creationId xmlns:p14="http://schemas.microsoft.com/office/powerpoint/2010/main" val="3198771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0F66FC-6E5A-4383-93B6-659AFAD66066}" type="datetimeFigureOut">
              <a:rPr lang="en-GB" smtClean="0"/>
              <a:t>12/05/2020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8C528C-81CD-447E-B382-712710B3B63E}" type="slidenum">
              <a:rPr lang="en-GB" smtClean="0"/>
              <a:t>‹#›</a:t>
            </a:fld>
            <a:endParaRPr lang="en-GB"/>
          </a:p>
        </p:txBody>
      </p:sp>
    </p:spTree>
    <p:extLst>
      <p:ext uri="{BB962C8B-B14F-4D97-AF65-F5344CB8AC3E}">
        <p14:creationId xmlns:p14="http://schemas.microsoft.com/office/powerpoint/2010/main" val="378748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hyperlink" Target="http://www.google.co.uk/url?sa=i&amp;rct=j&amp;q=&amp;esrc=s&amp;source=images&amp;cd=&amp;cad=rja&amp;uact=8&amp;ved=2ahUKEwjSlYPtxZHaAhXJXRQKHe5OAqAQjRx6BAgAEAU&amp;url=http://www.cist.org.uk/pv/em/ea6161.htm&amp;psig=AOvVaw2yeiVgIziZK1YYgikqb6HB&amp;ust=1522413356549877" TargetMode="Externa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66205"/>
            <a:ext cx="9144000" cy="1067209"/>
          </a:xfrm>
        </p:spPr>
        <p:txBody>
          <a:bodyPr/>
          <a:lstStyle/>
          <a:p>
            <a:r>
              <a:rPr lang="en-GB" dirty="0" smtClean="0">
                <a:latin typeface="Comic Sans MS" panose="030F0702030302020204" pitchFamily="66" charset="0"/>
              </a:rPr>
              <a:t>Belonging – Lesson 3</a:t>
            </a:r>
            <a:endParaRPr lang="en-GB" dirty="0">
              <a:latin typeface="Comic Sans MS" panose="030F0702030302020204" pitchFamily="66" charset="0"/>
            </a:endParaRPr>
          </a:p>
        </p:txBody>
      </p:sp>
      <p:sp>
        <p:nvSpPr>
          <p:cNvPr id="3" name="Subtitle 2"/>
          <p:cNvSpPr>
            <a:spLocks noGrp="1"/>
          </p:cNvSpPr>
          <p:nvPr>
            <p:ph type="subTitle" idx="1"/>
          </p:nvPr>
        </p:nvSpPr>
        <p:spPr>
          <a:xfrm>
            <a:off x="1524000" y="2625634"/>
            <a:ext cx="9144000" cy="2828109"/>
          </a:xfrm>
        </p:spPr>
        <p:txBody>
          <a:bodyPr>
            <a:normAutofit/>
          </a:bodyPr>
          <a:lstStyle/>
          <a:p>
            <a:r>
              <a:rPr lang="en-GB" dirty="0" smtClean="0">
                <a:latin typeface="Comic Sans MS" panose="030F0702030302020204" pitchFamily="66" charset="0"/>
              </a:rPr>
              <a:t>Last week, we looked at how Muslims welcome the arrival of a new baby and the different things they do to show that the baby belongs to its family and faith.</a:t>
            </a:r>
          </a:p>
          <a:p>
            <a:endParaRPr lang="en-GB" dirty="0">
              <a:latin typeface="Comic Sans MS" panose="030F0702030302020204" pitchFamily="66" charset="0"/>
            </a:endParaRPr>
          </a:p>
          <a:p>
            <a:r>
              <a:rPr lang="en-GB" dirty="0" smtClean="0">
                <a:latin typeface="Comic Sans MS" panose="030F0702030302020204" pitchFamily="66" charset="0"/>
              </a:rPr>
              <a:t>Today we are going to be finding out about </a:t>
            </a:r>
            <a:r>
              <a:rPr lang="en-GB" dirty="0" smtClean="0">
                <a:latin typeface="Comic Sans MS" panose="030F0702030302020204" pitchFamily="66" charset="0"/>
              </a:rPr>
              <a:t>some of the things Muslims do and wear to </a:t>
            </a:r>
            <a:r>
              <a:rPr lang="en-GB" dirty="0" smtClean="0">
                <a:latin typeface="Comic Sans MS" panose="030F0702030302020204" pitchFamily="66" charset="0"/>
              </a:rPr>
              <a:t>show that they belong to their </a:t>
            </a:r>
            <a:r>
              <a:rPr lang="en-GB" dirty="0" smtClean="0">
                <a:latin typeface="Comic Sans MS" panose="030F0702030302020204" pitchFamily="66" charset="0"/>
              </a:rPr>
              <a:t>faith during prayer.</a:t>
            </a:r>
            <a:endParaRPr lang="en-GB" dirty="0">
              <a:latin typeface="Comic Sans MS" panose="030F0702030302020204" pitchFamily="66" charset="0"/>
            </a:endParaRPr>
          </a:p>
        </p:txBody>
      </p:sp>
    </p:spTree>
    <p:extLst>
      <p:ext uri="{BB962C8B-B14F-4D97-AF65-F5344CB8AC3E}">
        <p14:creationId xmlns:p14="http://schemas.microsoft.com/office/powerpoint/2010/main" val="24428133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9451" y="404949"/>
            <a:ext cx="11181806" cy="5262979"/>
          </a:xfrm>
          <a:prstGeom prst="rect">
            <a:avLst/>
          </a:prstGeom>
          <a:noFill/>
        </p:spPr>
        <p:txBody>
          <a:bodyPr wrap="square" rtlCol="0">
            <a:spAutoFit/>
          </a:bodyPr>
          <a:lstStyle/>
          <a:p>
            <a:r>
              <a:rPr lang="en-GB" sz="2400" dirty="0" smtClean="0">
                <a:latin typeface="Comic Sans MS" panose="030F0702030302020204" pitchFamily="66" charset="0"/>
              </a:rPr>
              <a:t>First, I want you to think back to the first lesson of </a:t>
            </a:r>
          </a:p>
          <a:p>
            <a:r>
              <a:rPr lang="en-GB" sz="2400" dirty="0" smtClean="0">
                <a:latin typeface="Comic Sans MS" panose="030F0702030302020204" pitchFamily="66" charset="0"/>
              </a:rPr>
              <a:t>RE this half term, when you filled in your spiders web</a:t>
            </a:r>
          </a:p>
          <a:p>
            <a:r>
              <a:rPr lang="en-GB" sz="2400" dirty="0" smtClean="0">
                <a:latin typeface="Comic Sans MS" panose="030F0702030302020204" pitchFamily="66" charset="0"/>
              </a:rPr>
              <a:t> (you might want to have a look back at this to remind </a:t>
            </a:r>
          </a:p>
          <a:p>
            <a:r>
              <a:rPr lang="en-GB" sz="2400" dirty="0" smtClean="0">
                <a:latin typeface="Comic Sans MS" panose="030F0702030302020204" pitchFamily="66" charset="0"/>
              </a:rPr>
              <a:t>yourself).</a:t>
            </a:r>
          </a:p>
          <a:p>
            <a:endParaRPr lang="en-GB" sz="2400" dirty="0">
              <a:latin typeface="Comic Sans MS" panose="030F0702030302020204" pitchFamily="66" charset="0"/>
            </a:endParaRPr>
          </a:p>
          <a:p>
            <a:r>
              <a:rPr lang="en-GB" sz="2400" dirty="0" smtClean="0">
                <a:latin typeface="Comic Sans MS" panose="030F0702030302020204" pitchFamily="66" charset="0"/>
              </a:rPr>
              <a:t>How do you show that you belong to these </a:t>
            </a:r>
          </a:p>
          <a:p>
            <a:r>
              <a:rPr lang="en-GB" sz="2400" dirty="0" smtClean="0">
                <a:latin typeface="Comic Sans MS" panose="030F0702030302020204" pitchFamily="66" charset="0"/>
              </a:rPr>
              <a:t>different people/groups/things?</a:t>
            </a:r>
          </a:p>
          <a:p>
            <a:endParaRPr lang="en-GB" sz="2400" dirty="0">
              <a:latin typeface="Comic Sans MS" panose="030F0702030302020204" pitchFamily="66" charset="0"/>
            </a:endParaRPr>
          </a:p>
          <a:p>
            <a:r>
              <a:rPr lang="en-GB" sz="2400" dirty="0" smtClean="0">
                <a:latin typeface="Comic Sans MS" panose="030F0702030302020204" pitchFamily="66" charset="0"/>
              </a:rPr>
              <a:t>Do you:</a:t>
            </a:r>
          </a:p>
          <a:p>
            <a:pPr marL="342900" indent="-342900">
              <a:buFont typeface="Arial" panose="020B0604020202020204" pitchFamily="34" charset="0"/>
              <a:buChar char="•"/>
            </a:pPr>
            <a:r>
              <a:rPr lang="en-GB" sz="2400" dirty="0" smtClean="0">
                <a:latin typeface="Comic Sans MS" panose="030F0702030302020204" pitchFamily="66" charset="0"/>
              </a:rPr>
              <a:t>Wear a uniform (school, brownies, scouts, sports teams…)</a:t>
            </a:r>
          </a:p>
          <a:p>
            <a:pPr marL="342900" indent="-342900">
              <a:buFont typeface="Arial" panose="020B0604020202020204" pitchFamily="34" charset="0"/>
              <a:buChar char="•"/>
            </a:pPr>
            <a:r>
              <a:rPr lang="en-GB" sz="2400" dirty="0" smtClean="0">
                <a:latin typeface="Comic Sans MS" panose="030F0702030302020204" pitchFamily="66" charset="0"/>
              </a:rPr>
              <a:t>Wear a badge or item to represent this (peer mentor/school council badge, </a:t>
            </a:r>
            <a:r>
              <a:rPr lang="en-GB" sz="2400" dirty="0" smtClean="0">
                <a:latin typeface="Comic Sans MS" panose="030F0702030302020204" pitchFamily="66" charset="0"/>
              </a:rPr>
              <a:t>jewellery…)</a:t>
            </a:r>
            <a:endParaRPr lang="en-GB" sz="2400" dirty="0" smtClean="0">
              <a:latin typeface="Comic Sans MS" panose="030F0702030302020204" pitchFamily="66" charset="0"/>
            </a:endParaRPr>
          </a:p>
          <a:p>
            <a:pPr marL="342900" indent="-342900">
              <a:buFont typeface="Arial" panose="020B0604020202020204" pitchFamily="34" charset="0"/>
              <a:buChar char="•"/>
            </a:pPr>
            <a:r>
              <a:rPr lang="en-GB" sz="2400" dirty="0" smtClean="0">
                <a:latin typeface="Comic Sans MS" panose="030F0702030302020204" pitchFamily="66" charset="0"/>
              </a:rPr>
              <a:t>Own something to represent this (book bag, sports kit </a:t>
            </a:r>
            <a:r>
              <a:rPr lang="en-GB" sz="2400" dirty="0" smtClean="0">
                <a:latin typeface="Comic Sans MS" panose="030F0702030302020204" pitchFamily="66" charset="0"/>
              </a:rPr>
              <a:t>bag, books, certificates, trophies…)</a:t>
            </a:r>
            <a:endParaRPr lang="en-GB" sz="2400" dirty="0" smtClean="0">
              <a:latin typeface="Comic Sans MS" panose="030F0702030302020204" pitchFamily="66" charset="0"/>
            </a:endParaRPr>
          </a:p>
        </p:txBody>
      </p:sp>
      <p:pic>
        <p:nvPicPr>
          <p:cNvPr id="3" name="Picture 2" descr="Image result for web of belonging">
            <a:hlinkClick r:id="rId2"/>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39051" y="404949"/>
            <a:ext cx="2075089" cy="3095897"/>
          </a:xfrm>
          <a:prstGeom prst="rect">
            <a:avLst/>
          </a:prstGeom>
          <a:noFill/>
          <a:ln>
            <a:noFill/>
          </a:ln>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74070" y="5666341"/>
            <a:ext cx="1411288" cy="9398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72139" y="5666341"/>
            <a:ext cx="1546226" cy="9429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543449" y="5564741"/>
            <a:ext cx="1566862" cy="104298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41672706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3877" y="252421"/>
            <a:ext cx="2308185" cy="23121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extBox 1"/>
          <p:cNvSpPr txBox="1"/>
          <p:nvPr/>
        </p:nvSpPr>
        <p:spPr>
          <a:xfrm>
            <a:off x="-6311400" y="976505"/>
            <a:ext cx="368182" cy="224113"/>
          </a:xfrm>
          <a:prstGeom prst="rect">
            <a:avLst/>
          </a:prstGeom>
          <a:noFill/>
        </p:spPr>
        <p:txBody>
          <a:bodyPr wrap="square" rtlCol="0">
            <a:spAutoFit/>
          </a:bodyPr>
          <a:lstStyle/>
          <a:p>
            <a:endParaRPr lang="en-GB" dirty="0"/>
          </a:p>
        </p:txBody>
      </p:sp>
      <p:pic>
        <p:nvPicPr>
          <p:cNvPr id="2052" name="Picture 4" descr="First Reformed review: bruising, vital, and one of the year's best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556" y="2905315"/>
            <a:ext cx="3044825" cy="202988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Vintage silver fish brooch Christian symbol unisex pin St | Ets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6562" y="5275967"/>
            <a:ext cx="1682811" cy="112187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007224" y="273087"/>
            <a:ext cx="7328647" cy="6494085"/>
          </a:xfrm>
          <a:prstGeom prst="rect">
            <a:avLst/>
          </a:prstGeom>
          <a:noFill/>
        </p:spPr>
        <p:txBody>
          <a:bodyPr wrap="square" rtlCol="0">
            <a:spAutoFit/>
          </a:bodyPr>
          <a:lstStyle/>
          <a:p>
            <a:r>
              <a:rPr lang="en-GB" sz="3200" dirty="0" smtClean="0">
                <a:latin typeface="Comic Sans MS" panose="030F0702030302020204" pitchFamily="66" charset="0"/>
              </a:rPr>
              <a:t>How do Christians show they belong?</a:t>
            </a:r>
          </a:p>
          <a:p>
            <a:endParaRPr lang="en-GB" sz="2400" dirty="0">
              <a:latin typeface="Comic Sans MS" panose="030F0702030302020204" pitchFamily="66" charset="0"/>
            </a:endParaRPr>
          </a:p>
          <a:p>
            <a:r>
              <a:rPr lang="en-GB" sz="2400" dirty="0" smtClean="0">
                <a:latin typeface="Comic Sans MS" panose="030F0702030302020204" pitchFamily="66" charset="0"/>
              </a:rPr>
              <a:t>Many Christians wear the symbol of the cross to show that they are a follower of this faith. A priest/vicar might wear this on their uniform. Someone else might choose to wear it as part of a piece of jewellery.</a:t>
            </a:r>
          </a:p>
          <a:p>
            <a:endParaRPr lang="en-GB" sz="2400" dirty="0">
              <a:latin typeface="Comic Sans MS" panose="030F0702030302020204" pitchFamily="66" charset="0"/>
            </a:endParaRPr>
          </a:p>
          <a:p>
            <a:r>
              <a:rPr lang="en-GB" sz="2400" dirty="0" smtClean="0">
                <a:latin typeface="Comic Sans MS" panose="030F0702030302020204" pitchFamily="66" charset="0"/>
              </a:rPr>
              <a:t>Some Christians wear the symbol of the fish instead, or as well as, the symbol of the cross</a:t>
            </a:r>
            <a:r>
              <a:rPr lang="en-GB" sz="2400" dirty="0" smtClean="0">
                <a:latin typeface="Comic Sans MS" panose="030F0702030302020204" pitchFamily="66" charset="0"/>
              </a:rPr>
              <a:t>.</a:t>
            </a:r>
          </a:p>
          <a:p>
            <a:endParaRPr lang="en-GB" sz="2400" dirty="0">
              <a:latin typeface="Comic Sans MS" panose="030F0702030302020204" pitchFamily="66" charset="0"/>
            </a:endParaRPr>
          </a:p>
          <a:p>
            <a:r>
              <a:rPr lang="en-GB" sz="2400" dirty="0" smtClean="0">
                <a:latin typeface="Comic Sans MS" panose="030F0702030302020204" pitchFamily="66" charset="0"/>
              </a:rPr>
              <a:t>As well as wearing these symbols, they might:</a:t>
            </a:r>
          </a:p>
          <a:p>
            <a:pPr marL="342900" indent="-342900">
              <a:buFont typeface="Arial" panose="020B0604020202020204" pitchFamily="34" charset="0"/>
              <a:buChar char="•"/>
            </a:pPr>
            <a:r>
              <a:rPr lang="en-GB" sz="2400" dirty="0" smtClean="0">
                <a:latin typeface="Comic Sans MS" panose="030F0702030302020204" pitchFamily="66" charset="0"/>
              </a:rPr>
              <a:t>Visit a church</a:t>
            </a:r>
          </a:p>
          <a:p>
            <a:pPr marL="342900" indent="-342900">
              <a:buFont typeface="Arial" panose="020B0604020202020204" pitchFamily="34" charset="0"/>
              <a:buChar char="•"/>
            </a:pPr>
            <a:r>
              <a:rPr lang="en-GB" sz="2400" dirty="0" smtClean="0">
                <a:latin typeface="Comic Sans MS" panose="030F0702030302020204" pitchFamily="66" charset="0"/>
              </a:rPr>
              <a:t>Read the Bible</a:t>
            </a:r>
          </a:p>
          <a:p>
            <a:pPr marL="342900" indent="-342900">
              <a:buFont typeface="Arial" panose="020B0604020202020204" pitchFamily="34" charset="0"/>
              <a:buChar char="•"/>
            </a:pPr>
            <a:r>
              <a:rPr lang="en-GB" sz="2400" dirty="0" smtClean="0">
                <a:latin typeface="Comic Sans MS" panose="030F0702030302020204" pitchFamily="66" charset="0"/>
              </a:rPr>
              <a:t>Pray</a:t>
            </a:r>
          </a:p>
          <a:p>
            <a:pPr marL="342900" indent="-342900">
              <a:buFont typeface="Arial" panose="020B0604020202020204" pitchFamily="34" charset="0"/>
              <a:buChar char="•"/>
            </a:pPr>
            <a:r>
              <a:rPr lang="en-GB" sz="2400" dirty="0" smtClean="0">
                <a:latin typeface="Comic Sans MS" panose="030F0702030302020204" pitchFamily="66" charset="0"/>
              </a:rPr>
              <a:t>Sing hymns</a:t>
            </a:r>
          </a:p>
          <a:p>
            <a:pPr marL="342900" indent="-342900">
              <a:buFont typeface="Arial" panose="020B0604020202020204" pitchFamily="34" charset="0"/>
              <a:buChar char="•"/>
            </a:pPr>
            <a:r>
              <a:rPr lang="en-GB" sz="2400" dirty="0" smtClean="0">
                <a:latin typeface="Comic Sans MS" panose="030F0702030302020204" pitchFamily="66" charset="0"/>
              </a:rPr>
              <a:t>Light a candle</a:t>
            </a:r>
            <a:endParaRPr lang="en-GB" sz="2400" dirty="0">
              <a:latin typeface="Comic Sans MS" panose="030F0702030302020204" pitchFamily="66" charset="0"/>
            </a:endParaRPr>
          </a:p>
        </p:txBody>
      </p:sp>
    </p:spTree>
    <p:extLst>
      <p:ext uri="{BB962C8B-B14F-4D97-AF65-F5344CB8AC3E}">
        <p14:creationId xmlns:p14="http://schemas.microsoft.com/office/powerpoint/2010/main" val="4059561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766560" y="1294806"/>
            <a:ext cx="4310879" cy="5059048"/>
          </a:xfrm>
          <a:prstGeom prst="rect">
            <a:avLst/>
          </a:prstGeom>
        </p:spPr>
      </p:pic>
      <p:pic>
        <p:nvPicPr>
          <p:cNvPr id="5" name="Picture 4"/>
          <p:cNvPicPr>
            <a:picLocks noChangeAspect="1"/>
          </p:cNvPicPr>
          <p:nvPr/>
        </p:nvPicPr>
        <p:blipFill>
          <a:blip r:embed="rId3"/>
          <a:stretch>
            <a:fillRect/>
          </a:stretch>
        </p:blipFill>
        <p:spPr>
          <a:xfrm>
            <a:off x="981620" y="1365428"/>
            <a:ext cx="4273238" cy="4917805"/>
          </a:xfrm>
          <a:prstGeom prst="rect">
            <a:avLst/>
          </a:prstGeom>
        </p:spPr>
      </p:pic>
      <p:sp>
        <p:nvSpPr>
          <p:cNvPr id="6" name="TextBox 5"/>
          <p:cNvSpPr txBox="1"/>
          <p:nvPr/>
        </p:nvSpPr>
        <p:spPr>
          <a:xfrm>
            <a:off x="613954" y="248194"/>
            <a:ext cx="10816046" cy="707886"/>
          </a:xfrm>
          <a:prstGeom prst="rect">
            <a:avLst/>
          </a:prstGeom>
          <a:noFill/>
        </p:spPr>
        <p:txBody>
          <a:bodyPr wrap="square" rtlCol="0">
            <a:spAutoFit/>
          </a:bodyPr>
          <a:lstStyle/>
          <a:p>
            <a:r>
              <a:rPr lang="en-GB" sz="2000" dirty="0" smtClean="0">
                <a:latin typeface="Comic Sans MS" panose="030F0702030302020204" pitchFamily="66" charset="0"/>
              </a:rPr>
              <a:t>Read through the information below which talks about some of the things Muslims do and wear to make sure they are ready for prayers and to show that they belong to this faith.</a:t>
            </a:r>
            <a:endParaRPr lang="en-GB" sz="2000" dirty="0">
              <a:latin typeface="Comic Sans MS" panose="030F0702030302020204" pitchFamily="66" charset="0"/>
            </a:endParaRPr>
          </a:p>
        </p:txBody>
      </p:sp>
    </p:spTree>
    <p:extLst>
      <p:ext uri="{BB962C8B-B14F-4D97-AF65-F5344CB8AC3E}">
        <p14:creationId xmlns:p14="http://schemas.microsoft.com/office/powerpoint/2010/main" val="2394388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TotalTime>
  <Words>296</Words>
  <Application>Microsoft Office PowerPoint</Application>
  <PresentationFormat>Widescreen</PresentationFormat>
  <Paragraphs>29</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Comic Sans MS</vt:lpstr>
      <vt:lpstr>Office Theme</vt:lpstr>
      <vt:lpstr>Belonging – Lesson 3</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Belonging – Lesson 3</dc:title>
  <dc:creator>Upham Local account</dc:creator>
  <cp:lastModifiedBy>Upham Local account</cp:lastModifiedBy>
  <cp:revision>6</cp:revision>
  <dcterms:created xsi:type="dcterms:W3CDTF">2020-05-12T05:15:31Z</dcterms:created>
  <dcterms:modified xsi:type="dcterms:W3CDTF">2020-05-12T08:44:46Z</dcterms:modified>
</cp:coreProperties>
</file>