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67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CBC0"/>
    <a:srgbClr val="009A8C"/>
    <a:srgbClr val="E9504F"/>
    <a:srgbClr val="FFEDAA"/>
    <a:srgbClr val="FFE864"/>
    <a:srgbClr val="F39CA2"/>
    <a:srgbClr val="F9DA00"/>
    <a:srgbClr val="B03B06"/>
    <a:srgbClr val="3B4A2A"/>
    <a:srgbClr val="6A86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8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94" y="72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46AE89D-B663-4C64-812C-D18183463EE6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59442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A051D5D-6F8D-4D35-85EE-DD3DE0845816}" type="slidenum">
              <a:rPr lang="en-GB" altLang="en-US" smtClean="0">
                <a:solidFill>
                  <a:srgbClr val="000000"/>
                </a:solidFill>
              </a:rPr>
              <a:pPr/>
              <a:t>3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8015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39E84FC-ABDD-4B1A-A92B-4AB6779FEE8D}" type="slidenum">
              <a:rPr lang="en-GB" altLang="en-US" smtClean="0">
                <a:solidFill>
                  <a:srgbClr val="000000"/>
                </a:solidFill>
              </a:rPr>
              <a:pPr/>
              <a:t>4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541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69D1E10-3347-4736-AF24-B57289D38B24}" type="slidenum">
              <a:rPr lang="en-GB" altLang="en-US" smtClean="0">
                <a:solidFill>
                  <a:srgbClr val="000000"/>
                </a:solidFill>
              </a:rPr>
              <a:pPr/>
              <a:t>5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6736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BAABEFC-DB79-4264-8406-0717C8A58A16}" type="slidenum">
              <a:rPr lang="en-GB" altLang="en-US" smtClean="0">
                <a:solidFill>
                  <a:srgbClr val="000000"/>
                </a:solidFill>
              </a:rPr>
              <a:pPr/>
              <a:t>6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1491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7A7D33E-29D1-443C-BD91-DE5682BA7718}" type="slidenum">
              <a:rPr lang="en-GB" altLang="en-US" smtClean="0">
                <a:solidFill>
                  <a:srgbClr val="000000"/>
                </a:solidFill>
              </a:rPr>
              <a:pPr/>
              <a:t>7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7465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524DA70-4DEA-400E-87B2-3D6BCACA448C}" type="slidenum">
              <a:rPr lang="en-GB" altLang="en-US" smtClean="0">
                <a:solidFill>
                  <a:srgbClr val="000000"/>
                </a:solidFill>
              </a:rPr>
              <a:pPr/>
              <a:t>8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6672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ED9780A-08DD-47FE-BD1E-5DE949B439C2}" type="slidenum">
              <a:rPr lang="en-GB" altLang="en-US" smtClean="0">
                <a:solidFill>
                  <a:srgbClr val="000000"/>
                </a:solidFill>
              </a:rPr>
              <a:pPr/>
              <a:t>9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769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0DA5503-A68E-489B-8186-7EEEE65C6C86}" type="slidenum">
              <a:rPr lang="en-GB" altLang="en-US" smtClean="0">
                <a:solidFill>
                  <a:srgbClr val="000000"/>
                </a:solidFill>
              </a:rPr>
              <a:pPr/>
              <a:t>10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333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ks2-history/world-history-history-subjects-key-stage-2/ks2-history-ancient-mayan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ks2-history/world-history-history-subjects-key-stage-2/ks2-history-ancient-mayans" TargetMode="Externa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73E26-69C5-483E-B770-4BD2B48BBEDF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FDA82-B002-4435-99E4-532789D23D6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66256618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68" r:id="rId6"/>
  </p:sldLayoutIdLst>
  <p:transition spd="slow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6"/>
          <p:cNvSpPr>
            <a:spLocks noChangeArrowheads="1"/>
          </p:cNvSpPr>
          <p:nvPr/>
        </p:nvSpPr>
        <p:spPr bwMode="auto">
          <a:xfrm>
            <a:off x="923925" y="709613"/>
            <a:ext cx="72009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E9504F"/>
                </a:solidFill>
                <a:latin typeface="+mn-lt"/>
              </a:rPr>
              <a:t>The Gods</a:t>
            </a:r>
          </a:p>
        </p:txBody>
      </p:sp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1187450" y="3368675"/>
            <a:ext cx="6672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+mn-lt"/>
              </a:rPr>
              <a:t>Many of them had overlapping roles and names. </a:t>
            </a:r>
          </a:p>
        </p:txBody>
      </p:sp>
      <p:sp>
        <p:nvSpPr>
          <p:cNvPr id="13317" name="Rectangle 4"/>
          <p:cNvSpPr>
            <a:spLocks noChangeArrowheads="1"/>
          </p:cNvSpPr>
          <p:nvPr/>
        </p:nvSpPr>
        <p:spPr bwMode="auto">
          <a:xfrm>
            <a:off x="1187450" y="2308225"/>
            <a:ext cx="66722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+mn-lt"/>
              </a:rPr>
              <a:t>The ancient Maya people believed in a pantheon (large group) of gods, only a few of which are mentioned by the same name in different sources. </a:t>
            </a:r>
          </a:p>
        </p:txBody>
      </p:sp>
      <p:sp>
        <p:nvSpPr>
          <p:cNvPr id="13318" name="Rectangle 5"/>
          <p:cNvSpPr>
            <a:spLocks noChangeArrowheads="1"/>
          </p:cNvSpPr>
          <p:nvPr/>
        </p:nvSpPr>
        <p:spPr bwMode="auto">
          <a:xfrm>
            <a:off x="1187450" y="4151313"/>
            <a:ext cx="66722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+mn-lt"/>
              </a:rPr>
              <a:t>Some had human form, some took the form of an animal and others were a phenomena of nature.</a:t>
            </a:r>
          </a:p>
        </p:txBody>
      </p:sp>
    </p:spTree>
    <p:extLst>
      <p:ext uri="{BB962C8B-B14F-4D97-AF65-F5344CB8AC3E}">
        <p14:creationId xmlns:p14="http://schemas.microsoft.com/office/powerpoint/2010/main" val="250553697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971550" y="836613"/>
            <a:ext cx="3671888" cy="52562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1192213" y="998538"/>
            <a:ext cx="3240088" cy="486092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B03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15366" name="Group 6"/>
          <p:cNvGrpSpPr>
            <a:grpSpLocks/>
          </p:cNvGrpSpPr>
          <p:nvPr/>
        </p:nvGrpSpPr>
        <p:grpSpPr bwMode="auto">
          <a:xfrm>
            <a:off x="1192213" y="1028443"/>
            <a:ext cx="3240087" cy="4336416"/>
            <a:chOff x="1043608" y="1695622"/>
            <a:chExt cx="3240359" cy="4337983"/>
          </a:xfrm>
        </p:grpSpPr>
        <p:sp>
          <p:nvSpPr>
            <p:cNvPr id="15368" name="Rectangle 8"/>
            <p:cNvSpPr>
              <a:spLocks noChangeArrowheads="1"/>
            </p:cNvSpPr>
            <p:nvPr/>
          </p:nvSpPr>
          <p:spPr bwMode="auto">
            <a:xfrm>
              <a:off x="1367644" y="1695622"/>
              <a:ext cx="259228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rgbClr val="B03B06"/>
                  </a:solidFill>
                  <a:latin typeface="+mn-lt"/>
                </a:rPr>
                <a:t>Itzamna</a:t>
              </a:r>
            </a:p>
          </p:txBody>
        </p:sp>
        <p:sp>
          <p:nvSpPr>
            <p:cNvPr id="15369" name="Rectangle 5"/>
            <p:cNvSpPr>
              <a:spLocks noChangeArrowheads="1"/>
            </p:cNvSpPr>
            <p:nvPr/>
          </p:nvSpPr>
          <p:spPr bwMode="auto">
            <a:xfrm>
              <a:off x="1043608" y="2492896"/>
              <a:ext cx="3240359" cy="3540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One of the creator gods.</a:t>
              </a:r>
              <a:br>
                <a:rPr lang="en-GB" altLang="en-US" sz="1600" dirty="0">
                  <a:solidFill>
                    <a:srgbClr val="000000"/>
                  </a:solidFill>
                  <a:latin typeface="+mn-lt"/>
                </a:rPr>
              </a:br>
              <a:endParaRPr lang="en-GB" altLang="en-US" sz="160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Patron of learning and the inventor of writing.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He taught people literacy, medicine, science, art, sculpture and agriculture.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He also created the calendar.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Portrayed in human form as an old man with no teeth and a large nose.</a:t>
              </a: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4711700" y="998538"/>
            <a:ext cx="3240088" cy="486092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B03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E74E6E-5947-4A29-AAF9-9662B7DBD5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5927" y="1566528"/>
            <a:ext cx="2291633" cy="3724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771815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913" y="1144588"/>
            <a:ext cx="3124200" cy="451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12" name="Group 6"/>
          <p:cNvGrpSpPr>
            <a:grpSpLocks/>
          </p:cNvGrpSpPr>
          <p:nvPr/>
        </p:nvGrpSpPr>
        <p:grpSpPr bwMode="auto">
          <a:xfrm>
            <a:off x="1187450" y="1052513"/>
            <a:ext cx="3240088" cy="4588108"/>
            <a:chOff x="1038604" y="1010656"/>
            <a:chExt cx="3240360" cy="4588666"/>
          </a:xfrm>
        </p:grpSpPr>
        <p:sp>
          <p:nvSpPr>
            <p:cNvPr id="17415" name="Rectangle 8"/>
            <p:cNvSpPr>
              <a:spLocks noChangeArrowheads="1"/>
            </p:cNvSpPr>
            <p:nvPr/>
          </p:nvSpPr>
          <p:spPr bwMode="auto">
            <a:xfrm>
              <a:off x="1367644" y="1010656"/>
              <a:ext cx="259228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b="1" dirty="0" err="1">
                  <a:solidFill>
                    <a:srgbClr val="B03B06"/>
                  </a:solidFill>
                  <a:latin typeface="+mn-lt"/>
                </a:rPr>
                <a:t>Kukulcan</a:t>
              </a:r>
              <a:endParaRPr lang="en-GB" altLang="en-US" b="1" dirty="0">
                <a:solidFill>
                  <a:srgbClr val="B03B06"/>
                </a:solidFill>
                <a:latin typeface="+mn-lt"/>
              </a:endParaRPr>
            </a:p>
          </p:txBody>
        </p:sp>
        <p:sp>
          <p:nvSpPr>
            <p:cNvPr id="17416" name="Rectangle 5"/>
            <p:cNvSpPr>
              <a:spLocks noChangeArrowheads="1"/>
            </p:cNvSpPr>
            <p:nvPr/>
          </p:nvSpPr>
          <p:spPr bwMode="auto">
            <a:xfrm>
              <a:off x="1038604" y="1659303"/>
              <a:ext cx="3240360" cy="3940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Supreme god.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00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God of the four elements with the following items associated with each one: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maize-ear (earth)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fish (water)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lizard (fire)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vulture (air)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05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One of the creator gods.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00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God of resurrection and reincarnation.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05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His name means ‘feathered serpent’.</a:t>
              </a:r>
            </a:p>
          </p:txBody>
        </p:sp>
      </p:grpSp>
      <p:sp>
        <p:nvSpPr>
          <p:cNvPr id="11" name="Rounded Rectangle 10"/>
          <p:cNvSpPr/>
          <p:nvPr/>
        </p:nvSpPr>
        <p:spPr>
          <a:xfrm>
            <a:off x="1192213" y="998538"/>
            <a:ext cx="3240087" cy="486092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B03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711700" y="998538"/>
            <a:ext cx="3240088" cy="486092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B03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126639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00" y="1144588"/>
            <a:ext cx="2867025" cy="451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0" name="Group 6"/>
          <p:cNvGrpSpPr>
            <a:grpSpLocks/>
          </p:cNvGrpSpPr>
          <p:nvPr/>
        </p:nvGrpSpPr>
        <p:grpSpPr bwMode="auto">
          <a:xfrm>
            <a:off x="1187450" y="1052513"/>
            <a:ext cx="3240088" cy="4813049"/>
            <a:chOff x="1038604" y="1010656"/>
            <a:chExt cx="3240360" cy="4812274"/>
          </a:xfrm>
        </p:grpSpPr>
        <p:sp>
          <p:nvSpPr>
            <p:cNvPr id="19463" name="Rectangle 8"/>
            <p:cNvSpPr>
              <a:spLocks noChangeArrowheads="1"/>
            </p:cNvSpPr>
            <p:nvPr/>
          </p:nvSpPr>
          <p:spPr bwMode="auto">
            <a:xfrm>
              <a:off x="1367644" y="1010656"/>
              <a:ext cx="259228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rgbClr val="B03B06"/>
                  </a:solidFill>
                  <a:latin typeface="+mn-lt"/>
                </a:rPr>
                <a:t>Ix </a:t>
              </a:r>
              <a:r>
                <a:rPr lang="en-GB" altLang="en-US" b="1" dirty="0" err="1">
                  <a:solidFill>
                    <a:srgbClr val="B03B06"/>
                  </a:solidFill>
                  <a:latin typeface="+mn-lt"/>
                </a:rPr>
                <a:t>Chel</a:t>
              </a:r>
              <a:endParaRPr lang="en-GB" altLang="en-US" b="1" dirty="0">
                <a:solidFill>
                  <a:srgbClr val="B03B06"/>
                </a:solidFill>
                <a:latin typeface="+mn-lt"/>
              </a:endParaRPr>
            </a:p>
          </p:txBody>
        </p:sp>
        <p:sp>
          <p:nvSpPr>
            <p:cNvPr id="19464" name="Rectangle 5"/>
            <p:cNvSpPr>
              <a:spLocks noChangeArrowheads="1"/>
            </p:cNvSpPr>
            <p:nvPr/>
          </p:nvSpPr>
          <p:spPr bwMode="auto">
            <a:xfrm>
              <a:off x="1038604" y="1791706"/>
              <a:ext cx="3240360" cy="4031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Wife of Itzamna.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Goddess of childbirth, healing, weaving and the moon.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Portrayed in human form wearing a headdress of snakes entangled in her hair and toes and fingers that looked like jaguar claws.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Capable of causing floods and destruction.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The mother of many other gods.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rgbClr val="000000"/>
                </a:solidFill>
                <a:latin typeface="+mn-lt"/>
              </a:endParaRPr>
            </a:p>
          </p:txBody>
        </p:sp>
      </p:grpSp>
      <p:sp>
        <p:nvSpPr>
          <p:cNvPr id="11" name="Rounded Rectangle 10"/>
          <p:cNvSpPr/>
          <p:nvPr/>
        </p:nvSpPr>
        <p:spPr>
          <a:xfrm>
            <a:off x="1192213" y="998538"/>
            <a:ext cx="3240087" cy="486092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B03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B03B06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711700" y="998538"/>
            <a:ext cx="3240088" cy="486092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B03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B03B0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023928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0" y="1169988"/>
            <a:ext cx="2565400" cy="451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08" name="Group 6"/>
          <p:cNvGrpSpPr>
            <a:grpSpLocks/>
          </p:cNvGrpSpPr>
          <p:nvPr/>
        </p:nvGrpSpPr>
        <p:grpSpPr bwMode="auto">
          <a:xfrm>
            <a:off x="1276437" y="1095375"/>
            <a:ext cx="3091028" cy="4641699"/>
            <a:chOff x="1127598" y="1053695"/>
            <a:chExt cx="3091287" cy="4640538"/>
          </a:xfrm>
        </p:grpSpPr>
        <p:sp>
          <p:nvSpPr>
            <p:cNvPr id="21511" name="Rectangle 8"/>
            <p:cNvSpPr>
              <a:spLocks noChangeArrowheads="1"/>
            </p:cNvSpPr>
            <p:nvPr/>
          </p:nvSpPr>
          <p:spPr bwMode="auto">
            <a:xfrm>
              <a:off x="1162606" y="1053695"/>
              <a:ext cx="2972048" cy="584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rgbClr val="B03B06"/>
                  </a:solidFill>
                  <a:latin typeface="+mn-lt"/>
                </a:rPr>
                <a:t>Hun-</a:t>
              </a:r>
              <a:r>
                <a:rPr lang="en-GB" altLang="en-US" b="1" dirty="0" err="1">
                  <a:solidFill>
                    <a:srgbClr val="B03B06"/>
                  </a:solidFill>
                  <a:latin typeface="+mn-lt"/>
                </a:rPr>
                <a:t>Hunahpu</a:t>
              </a:r>
              <a:endParaRPr lang="en-GB" altLang="en-US" b="1" dirty="0">
                <a:solidFill>
                  <a:srgbClr val="B03B06"/>
                </a:solidFill>
                <a:latin typeface="+mn-lt"/>
              </a:endParaRPr>
            </a:p>
          </p:txBody>
        </p:sp>
        <p:sp>
          <p:nvSpPr>
            <p:cNvPr id="21512" name="Rectangle 5"/>
            <p:cNvSpPr>
              <a:spLocks noChangeArrowheads="1"/>
            </p:cNvSpPr>
            <p:nvPr/>
          </p:nvSpPr>
          <p:spPr bwMode="auto">
            <a:xfrm>
              <a:off x="1127598" y="1909528"/>
              <a:ext cx="3091287" cy="3784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Known as many other names, including ‘The Maize God’.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He was an important god because maize made up 80% of the diet of Maya people. They relied on the harvest being successful.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Mayans believe Hun-</a:t>
              </a:r>
              <a:r>
                <a:rPr lang="en-GB" altLang="en-US" sz="1600" dirty="0" err="1">
                  <a:solidFill>
                    <a:srgbClr val="000000"/>
                  </a:solidFill>
                  <a:latin typeface="+mn-lt"/>
                </a:rPr>
                <a:t>Hunahpu</a:t>
              </a: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 was killed by the Lord of Xibalba but was resurrected by his sons, the Hero Twins. He is therefore also seen as a figure of revival.</a:t>
              </a:r>
            </a:p>
          </p:txBody>
        </p:sp>
      </p:grpSp>
      <p:sp>
        <p:nvSpPr>
          <p:cNvPr id="11" name="Rounded Rectangle 10"/>
          <p:cNvSpPr/>
          <p:nvPr/>
        </p:nvSpPr>
        <p:spPr>
          <a:xfrm>
            <a:off x="1192213" y="998538"/>
            <a:ext cx="3240087" cy="486092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B03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711700" y="998538"/>
            <a:ext cx="3240088" cy="486092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B03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763993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196975"/>
            <a:ext cx="2881312" cy="437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56" name="Group 6"/>
          <p:cNvGrpSpPr>
            <a:grpSpLocks/>
          </p:cNvGrpSpPr>
          <p:nvPr/>
        </p:nvGrpSpPr>
        <p:grpSpPr bwMode="auto">
          <a:xfrm>
            <a:off x="1187450" y="1127125"/>
            <a:ext cx="3240088" cy="4640812"/>
            <a:chOff x="1038604" y="1085566"/>
            <a:chExt cx="3240360" cy="4640690"/>
          </a:xfrm>
        </p:grpSpPr>
        <p:sp>
          <p:nvSpPr>
            <p:cNvPr id="23559" name="Rectangle 8"/>
            <p:cNvSpPr>
              <a:spLocks noChangeArrowheads="1"/>
            </p:cNvSpPr>
            <p:nvPr/>
          </p:nvSpPr>
          <p:spPr bwMode="auto">
            <a:xfrm>
              <a:off x="1038604" y="1085566"/>
              <a:ext cx="3240360" cy="584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b="1" dirty="0" err="1">
                  <a:solidFill>
                    <a:srgbClr val="B03B06"/>
                  </a:solidFill>
                  <a:latin typeface="+mn-lt"/>
                </a:rPr>
                <a:t>Chac</a:t>
              </a:r>
              <a:endParaRPr lang="en-GB" altLang="en-US" b="1" dirty="0">
                <a:solidFill>
                  <a:srgbClr val="B03B06"/>
                </a:solidFill>
                <a:latin typeface="+mn-lt"/>
              </a:endParaRPr>
            </a:p>
          </p:txBody>
        </p:sp>
        <p:sp>
          <p:nvSpPr>
            <p:cNvPr id="23560" name="Rectangle 5"/>
            <p:cNvSpPr>
              <a:spLocks noChangeArrowheads="1"/>
            </p:cNvSpPr>
            <p:nvPr/>
          </p:nvSpPr>
          <p:spPr bwMode="auto">
            <a:xfrm>
              <a:off x="1038604" y="1694485"/>
              <a:ext cx="3240360" cy="4031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The supreme god of storms and rain.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Brought the rain needed to make crops grow.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Created storms, thunder and lightning and maintained water sources, such as wells, streams and springs.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Prayers and sacrifices were often offered to him to gain his favour.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Portrayed as a human with a curling snout and reptile fangs.</a:t>
              </a:r>
            </a:p>
          </p:txBody>
        </p:sp>
      </p:grpSp>
      <p:sp>
        <p:nvSpPr>
          <p:cNvPr id="11" name="Rounded Rectangle 10"/>
          <p:cNvSpPr/>
          <p:nvPr/>
        </p:nvSpPr>
        <p:spPr>
          <a:xfrm>
            <a:off x="1192213" y="998538"/>
            <a:ext cx="3240087" cy="486092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B03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711700" y="998538"/>
            <a:ext cx="3240088" cy="486092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B03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789470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341438"/>
            <a:ext cx="2982912" cy="423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4" name="Group 6"/>
          <p:cNvGrpSpPr>
            <a:grpSpLocks/>
          </p:cNvGrpSpPr>
          <p:nvPr/>
        </p:nvGrpSpPr>
        <p:grpSpPr bwMode="auto">
          <a:xfrm>
            <a:off x="1187474" y="1200150"/>
            <a:ext cx="3240064" cy="3506122"/>
            <a:chOff x="1038603" y="1157574"/>
            <a:chExt cx="3240361" cy="3506467"/>
          </a:xfrm>
        </p:grpSpPr>
        <p:sp>
          <p:nvSpPr>
            <p:cNvPr id="25607" name="Rectangle 8"/>
            <p:cNvSpPr>
              <a:spLocks noChangeArrowheads="1"/>
            </p:cNvSpPr>
            <p:nvPr/>
          </p:nvSpPr>
          <p:spPr bwMode="auto">
            <a:xfrm>
              <a:off x="1038604" y="1157574"/>
              <a:ext cx="3240360" cy="584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b="1" dirty="0" err="1">
                  <a:solidFill>
                    <a:srgbClr val="B03B06"/>
                  </a:solidFill>
                  <a:latin typeface="+mn-lt"/>
                </a:rPr>
                <a:t>Kinich</a:t>
              </a:r>
              <a:r>
                <a:rPr lang="en-GB" altLang="en-US" b="1" dirty="0">
                  <a:solidFill>
                    <a:srgbClr val="B03B06"/>
                  </a:solidFill>
                  <a:latin typeface="+mn-lt"/>
                </a:rPr>
                <a:t> </a:t>
              </a:r>
              <a:r>
                <a:rPr lang="en-GB" altLang="en-US" b="1" dirty="0" err="1">
                  <a:solidFill>
                    <a:srgbClr val="B03B06"/>
                  </a:solidFill>
                  <a:latin typeface="+mn-lt"/>
                </a:rPr>
                <a:t>Ahau</a:t>
              </a:r>
              <a:endParaRPr lang="en-GB" altLang="en-US" b="1" dirty="0">
                <a:solidFill>
                  <a:srgbClr val="B03B06"/>
                </a:solidFill>
                <a:latin typeface="+mn-lt"/>
              </a:endParaRPr>
            </a:p>
          </p:txBody>
        </p:sp>
        <p:sp>
          <p:nvSpPr>
            <p:cNvPr id="25608" name="Rectangle 5"/>
            <p:cNvSpPr>
              <a:spLocks noChangeArrowheads="1"/>
            </p:cNvSpPr>
            <p:nvPr/>
          </p:nvSpPr>
          <p:spPr bwMode="auto">
            <a:xfrm>
              <a:off x="1038603" y="2109245"/>
              <a:ext cx="3240360" cy="2554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The Sun God, sometimes called ‘The Face of the Sun’.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Also the god of healing and medicine.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He sunk below the Earth and travelled through the underworld at night, changing into the Jaguar God of the Night.</a:t>
              </a:r>
            </a:p>
          </p:txBody>
        </p:sp>
      </p:grpSp>
      <p:sp>
        <p:nvSpPr>
          <p:cNvPr id="11" name="Rounded Rectangle 10"/>
          <p:cNvSpPr/>
          <p:nvPr/>
        </p:nvSpPr>
        <p:spPr>
          <a:xfrm>
            <a:off x="1192213" y="998538"/>
            <a:ext cx="3240087" cy="486092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B03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711700" y="998538"/>
            <a:ext cx="3240088" cy="486092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B03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687382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525" y="1309688"/>
            <a:ext cx="2736850" cy="423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652" name="Group 6"/>
          <p:cNvGrpSpPr>
            <a:grpSpLocks/>
          </p:cNvGrpSpPr>
          <p:nvPr/>
        </p:nvGrpSpPr>
        <p:grpSpPr bwMode="auto">
          <a:xfrm>
            <a:off x="1187450" y="1268413"/>
            <a:ext cx="3241140" cy="4370365"/>
            <a:chOff x="1038579" y="1226680"/>
            <a:chExt cx="3240360" cy="4370831"/>
          </a:xfrm>
        </p:grpSpPr>
        <p:sp>
          <p:nvSpPr>
            <p:cNvPr id="27655" name="Rectangle 8"/>
            <p:cNvSpPr>
              <a:spLocks noChangeArrowheads="1"/>
            </p:cNvSpPr>
            <p:nvPr/>
          </p:nvSpPr>
          <p:spPr bwMode="auto">
            <a:xfrm>
              <a:off x="1038579" y="1226680"/>
              <a:ext cx="3240360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b="1" dirty="0" err="1">
                  <a:solidFill>
                    <a:srgbClr val="B03B06"/>
                  </a:solidFill>
                  <a:latin typeface="+mn-lt"/>
                </a:rPr>
                <a:t>Kisin</a:t>
              </a:r>
              <a:endParaRPr lang="en-GB" altLang="en-US" b="1" dirty="0">
                <a:solidFill>
                  <a:srgbClr val="B03B06"/>
                </a:solidFill>
                <a:latin typeface="+mn-lt"/>
              </a:endParaRPr>
            </a:p>
          </p:txBody>
        </p:sp>
        <p:sp>
          <p:nvSpPr>
            <p:cNvPr id="27656" name="Rectangle 5"/>
            <p:cNvSpPr>
              <a:spLocks noChangeArrowheads="1"/>
            </p:cNvSpPr>
            <p:nvPr/>
          </p:nvSpPr>
          <p:spPr bwMode="auto">
            <a:xfrm>
              <a:off x="1038579" y="1811455"/>
              <a:ext cx="3240360" cy="3786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God of Death.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 Ruled Xibalba and controlled earthquakes.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He is associated with owls as the Maya people linked owls with the caves of Xibalba, the night and killing prey.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Portrayed as a human with a skeletal nose, jaw and spine and a body covered in hideous spots.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rgbClr val="000000"/>
                </a:solidFill>
                <a:latin typeface="+mn-lt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rgbClr val="000000"/>
                  </a:solidFill>
                  <a:latin typeface="+mn-lt"/>
                </a:rPr>
                <a:t>His name means ‘Stinking One’.</a:t>
              </a:r>
            </a:p>
          </p:txBody>
        </p:sp>
      </p:grpSp>
      <p:sp>
        <p:nvSpPr>
          <p:cNvPr id="11" name="Rounded Rectangle 10"/>
          <p:cNvSpPr/>
          <p:nvPr/>
        </p:nvSpPr>
        <p:spPr>
          <a:xfrm>
            <a:off x="1192213" y="998538"/>
            <a:ext cx="3240087" cy="486092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B03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711700" y="998538"/>
            <a:ext cx="3240088" cy="486092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B03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57383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6"/>
          <p:cNvSpPr>
            <a:spLocks noChangeArrowheads="1"/>
          </p:cNvSpPr>
          <p:nvPr/>
        </p:nvSpPr>
        <p:spPr bwMode="auto">
          <a:xfrm>
            <a:off x="923925" y="808038"/>
            <a:ext cx="72009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B03B06"/>
                </a:solidFill>
                <a:latin typeface="+mn-lt"/>
              </a:rPr>
              <a:t>Religious Rituals</a:t>
            </a:r>
          </a:p>
        </p:txBody>
      </p:sp>
      <p:sp>
        <p:nvSpPr>
          <p:cNvPr id="29700" name="Rectangle 3"/>
          <p:cNvSpPr>
            <a:spLocks noChangeArrowheads="1"/>
          </p:cNvSpPr>
          <p:nvPr/>
        </p:nvSpPr>
        <p:spPr bwMode="auto">
          <a:xfrm>
            <a:off x="922338" y="1889125"/>
            <a:ext cx="72009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+mn-lt"/>
              </a:rPr>
              <a:t>The ancient Maya would perform rituals to gain favour with the gods. </a:t>
            </a:r>
            <a:endParaRPr lang="en-GB" altLang="en-US" sz="1800" dirty="0">
              <a:latin typeface="+mn-lt"/>
            </a:endParaRPr>
          </a:p>
        </p:txBody>
      </p:sp>
      <p:sp>
        <p:nvSpPr>
          <p:cNvPr id="29701" name="Rectangle 4"/>
          <p:cNvSpPr>
            <a:spLocks noChangeArrowheads="1"/>
          </p:cNvSpPr>
          <p:nvPr/>
        </p:nvSpPr>
        <p:spPr bwMode="auto">
          <a:xfrm>
            <a:off x="922338" y="2649538"/>
            <a:ext cx="72009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+mn-lt"/>
              </a:rPr>
              <a:t>Public festivals related to special dates on the Maya calendar or occasions to plead for a healthy harvest, the health of a ruler, or to win a war. </a:t>
            </a:r>
            <a:endParaRPr lang="en-GB" altLang="en-US" sz="1800" dirty="0">
              <a:latin typeface="+mn-lt"/>
            </a:endParaRPr>
          </a:p>
        </p:txBody>
      </p:sp>
      <p:sp>
        <p:nvSpPr>
          <p:cNvPr id="29702" name="Rectangle 5"/>
          <p:cNvSpPr>
            <a:spLocks noChangeArrowheads="1"/>
          </p:cNvSpPr>
          <p:nvPr/>
        </p:nvSpPr>
        <p:spPr bwMode="auto">
          <a:xfrm>
            <a:off x="919163" y="3687763"/>
            <a:ext cx="720566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+mn-lt"/>
              </a:rPr>
              <a:t>Before a ritual or festival, people would go without certain food or pierce their tongues, lips, cheeks or ears to offer a sacrifice of human blood. </a:t>
            </a:r>
          </a:p>
        </p:txBody>
      </p:sp>
      <p:sp>
        <p:nvSpPr>
          <p:cNvPr id="29703" name="Rectangle 8"/>
          <p:cNvSpPr>
            <a:spLocks noChangeArrowheads="1"/>
          </p:cNvSpPr>
          <p:nvPr/>
        </p:nvSpPr>
        <p:spPr bwMode="auto">
          <a:xfrm>
            <a:off x="919163" y="4727575"/>
            <a:ext cx="72056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+mn-lt"/>
              </a:rPr>
              <a:t>The festivals were colourful and noisy with processions, banners, drums and trumpets. </a:t>
            </a:r>
          </a:p>
        </p:txBody>
      </p:sp>
    </p:spTree>
    <p:extLst>
      <p:ext uri="{BB962C8B-B14F-4D97-AF65-F5344CB8AC3E}">
        <p14:creationId xmlns:p14="http://schemas.microsoft.com/office/powerpoint/2010/main" val="23901934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01" grpId="0"/>
      <p:bldP spid="29702" grpId="0"/>
      <p:bldP spid="2970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187</TotalTime>
  <Words>520</Words>
  <Application>Microsoft Office PowerPoint</Application>
  <PresentationFormat>On-screen Show (4:3)</PresentationFormat>
  <Paragraphs>83</Paragraphs>
  <Slides>11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Thomas Becker</dc:creator>
  <cp:lastModifiedBy>Upham Local account</cp:lastModifiedBy>
  <cp:revision>29</cp:revision>
  <dcterms:created xsi:type="dcterms:W3CDTF">2020-08-17T08:55:29Z</dcterms:created>
  <dcterms:modified xsi:type="dcterms:W3CDTF">2021-01-24T12:27:22Z</dcterms:modified>
</cp:coreProperties>
</file>