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76" r:id="rId2"/>
    <p:sldId id="258" r:id="rId3"/>
    <p:sldId id="264" r:id="rId4"/>
    <p:sldId id="300" r:id="rId5"/>
    <p:sldId id="286" r:id="rId6"/>
    <p:sldId id="285" r:id="rId7"/>
    <p:sldId id="307" r:id="rId8"/>
    <p:sldId id="308" r:id="rId9"/>
    <p:sldId id="309" r:id="rId10"/>
    <p:sldId id="310" r:id="rId11"/>
    <p:sldId id="311" r:id="rId12"/>
    <p:sldId id="295" r:id="rId13"/>
    <p:sldId id="312" r:id="rId14"/>
    <p:sldId id="291" r:id="rId15"/>
    <p:sldId id="313" r:id="rId16"/>
    <p:sldId id="314" r:id="rId17"/>
    <p:sldId id="292" r:id="rId18"/>
    <p:sldId id="296" r:id="rId19"/>
    <p:sldId id="293" r:id="rId20"/>
    <p:sldId id="304" r:id="rId21"/>
    <p:sldId id="315" r:id="rId22"/>
    <p:sldId id="316" r:id="rId23"/>
    <p:sldId id="294" r:id="rId24"/>
    <p:sldId id="305" r:id="rId25"/>
    <p:sldId id="317" r:id="rId26"/>
    <p:sldId id="306" r:id="rId27"/>
    <p:sldId id="267" r:id="rId28"/>
  </p:sldIdLst>
  <p:sldSz cx="9144000" cy="6858000" type="screen4x3"/>
  <p:notesSz cx="6858000" cy="9144000"/>
  <p:embeddedFontLst>
    <p:embeddedFont>
      <p:font typeface="BPreplay" panose="02000503000000020004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Tuffy" panose="020B0603060100000000" charset="0"/>
      <p:regular r:id="rId39"/>
      <p:bold r:id="rId40"/>
      <p:italic r:id="rId41"/>
      <p:boldItalic r:id="rId42"/>
    </p:embeddedFont>
    <p:embeddedFont>
      <p:font typeface="Tuffy-TTF" panose="020B0603060100000000" charset="0"/>
      <p:regular r:id="rId43"/>
      <p:bold r:id="rId44"/>
      <p:italic r:id="rId45"/>
      <p:boldItalic r:id="rId46"/>
    </p:embeddedFont>
    <p:embeddedFont>
      <p:font typeface="Sassoon Infant Rg" panose="02000503030000020003" charset="0"/>
      <p:regular r:id="rId47"/>
      <p:bold r:id="rId48"/>
    </p:embeddedFont>
    <p:embeddedFont>
      <p:font typeface="Twinkl" panose="020B0604020202020204" charset="0"/>
      <p:regular r:id="rId49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284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B0E3"/>
    <a:srgbClr val="BCE6FD"/>
    <a:srgbClr val="90C7E4"/>
    <a:srgbClr val="4DB1E4"/>
    <a:srgbClr val="8EC8E7"/>
    <a:srgbClr val="00A8EA"/>
    <a:srgbClr val="7B99C1"/>
    <a:srgbClr val="AECA5B"/>
    <a:srgbClr val="AED479"/>
    <a:srgbClr val="9DD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6374" autoAdjust="0"/>
  </p:normalViewPr>
  <p:slideViewPr>
    <p:cSldViewPr snapToGrid="0" showGuides="1">
      <p:cViewPr varScale="1">
        <p:scale>
          <a:sx n="115" d="100"/>
          <a:sy n="115" d="100"/>
        </p:scale>
        <p:origin x="1302" y="108"/>
      </p:cViewPr>
      <p:guideLst>
        <p:guide orient="horz" pos="2160"/>
        <p:guide pos="2880"/>
        <p:guide pos="363"/>
        <p:guide orient="horz" pos="3974"/>
        <p:guide pos="5284"/>
        <p:guide orient="horz" pos="346"/>
        <p:guide pos="476"/>
        <p:guide orient="horz" pos="482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font" Target="fonts/font17.fntdata"/><Relationship Id="rId50" Type="http://schemas.openxmlformats.org/officeDocument/2006/relationships/font" Target="fonts/font2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1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49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font" Target="fonts/font18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77000"/>
            </a:scheme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332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1" r:id="rId5"/>
    <p:sldLayoutId id="2147483670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nglish-australian-curriculum-planit/language-conventions-english-australian-curriculum-planit/year-2-english-australian-curriculum-planit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5.xml"/><Relationship Id="rId6" Type="http://schemas.openxmlformats.org/officeDocument/2006/relationships/slide" Target="slide23.xml"/><Relationship Id="rId5" Type="http://schemas.openxmlformats.org/officeDocument/2006/relationships/slide" Target="slide19.xml"/><Relationship Id="rId4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9.png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.png"/><Relationship Id="rId7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11" Type="http://schemas.openxmlformats.org/officeDocument/2006/relationships/image" Target="../media/image22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6.png"/><Relationship Id="rId7" Type="http://schemas.openxmlformats.org/officeDocument/2006/relationships/image" Target="../media/image1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7.png"/><Relationship Id="rId7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31.png"/><Relationship Id="rId5" Type="http://schemas.openxmlformats.org/officeDocument/2006/relationships/image" Target="../media/image10.png"/><Relationship Id="rId10" Type="http://schemas.openxmlformats.org/officeDocument/2006/relationships/image" Target="../media/image3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6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11" Type="http://schemas.openxmlformats.org/officeDocument/2006/relationships/image" Target="../media/image34.png"/><Relationship Id="rId5" Type="http://schemas.openxmlformats.org/officeDocument/2006/relationships/image" Target="../media/image11.png"/><Relationship Id="rId10" Type="http://schemas.openxmlformats.org/officeDocument/2006/relationships/image" Target="../media/image33.png"/><Relationship Id="rId4" Type="http://schemas.openxmlformats.org/officeDocument/2006/relationships/image" Target="../media/image10.pn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8.png"/><Relationship Id="rId7" Type="http://schemas.openxmlformats.org/officeDocument/2006/relationships/image" Target="../media/image1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11" Type="http://schemas.openxmlformats.org/officeDocument/2006/relationships/image" Target="../media/image39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8.png"/><Relationship Id="rId7" Type="http://schemas.openxmlformats.org/officeDocument/2006/relationships/image" Target="../media/image1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11" Type="http://schemas.openxmlformats.org/officeDocument/2006/relationships/image" Target="../media/image39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42.png"/><Relationship Id="rId5" Type="http://schemas.openxmlformats.org/officeDocument/2006/relationships/image" Target="../media/image10.png"/><Relationship Id="rId10" Type="http://schemas.openxmlformats.org/officeDocument/2006/relationships/image" Target="../media/image41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4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46.png"/><Relationship Id="rId5" Type="http://schemas.openxmlformats.org/officeDocument/2006/relationships/image" Target="../media/image10.png"/><Relationship Id="rId10" Type="http://schemas.openxmlformats.org/officeDocument/2006/relationships/image" Target="../media/image4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nglish-australian-curriculum-planit/language-conventions-english-australian-curriculum-planit/year-2-english-australian-curriculum-plani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-5715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English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2 | Language Conventions | Suffix ‘-ed’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Suffix ‘-ed’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Language Conventions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D313BE6-7EC4-4407-B023-8462841D3D91}"/>
              </a:ext>
            </a:extLst>
          </p:cNvPr>
          <p:cNvSpPr/>
          <p:nvPr/>
        </p:nvSpPr>
        <p:spPr>
          <a:xfrm>
            <a:off x="4118775" y="5565913"/>
            <a:ext cx="898497" cy="54068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2845" y="748937"/>
            <a:ext cx="8220891" cy="783255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3200" b="1" dirty="0"/>
              <a:t>Suffix ‘-ed’</a:t>
            </a:r>
          </a:p>
        </p:txBody>
      </p:sp>
      <p:sp>
        <p:nvSpPr>
          <p:cNvPr id="16" name="TextBox 15">
            <a:hlinkClick r:id="rId2" action="ppaction://hlinksldjump"/>
            <a:extLst>
              <a:ext uri="{FF2B5EF4-FFF2-40B4-BE49-F238E27FC236}">
                <a16:creationId xmlns:a16="http://schemas.microsoft.com/office/drawing/2014/main" id="{BF4FE962-4FD6-4B9C-AF05-D6C8BC325C24}"/>
              </a:ext>
            </a:extLst>
          </p:cNvPr>
          <p:cNvSpPr txBox="1"/>
          <p:nvPr/>
        </p:nvSpPr>
        <p:spPr>
          <a:xfrm>
            <a:off x="1249680" y="1793964"/>
            <a:ext cx="6644640" cy="598589"/>
          </a:xfrm>
          <a:prstGeom prst="rect">
            <a:avLst/>
          </a:prstGeom>
          <a:solidFill>
            <a:srgbClr val="4EB0E3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Introductory Activity</a:t>
            </a:r>
          </a:p>
        </p:txBody>
      </p:sp>
      <p:sp>
        <p:nvSpPr>
          <p:cNvPr id="21" name="TextBox 20">
            <a:hlinkClick r:id="rId3" action="ppaction://hlinksldjump"/>
            <a:extLst>
              <a:ext uri="{FF2B5EF4-FFF2-40B4-BE49-F238E27FC236}">
                <a16:creationId xmlns:a16="http://schemas.microsoft.com/office/drawing/2014/main" id="{776822D9-141F-4C74-B6AA-E37D2AD74565}"/>
              </a:ext>
            </a:extLst>
          </p:cNvPr>
          <p:cNvSpPr txBox="1"/>
          <p:nvPr/>
        </p:nvSpPr>
        <p:spPr>
          <a:xfrm>
            <a:off x="1249680" y="2647588"/>
            <a:ext cx="6644640" cy="598589"/>
          </a:xfrm>
          <a:prstGeom prst="rect">
            <a:avLst/>
          </a:prstGeom>
          <a:solidFill>
            <a:srgbClr val="4EB0E3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Independent Focused Activity</a:t>
            </a:r>
          </a:p>
        </p:txBody>
      </p:sp>
      <p:sp>
        <p:nvSpPr>
          <p:cNvPr id="23" name="TextBox 22">
            <a:hlinkClick r:id="rId4" action="ppaction://hlinksldjump"/>
            <a:extLst>
              <a:ext uri="{FF2B5EF4-FFF2-40B4-BE49-F238E27FC236}">
                <a16:creationId xmlns:a16="http://schemas.microsoft.com/office/drawing/2014/main" id="{90F60939-EE46-48D6-A7A8-282148BFED70}"/>
              </a:ext>
            </a:extLst>
          </p:cNvPr>
          <p:cNvSpPr txBox="1"/>
          <p:nvPr/>
        </p:nvSpPr>
        <p:spPr>
          <a:xfrm>
            <a:off x="1249680" y="3501212"/>
            <a:ext cx="6644640" cy="598589"/>
          </a:xfrm>
          <a:prstGeom prst="rect">
            <a:avLst/>
          </a:prstGeom>
          <a:solidFill>
            <a:srgbClr val="4EB0E3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Review Activity</a:t>
            </a:r>
          </a:p>
        </p:txBody>
      </p:sp>
      <p:sp>
        <p:nvSpPr>
          <p:cNvPr id="25" name="TextBox 24">
            <a:hlinkClick r:id="rId5" action="ppaction://hlinksldjump"/>
            <a:extLst>
              <a:ext uri="{FF2B5EF4-FFF2-40B4-BE49-F238E27FC236}">
                <a16:creationId xmlns:a16="http://schemas.microsoft.com/office/drawing/2014/main" id="{3B81C287-2EA4-4B9C-A9FE-80AD8E8DD652}"/>
              </a:ext>
            </a:extLst>
          </p:cNvPr>
          <p:cNvSpPr txBox="1"/>
          <p:nvPr/>
        </p:nvSpPr>
        <p:spPr>
          <a:xfrm>
            <a:off x="1240970" y="4354836"/>
            <a:ext cx="6644640" cy="598589"/>
          </a:xfrm>
          <a:prstGeom prst="rect">
            <a:avLst/>
          </a:prstGeom>
          <a:solidFill>
            <a:srgbClr val="4EB0E3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Consolidation Activity</a:t>
            </a:r>
          </a:p>
        </p:txBody>
      </p:sp>
      <p:sp>
        <p:nvSpPr>
          <p:cNvPr id="26" name="TextBox 25">
            <a:hlinkClick r:id="rId6" action="ppaction://hlinksldjump"/>
            <a:extLst>
              <a:ext uri="{FF2B5EF4-FFF2-40B4-BE49-F238E27FC236}">
                <a16:creationId xmlns:a16="http://schemas.microsoft.com/office/drawing/2014/main" id="{0A179BDD-2AAD-4297-B48D-466C2138484E}"/>
              </a:ext>
            </a:extLst>
          </p:cNvPr>
          <p:cNvSpPr txBox="1"/>
          <p:nvPr/>
        </p:nvSpPr>
        <p:spPr>
          <a:xfrm>
            <a:off x="1240970" y="5208460"/>
            <a:ext cx="6644640" cy="598589"/>
          </a:xfrm>
          <a:prstGeom prst="rect">
            <a:avLst/>
          </a:prstGeom>
          <a:solidFill>
            <a:srgbClr val="4EB0E3"/>
          </a:solidFill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000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add ‘-ed’ to words to make new words.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003694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Twinkl" pitchFamily="50" charset="0"/>
              </a:rPr>
              <a:t>I can sort ‘-ed’ words into their different sounds. </a:t>
            </a:r>
          </a:p>
          <a:p>
            <a:r>
              <a:rPr lang="en-GB" sz="1600" dirty="0">
                <a:latin typeface="Twinkl" pitchFamily="50" charset="0"/>
              </a:rPr>
              <a:t>I can say a sentence using an ‘-ed’ word. </a:t>
            </a:r>
          </a:p>
          <a:p>
            <a:r>
              <a:rPr lang="en-GB" sz="1600" dirty="0">
                <a:latin typeface="Twinkl" pitchFamily="50" charset="0"/>
              </a:rPr>
              <a:t>I can work out when to put ‘-ed’ at the end of a word.</a:t>
            </a:r>
          </a:p>
        </p:txBody>
      </p:sp>
    </p:spTree>
    <p:extLst>
      <p:ext uri="{BB962C8B-B14F-4D97-AF65-F5344CB8AC3E}">
        <p14:creationId xmlns:p14="http://schemas.microsoft.com/office/powerpoint/2010/main" val="759669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Introductory Activity</a:t>
            </a:r>
          </a:p>
        </p:txBody>
      </p:sp>
    </p:spTree>
    <p:extLst>
      <p:ext uri="{BB962C8B-B14F-4D97-AF65-F5344CB8AC3E}">
        <p14:creationId xmlns:p14="http://schemas.microsoft.com/office/powerpoint/2010/main" val="574338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B5E7E54C-ED98-462E-AE4F-81C7357447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649" b="8649"/>
          <a:stretch/>
        </p:blipFill>
        <p:spPr>
          <a:xfrm>
            <a:off x="755651" y="1629175"/>
            <a:ext cx="7632698" cy="446365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1C8658C-AAEF-4BEF-9D45-28239E719382}"/>
              </a:ext>
            </a:extLst>
          </p:cNvPr>
          <p:cNvGrpSpPr/>
          <p:nvPr/>
        </p:nvGrpSpPr>
        <p:grpSpPr>
          <a:xfrm>
            <a:off x="4572000" y="2650921"/>
            <a:ext cx="3662519" cy="3287595"/>
            <a:chOff x="4572000" y="2650921"/>
            <a:chExt cx="3662519" cy="3287595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0C069C7-C51D-482C-9505-29BF46091BF8}"/>
                </a:ext>
              </a:extLst>
            </p:cNvPr>
            <p:cNvSpPr/>
            <p:nvPr/>
          </p:nvSpPr>
          <p:spPr>
            <a:xfrm rot="21337299">
              <a:off x="4653161" y="5333359"/>
              <a:ext cx="891998" cy="447561"/>
            </a:xfrm>
            <a:prstGeom prst="ellipse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4283E96-C902-49D3-B91B-E07E4ADDD3E0}"/>
                </a:ext>
              </a:extLst>
            </p:cNvPr>
            <p:cNvSpPr/>
            <p:nvPr/>
          </p:nvSpPr>
          <p:spPr>
            <a:xfrm>
              <a:off x="5842789" y="5314522"/>
              <a:ext cx="903584" cy="447561"/>
            </a:xfrm>
            <a:prstGeom prst="ellipse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CA05612-0045-4F70-9E50-7E628E7F49CB}"/>
                </a:ext>
              </a:extLst>
            </p:cNvPr>
            <p:cNvSpPr/>
            <p:nvPr/>
          </p:nvSpPr>
          <p:spPr>
            <a:xfrm>
              <a:off x="7035106" y="5490955"/>
              <a:ext cx="903584" cy="447561"/>
            </a:xfrm>
            <a:prstGeom prst="ellipse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221A33F-FD2C-403B-842F-53325E779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000" y="2650921"/>
              <a:ext cx="3662519" cy="3200399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9016" y="2500292"/>
            <a:ext cx="1963024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lick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239073" y="3307678"/>
            <a:ext cx="1963024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licked</a:t>
            </a:r>
          </a:p>
        </p:txBody>
      </p:sp>
    </p:spTree>
    <p:extLst>
      <p:ext uri="{BB962C8B-B14F-4D97-AF65-F5344CB8AC3E}">
        <p14:creationId xmlns:p14="http://schemas.microsoft.com/office/powerpoint/2010/main" val="17111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69FCC83-3EFB-4E01-B7BA-03D62A89873C}"/>
              </a:ext>
            </a:extLst>
          </p:cNvPr>
          <p:cNvGrpSpPr/>
          <p:nvPr/>
        </p:nvGrpSpPr>
        <p:grpSpPr>
          <a:xfrm>
            <a:off x="755649" y="1622528"/>
            <a:ext cx="7632699" cy="4470298"/>
            <a:chOff x="755649" y="1622528"/>
            <a:chExt cx="7632699" cy="4470298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116F47E-40A2-4DF8-899C-406C35721B0D}"/>
                </a:ext>
              </a:extLst>
            </p:cNvPr>
            <p:cNvSpPr/>
            <p:nvPr/>
          </p:nvSpPr>
          <p:spPr>
            <a:xfrm>
              <a:off x="755650" y="1629176"/>
              <a:ext cx="7632698" cy="4463650"/>
            </a:xfrm>
            <a:prstGeom prst="rect">
              <a:avLst/>
            </a:prstGeom>
            <a:solidFill>
              <a:srgbClr val="FEEE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373FCFA-539D-481D-AF48-049297F123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0540" t="17055"/>
            <a:stretch/>
          </p:blipFill>
          <p:spPr>
            <a:xfrm>
              <a:off x="755649" y="1622528"/>
              <a:ext cx="4473575" cy="253390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8753" y="2492159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work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238888" y="3314486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worked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2B0DDA-3B55-49BA-9249-F33B9941BF3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647" b="10362"/>
          <a:stretch/>
        </p:blipFill>
        <p:spPr>
          <a:xfrm>
            <a:off x="4482711" y="2406702"/>
            <a:ext cx="3905638" cy="368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4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C178B0-4317-4763-8D9F-77833E5B21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297"/>
          <a:stretch/>
        </p:blipFill>
        <p:spPr>
          <a:xfrm flipH="1">
            <a:off x="755650" y="1629174"/>
            <a:ext cx="7632700" cy="44636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9FDA3F-D441-4917-9048-4E63B4A225E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736" y="4881131"/>
            <a:ext cx="2537399" cy="117068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8753" y="2492159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burn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644037" y="3269496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burned</a:t>
            </a:r>
          </a:p>
        </p:txBody>
      </p:sp>
    </p:spTree>
    <p:extLst>
      <p:ext uri="{BB962C8B-B14F-4D97-AF65-F5344CB8AC3E}">
        <p14:creationId xmlns:p14="http://schemas.microsoft.com/office/powerpoint/2010/main" val="424792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B60ABBB-030C-4F8A-93B5-2AC139FF85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297"/>
          <a:stretch/>
        </p:blipFill>
        <p:spPr>
          <a:xfrm>
            <a:off x="755650" y="1626261"/>
            <a:ext cx="7632696" cy="446365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D5441D60-E15B-473D-AF42-E931D7A0969F}"/>
              </a:ext>
            </a:extLst>
          </p:cNvPr>
          <p:cNvSpPr/>
          <p:nvPr/>
        </p:nvSpPr>
        <p:spPr>
          <a:xfrm>
            <a:off x="1655493" y="4432300"/>
            <a:ext cx="414607" cy="209550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0F32B7-871B-4EAB-8D1A-0BF919887E3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493" y="3384730"/>
            <a:ext cx="470039" cy="121617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8753" y="2492159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yell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473052" y="3270953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yelled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D4312D-7438-4260-A4CB-904FD4C8361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959"/>
          <a:stretch/>
        </p:blipFill>
        <p:spPr>
          <a:xfrm flipH="1">
            <a:off x="5856089" y="2322628"/>
            <a:ext cx="2428891" cy="376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7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4B7CBA1-9C43-471F-8150-E6C804F1A9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485"/>
          <a:stretch/>
        </p:blipFill>
        <p:spPr>
          <a:xfrm>
            <a:off x="755650" y="1639305"/>
            <a:ext cx="7632700" cy="445352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8753" y="2528255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start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647775" y="3300527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started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E533420-2465-446A-B162-45EF0A1496E7}"/>
              </a:ext>
            </a:extLst>
          </p:cNvPr>
          <p:cNvSpPr/>
          <p:nvPr/>
        </p:nvSpPr>
        <p:spPr>
          <a:xfrm>
            <a:off x="5907504" y="5329988"/>
            <a:ext cx="1438875" cy="710621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3BE9F7D-36B6-407E-834A-62BD6AF46178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88433" y="1778182"/>
            <a:ext cx="2896548" cy="417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1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749ADF-B46F-43CB-B80E-CF0B9CF01E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55" b="20913"/>
          <a:stretch/>
        </p:blipFill>
        <p:spPr>
          <a:xfrm>
            <a:off x="755650" y="1639305"/>
            <a:ext cx="7632698" cy="44535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D7B970-A306-4A99-B6CA-DCE610D8062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242" y="3831945"/>
            <a:ext cx="2299191" cy="219083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Adding ‘-ed’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C1333E6-E0AD-4886-8067-A9763E4F633D}"/>
              </a:ext>
            </a:extLst>
          </p:cNvPr>
          <p:cNvSpPr/>
          <p:nvPr/>
        </p:nvSpPr>
        <p:spPr>
          <a:xfrm>
            <a:off x="-413468" y="4462838"/>
            <a:ext cx="5698532" cy="755857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has been added to the second word?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How do we say this sound?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A80F3D-468E-4E5C-B895-A7FC13D456B8}"/>
              </a:ext>
            </a:extLst>
          </p:cNvPr>
          <p:cNvSpPr/>
          <p:nvPr/>
        </p:nvSpPr>
        <p:spPr>
          <a:xfrm>
            <a:off x="-413468" y="1755451"/>
            <a:ext cx="4607963" cy="584775"/>
          </a:xfrm>
          <a:prstGeom prst="roundRect">
            <a:avLst>
              <a:gd name="adj" fmla="val 336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tIns="108000" rIns="108000" b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Let’s read these words together: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734E2A-672D-4D5C-95CF-435FD0165D53}"/>
              </a:ext>
            </a:extLst>
          </p:cNvPr>
          <p:cNvSpPr/>
          <p:nvPr/>
        </p:nvSpPr>
        <p:spPr>
          <a:xfrm rot="21378438">
            <a:off x="888753" y="2492159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hunt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6A8A50E-B010-48E4-8302-D898CC0EADB3}"/>
              </a:ext>
            </a:extLst>
          </p:cNvPr>
          <p:cNvSpPr/>
          <p:nvPr/>
        </p:nvSpPr>
        <p:spPr>
          <a:xfrm rot="185413">
            <a:off x="2387430" y="3349196"/>
            <a:ext cx="2215585" cy="994734"/>
          </a:xfrm>
          <a:prstGeom prst="roundRect">
            <a:avLst>
              <a:gd name="adj" fmla="val 700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ysClr val="windowText" lastClr="000000"/>
                </a:solidFill>
              </a:rPr>
              <a:t>hunted</a:t>
            </a:r>
          </a:p>
        </p:txBody>
      </p:sp>
    </p:spTree>
    <p:extLst>
      <p:ext uri="{BB962C8B-B14F-4D97-AF65-F5344CB8AC3E}">
        <p14:creationId xmlns:p14="http://schemas.microsoft.com/office/powerpoint/2010/main" val="136653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5" grpId="0" animBg="1"/>
      <p:bldP spid="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1BFE49A-12B8-4B1D-A6D2-1A62654744C1}"/>
              </a:ext>
            </a:extLst>
          </p:cNvPr>
          <p:cNvSpPr/>
          <p:nvPr/>
        </p:nvSpPr>
        <p:spPr>
          <a:xfrm>
            <a:off x="755650" y="1629176"/>
            <a:ext cx="7632698" cy="4463650"/>
          </a:xfrm>
          <a:prstGeom prst="rect">
            <a:avLst/>
          </a:prstGeom>
          <a:solidFill>
            <a:srgbClr val="FEEE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044EB30-9D2C-471C-B4F6-39C203826CF3}"/>
              </a:ext>
            </a:extLst>
          </p:cNvPr>
          <p:cNvSpPr/>
          <p:nvPr/>
        </p:nvSpPr>
        <p:spPr>
          <a:xfrm>
            <a:off x="755650" y="5162550"/>
            <a:ext cx="7632700" cy="930275"/>
          </a:xfrm>
          <a:prstGeom prst="rect">
            <a:avLst/>
          </a:prstGeom>
          <a:solidFill>
            <a:srgbClr val="FDCF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0E3E842-481D-4BD9-9AC3-BADEAEA9227B}"/>
              </a:ext>
            </a:extLst>
          </p:cNvPr>
          <p:cNvCxnSpPr/>
          <p:nvPr/>
        </p:nvCxnSpPr>
        <p:spPr>
          <a:xfrm>
            <a:off x="755650" y="5162550"/>
            <a:ext cx="7632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E2329E81-E163-4EA9-BBFA-57D183E117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40" t="16724"/>
          <a:stretch/>
        </p:blipFill>
        <p:spPr>
          <a:xfrm>
            <a:off x="755649" y="1629176"/>
            <a:ext cx="4473575" cy="25440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F5F0FF-2C1A-4641-B567-EFBD5EBBEA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324" t="-362" r="7808" b="47186"/>
          <a:stretch/>
        </p:blipFill>
        <p:spPr>
          <a:xfrm>
            <a:off x="755647" y="2541314"/>
            <a:ext cx="7632701" cy="355151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Sorting ‘–ed’ Words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89548" y="1924674"/>
            <a:ext cx="8977896" cy="5501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Did you spot the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endings? We call the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bit of the word a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suffix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89CC2F-C0C5-4687-85DA-20DA95CB1EBB}"/>
              </a:ext>
            </a:extLst>
          </p:cNvPr>
          <p:cNvSpPr/>
          <p:nvPr/>
        </p:nvSpPr>
        <p:spPr>
          <a:xfrm>
            <a:off x="-709862" y="2619826"/>
            <a:ext cx="4910669" cy="101103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Could you hear the different sounds the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endings made?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B58FB77-5FEE-4FB6-B4E0-D546690C11EF}"/>
              </a:ext>
            </a:extLst>
          </p:cNvPr>
          <p:cNvSpPr/>
          <p:nvPr/>
        </p:nvSpPr>
        <p:spPr>
          <a:xfrm>
            <a:off x="-709862" y="3775855"/>
            <a:ext cx="5017166" cy="101103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Work with the other children in your group to sort the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words by their different sounds.</a:t>
            </a:r>
          </a:p>
        </p:txBody>
      </p:sp>
    </p:spTree>
    <p:extLst>
      <p:ext uri="{BB962C8B-B14F-4D97-AF65-F5344CB8AC3E}">
        <p14:creationId xmlns:p14="http://schemas.microsoft.com/office/powerpoint/2010/main" val="20362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1BFE49A-12B8-4B1D-A6D2-1A62654744C1}"/>
              </a:ext>
            </a:extLst>
          </p:cNvPr>
          <p:cNvSpPr/>
          <p:nvPr/>
        </p:nvSpPr>
        <p:spPr>
          <a:xfrm>
            <a:off x="755650" y="1629176"/>
            <a:ext cx="7632698" cy="4463650"/>
          </a:xfrm>
          <a:prstGeom prst="rect">
            <a:avLst/>
          </a:prstGeom>
          <a:solidFill>
            <a:srgbClr val="BCE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Sorting ‘–ed’ Words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89548" y="1864514"/>
            <a:ext cx="5763127" cy="5501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Drag the words into the correct columns.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39FD5D5-6AB0-4EC4-9DF9-4D3D3F113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051063"/>
              </p:ext>
            </p:extLst>
          </p:nvPr>
        </p:nvGraphicFramePr>
        <p:xfrm>
          <a:off x="1022682" y="2642616"/>
          <a:ext cx="7098633" cy="226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211">
                  <a:extLst>
                    <a:ext uri="{9D8B030D-6E8A-4147-A177-3AD203B41FA5}">
                      <a16:colId xmlns:a16="http://schemas.microsoft.com/office/drawing/2014/main" val="3885624780"/>
                    </a:ext>
                  </a:extLst>
                </a:gridCol>
                <a:gridCol w="2366211">
                  <a:extLst>
                    <a:ext uri="{9D8B030D-6E8A-4147-A177-3AD203B41FA5}">
                      <a16:colId xmlns:a16="http://schemas.microsoft.com/office/drawing/2014/main" val="1355881282"/>
                    </a:ext>
                  </a:extLst>
                </a:gridCol>
                <a:gridCol w="2366211">
                  <a:extLst>
                    <a:ext uri="{9D8B030D-6E8A-4147-A177-3AD203B41FA5}">
                      <a16:colId xmlns:a16="http://schemas.microsoft.com/office/drawing/2014/main" val="1837626444"/>
                    </a:ext>
                  </a:extLst>
                </a:gridCol>
              </a:tblGrid>
              <a:tr h="37379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-ed (t)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EB0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-ed (d)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EB0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-ed (id)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EB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087838"/>
                  </a:ext>
                </a:extLst>
              </a:tr>
              <a:tr h="189247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EB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286195"/>
                  </a:ext>
                </a:extLst>
              </a:tr>
            </a:tbl>
          </a:graphicData>
        </a:graphic>
      </p:graphicFrame>
      <p:sp>
        <p:nvSpPr>
          <p:cNvPr id="3" name="mixed">
            <a:extLst>
              <a:ext uri="{FF2B5EF4-FFF2-40B4-BE49-F238E27FC236}">
                <a16:creationId xmlns:a16="http://schemas.microsoft.com/office/drawing/2014/main" id="{08C286AB-D511-4CD3-899E-534D8E2E3D07}"/>
              </a:ext>
            </a:extLst>
          </p:cNvPr>
          <p:cNvSpPr txBox="1"/>
          <p:nvPr/>
        </p:nvSpPr>
        <p:spPr>
          <a:xfrm>
            <a:off x="1022682" y="4967816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mixed</a:t>
            </a:r>
          </a:p>
        </p:txBody>
      </p:sp>
      <p:sp>
        <p:nvSpPr>
          <p:cNvPr id="30" name="yelled">
            <a:extLst>
              <a:ext uri="{FF2B5EF4-FFF2-40B4-BE49-F238E27FC236}">
                <a16:creationId xmlns:a16="http://schemas.microsoft.com/office/drawing/2014/main" id="{653142FC-90B9-44CC-8F0C-C0BE55FD6426}"/>
              </a:ext>
            </a:extLst>
          </p:cNvPr>
          <p:cNvSpPr txBox="1"/>
          <p:nvPr/>
        </p:nvSpPr>
        <p:spPr>
          <a:xfrm>
            <a:off x="2104190" y="5496801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yelled</a:t>
            </a:r>
          </a:p>
        </p:txBody>
      </p:sp>
      <p:sp>
        <p:nvSpPr>
          <p:cNvPr id="31" name="started">
            <a:extLst>
              <a:ext uri="{FF2B5EF4-FFF2-40B4-BE49-F238E27FC236}">
                <a16:creationId xmlns:a16="http://schemas.microsoft.com/office/drawing/2014/main" id="{187DF62A-7FFD-4B72-876A-6AE50CD36C46}"/>
              </a:ext>
            </a:extLst>
          </p:cNvPr>
          <p:cNvSpPr txBox="1"/>
          <p:nvPr/>
        </p:nvSpPr>
        <p:spPr>
          <a:xfrm>
            <a:off x="3329739" y="4967816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started</a:t>
            </a:r>
          </a:p>
        </p:txBody>
      </p:sp>
      <p:sp>
        <p:nvSpPr>
          <p:cNvPr id="32" name="hunted">
            <a:extLst>
              <a:ext uri="{FF2B5EF4-FFF2-40B4-BE49-F238E27FC236}">
                <a16:creationId xmlns:a16="http://schemas.microsoft.com/office/drawing/2014/main" id="{217A700E-FCBD-48F8-94D5-9442414FF7EB}"/>
              </a:ext>
            </a:extLst>
          </p:cNvPr>
          <p:cNvSpPr txBox="1"/>
          <p:nvPr/>
        </p:nvSpPr>
        <p:spPr>
          <a:xfrm>
            <a:off x="4494294" y="5496801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hunted</a:t>
            </a:r>
          </a:p>
        </p:txBody>
      </p:sp>
      <p:sp>
        <p:nvSpPr>
          <p:cNvPr id="33" name="burned">
            <a:extLst>
              <a:ext uri="{FF2B5EF4-FFF2-40B4-BE49-F238E27FC236}">
                <a16:creationId xmlns:a16="http://schemas.microsoft.com/office/drawing/2014/main" id="{D283CE32-9A45-46CF-8910-EBDA46997DD2}"/>
              </a:ext>
            </a:extLst>
          </p:cNvPr>
          <p:cNvSpPr txBox="1"/>
          <p:nvPr/>
        </p:nvSpPr>
        <p:spPr>
          <a:xfrm>
            <a:off x="5636796" y="4967816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burned</a:t>
            </a:r>
          </a:p>
        </p:txBody>
      </p:sp>
      <p:sp>
        <p:nvSpPr>
          <p:cNvPr id="34" name="licked">
            <a:extLst>
              <a:ext uri="{FF2B5EF4-FFF2-40B4-BE49-F238E27FC236}">
                <a16:creationId xmlns:a16="http://schemas.microsoft.com/office/drawing/2014/main" id="{66B505DA-0367-4125-AB1E-019610BBC036}"/>
              </a:ext>
            </a:extLst>
          </p:cNvPr>
          <p:cNvSpPr txBox="1"/>
          <p:nvPr/>
        </p:nvSpPr>
        <p:spPr>
          <a:xfrm>
            <a:off x="6703927" y="5496801"/>
            <a:ext cx="138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licked</a:t>
            </a:r>
          </a:p>
        </p:txBody>
      </p:sp>
    </p:spTree>
    <p:extLst>
      <p:ext uri="{BB962C8B-B14F-4D97-AF65-F5344CB8AC3E}">
        <p14:creationId xmlns:p14="http://schemas.microsoft.com/office/powerpoint/2010/main" val="48738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 L 0.0441 -0.2571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-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18906 -0.3326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0.31545 -0.2590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4" y="-1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57326 -0.199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63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-0.19982 -0.1203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-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18802 -0.1958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92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5" grpId="0" animBg="1"/>
      <p:bldP spid="3" grpId="0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Independent Focused Activity</a:t>
            </a:r>
          </a:p>
        </p:txBody>
      </p:sp>
    </p:spTree>
    <p:extLst>
      <p:ext uri="{BB962C8B-B14F-4D97-AF65-F5344CB8AC3E}">
        <p14:creationId xmlns:p14="http://schemas.microsoft.com/office/powerpoint/2010/main" val="11509216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1BFE49A-12B8-4B1D-A6D2-1A62654744C1}"/>
              </a:ext>
            </a:extLst>
          </p:cNvPr>
          <p:cNvSpPr/>
          <p:nvPr/>
        </p:nvSpPr>
        <p:spPr>
          <a:xfrm>
            <a:off x="755650" y="1629176"/>
            <a:ext cx="7632698" cy="4463650"/>
          </a:xfrm>
          <a:prstGeom prst="rect">
            <a:avLst/>
          </a:prstGeom>
          <a:solidFill>
            <a:srgbClr val="BCE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In the Past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65484" y="1864514"/>
            <a:ext cx="7880684" cy="5501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What happens to the meaning of a word when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‘–ed’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is added?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9C96EE-387E-4F7F-BA1E-FD0BEB34D65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2456"/>
          <a:stretch/>
        </p:blipFill>
        <p:spPr>
          <a:xfrm>
            <a:off x="6094925" y="2120370"/>
            <a:ext cx="2584928" cy="39724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B164E1A-ECE8-4ED5-B8AE-3A9246AFCDE0}"/>
              </a:ext>
            </a:extLst>
          </p:cNvPr>
          <p:cNvSpPr/>
          <p:nvPr/>
        </p:nvSpPr>
        <p:spPr>
          <a:xfrm>
            <a:off x="1118937" y="2671009"/>
            <a:ext cx="4684483" cy="1503948"/>
          </a:xfrm>
          <a:prstGeom prst="rect">
            <a:avLst/>
          </a:prstGeom>
          <a:solidFill>
            <a:srgbClr val="4E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It shows the action is happening in the </a:t>
            </a:r>
            <a:r>
              <a:rPr lang="en-GB" sz="2800" b="1" dirty="0">
                <a:solidFill>
                  <a:schemeClr val="tx1"/>
                </a:solidFill>
              </a:rPr>
              <a:t>past</a:t>
            </a:r>
            <a:r>
              <a:rPr lang="en-GB" sz="28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67F69E3-D3E8-4F59-A262-A79E0FAD21B5}"/>
              </a:ext>
            </a:extLst>
          </p:cNvPr>
          <p:cNvSpPr/>
          <p:nvPr/>
        </p:nvSpPr>
        <p:spPr>
          <a:xfrm>
            <a:off x="1118937" y="4318647"/>
            <a:ext cx="4684483" cy="1503948"/>
          </a:xfrm>
          <a:prstGeom prst="rect">
            <a:avLst/>
          </a:prstGeom>
          <a:solidFill>
            <a:srgbClr val="4E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This is called </a:t>
            </a:r>
            <a:r>
              <a:rPr lang="en-GB" sz="2800" b="1" dirty="0">
                <a:solidFill>
                  <a:schemeClr val="tx1"/>
                </a:solidFill>
              </a:rPr>
              <a:t>past tense</a:t>
            </a:r>
            <a:r>
              <a:rPr lang="en-GB" sz="28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897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8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DF303FE-F76E-46EC-A8DB-F5D12E5FB8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97"/>
          <a:stretch/>
        </p:blipFill>
        <p:spPr>
          <a:xfrm>
            <a:off x="755650" y="1629175"/>
            <a:ext cx="7632698" cy="446365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>
                <a:latin typeface="+mj-lt"/>
              </a:rPr>
              <a:t>In the </a:t>
            </a:r>
            <a:r>
              <a:rPr lang="en-GB" sz="3200" b="1" dirty="0">
                <a:latin typeface="+mj-lt"/>
              </a:rPr>
              <a:t>Past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65484" y="1864513"/>
            <a:ext cx="7736305" cy="72227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You are going to complete the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In the Past Activity Sheet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 to practise making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words.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1E056-77A0-4B56-BABB-8E8684F0420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828" y="2752948"/>
            <a:ext cx="2243677" cy="31737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E0F532-FD80-4CD9-83EA-88D30B311FD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561" y="2752948"/>
            <a:ext cx="2243677" cy="31737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349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Review Activity</a:t>
            </a:r>
          </a:p>
        </p:txBody>
      </p:sp>
    </p:spTree>
    <p:extLst>
      <p:ext uri="{BB962C8B-B14F-4D97-AF65-F5344CB8AC3E}">
        <p14:creationId xmlns:p14="http://schemas.microsoft.com/office/powerpoint/2010/main" val="2697155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Act It Out Game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B770BEC6-AC85-452E-834C-346184AAFEF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806" t="49391" b="1"/>
          <a:stretch/>
        </p:blipFill>
        <p:spPr>
          <a:xfrm>
            <a:off x="755650" y="1629175"/>
            <a:ext cx="7632699" cy="4463650"/>
          </a:xfrm>
          <a:prstGeom prst="rect">
            <a:avLst/>
          </a:prstGeom>
        </p:spPr>
      </p:pic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3BF83FB4-1041-4671-80CF-A519A2603657}"/>
              </a:ext>
            </a:extLst>
          </p:cNvPr>
          <p:cNvSpPr/>
          <p:nvPr/>
        </p:nvSpPr>
        <p:spPr>
          <a:xfrm>
            <a:off x="-556776" y="2081352"/>
            <a:ext cx="4806559" cy="3469115"/>
          </a:xfrm>
          <a:prstGeom prst="roundRect">
            <a:avLst>
              <a:gd name="adj" fmla="val 669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Shuffle the Act it Out Word Cards and lay them face down on the table.</a:t>
            </a:r>
          </a:p>
          <a:p>
            <a:pPr algn="just"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ea typeface="BPreplay" panose="02000503000000020004" pitchFamily="50" charset="0"/>
              <a:cs typeface="BPreplay" panose="02000503000000020004" pitchFamily="50" charset="0"/>
            </a:endParaRPr>
          </a:p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Take turns to turn over a card. </a:t>
            </a:r>
            <a:b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</a:b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(Don’t show your partner!)</a:t>
            </a:r>
          </a:p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 </a:t>
            </a:r>
          </a:p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Act out the word on the card and see if your partner can guess the word and write it down correctly on their whiteboard.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229BBC-8168-4B16-AB5F-F40C5156CFC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48" t="25785" r="73428" b="56433"/>
          <a:stretch/>
        </p:blipFill>
        <p:spPr>
          <a:xfrm rot="20834070">
            <a:off x="4641669" y="2955016"/>
            <a:ext cx="988775" cy="5284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70E4D8E-D73C-4210-8FB3-694D1C38D82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48" t="43365" r="73428" b="38854"/>
          <a:stretch/>
        </p:blipFill>
        <p:spPr>
          <a:xfrm>
            <a:off x="5664926" y="3599450"/>
            <a:ext cx="988775" cy="5284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225DD9C-F175-4DE4-99BD-5228DF82337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48" t="61280" r="73428" b="21208"/>
          <a:stretch/>
        </p:blipFill>
        <p:spPr>
          <a:xfrm>
            <a:off x="4733109" y="4382516"/>
            <a:ext cx="988775" cy="5204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CB86A6F-54A6-439E-907E-C8A2C166680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29" t="25986" r="49952" b="56502"/>
          <a:stretch/>
        </p:blipFill>
        <p:spPr>
          <a:xfrm rot="552739">
            <a:off x="6601098" y="2963021"/>
            <a:ext cx="992778" cy="5204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BA86D81-4E23-452F-BEF3-50162BCCCA53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29" t="43364" r="49952" b="38855"/>
          <a:stretch/>
        </p:blipFill>
        <p:spPr>
          <a:xfrm rot="21258768">
            <a:off x="7097486" y="4052293"/>
            <a:ext cx="992778" cy="52841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FE5DB93-F6B5-402E-BB04-5C48374CF0A3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29" t="61279" r="49952" b="21209"/>
          <a:stretch/>
        </p:blipFill>
        <p:spPr>
          <a:xfrm rot="848978">
            <a:off x="6244048" y="4896323"/>
            <a:ext cx="992778" cy="5204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962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Consolidation Activity</a:t>
            </a:r>
          </a:p>
        </p:txBody>
      </p:sp>
    </p:spTree>
    <p:extLst>
      <p:ext uri="{BB962C8B-B14F-4D97-AF65-F5344CB8AC3E}">
        <p14:creationId xmlns:p14="http://schemas.microsoft.com/office/powerpoint/2010/main" val="10531788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B2B59BE1-3CDD-46E1-9E3C-5FAA97C2C2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94"/>
          <a:stretch/>
        </p:blipFill>
        <p:spPr>
          <a:xfrm>
            <a:off x="755650" y="1629175"/>
            <a:ext cx="7632698" cy="44629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AF7581-E84F-4D5A-BBBF-5A43C8F00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114" y="2814855"/>
            <a:ext cx="4649769" cy="4223620"/>
          </a:xfrm>
          <a:prstGeom prst="roundRect">
            <a:avLst>
              <a:gd name="adj" fmla="val 622"/>
            </a:avLst>
          </a:prstGeom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When Do We Need ‘–ed’?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89CC2F-C0C5-4687-85DA-20DA95CB1EBB}"/>
              </a:ext>
            </a:extLst>
          </p:cNvPr>
          <p:cNvSpPr/>
          <p:nvPr/>
        </p:nvSpPr>
        <p:spPr>
          <a:xfrm>
            <a:off x="-589547" y="1924673"/>
            <a:ext cx="5414096" cy="6908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Can you remember why we use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‘-ed’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at the end of a word?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264E9F5B-2F61-4060-8D7E-34226AAE105E}"/>
              </a:ext>
            </a:extLst>
          </p:cNvPr>
          <p:cNvSpPr/>
          <p:nvPr/>
        </p:nvSpPr>
        <p:spPr>
          <a:xfrm>
            <a:off x="-588117" y="1921749"/>
            <a:ext cx="5412665" cy="6908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To show something has happened in the past.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2C5258-31BE-4AAA-9B6A-51C5101BB46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2225">
            <a:off x="2465639" y="4125546"/>
            <a:ext cx="1568119" cy="3428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4843DF-88BF-41CE-899F-B555935748D0}"/>
              </a:ext>
            </a:extLst>
          </p:cNvPr>
          <p:cNvSpPr txBox="1"/>
          <p:nvPr/>
        </p:nvSpPr>
        <p:spPr>
          <a:xfrm>
            <a:off x="2601822" y="3184359"/>
            <a:ext cx="395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Read this sentence together: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A416CD-454E-4AD7-ADE2-D17513B21218}"/>
              </a:ext>
            </a:extLst>
          </p:cNvPr>
          <p:cNvSpPr txBox="1"/>
          <p:nvPr/>
        </p:nvSpPr>
        <p:spPr>
          <a:xfrm>
            <a:off x="2472482" y="3637711"/>
            <a:ext cx="421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Ed look at the book.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7145642-148F-4A32-9686-7DD4490FE0C9}"/>
              </a:ext>
            </a:extLst>
          </p:cNvPr>
          <p:cNvSpPr txBox="1"/>
          <p:nvPr/>
        </p:nvSpPr>
        <p:spPr>
          <a:xfrm>
            <a:off x="2601822" y="4480780"/>
            <a:ext cx="395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What is wrong?</a:t>
            </a:r>
          </a:p>
        </p:txBody>
      </p:sp>
    </p:spTree>
    <p:extLst>
      <p:ext uri="{BB962C8B-B14F-4D97-AF65-F5344CB8AC3E}">
        <p14:creationId xmlns:p14="http://schemas.microsoft.com/office/powerpoint/2010/main" val="346482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0.44983 -3.7037E-7 " pathEditMode="relative" rAng="0" ptsTypes="AA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2" grpId="0" animBg="1"/>
      <p:bldP spid="5" grpId="0"/>
      <p:bldP spid="28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B2B59BE1-3CDD-46E1-9E3C-5FAA97C2C2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94"/>
          <a:stretch/>
        </p:blipFill>
        <p:spPr>
          <a:xfrm>
            <a:off x="755650" y="1629175"/>
            <a:ext cx="7632698" cy="44629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AF7581-E84F-4D5A-BBBF-5A43C8F00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114" y="2814855"/>
            <a:ext cx="4649769" cy="4223620"/>
          </a:xfrm>
          <a:prstGeom prst="roundRect">
            <a:avLst>
              <a:gd name="adj" fmla="val 622"/>
            </a:avLst>
          </a:prstGeom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When Do We Need ‘–ed’?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89CC2F-C0C5-4687-85DA-20DA95CB1EBB}"/>
              </a:ext>
            </a:extLst>
          </p:cNvPr>
          <p:cNvSpPr/>
          <p:nvPr/>
        </p:nvSpPr>
        <p:spPr>
          <a:xfrm>
            <a:off x="-589547" y="1924673"/>
            <a:ext cx="4507029" cy="1874378"/>
          </a:xfrm>
          <a:prstGeom prst="roundRect">
            <a:avLst>
              <a:gd name="adj" fmla="val 1212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We need to use ‘-ed’ if we want to show that the action has already happened (happened in the past).</a:t>
            </a:r>
          </a:p>
          <a:p>
            <a:pPr algn="just"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ea typeface="BPreplay" panose="02000503000000020004" pitchFamily="50" charset="0"/>
              <a:cs typeface="BPreplay" panose="02000503000000020004" pitchFamily="50" charset="0"/>
            </a:endParaRPr>
          </a:p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Ed looked at the book.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2C5258-31BE-4AAA-9B6A-51C5101BB46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2225">
            <a:off x="6592479" y="4125546"/>
            <a:ext cx="1568119" cy="3428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4843DF-88BF-41CE-899F-B555935748D0}"/>
              </a:ext>
            </a:extLst>
          </p:cNvPr>
          <p:cNvSpPr txBox="1"/>
          <p:nvPr/>
        </p:nvSpPr>
        <p:spPr>
          <a:xfrm>
            <a:off x="2601822" y="3184359"/>
            <a:ext cx="395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Read this sentence together: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A416CD-454E-4AD7-ADE2-D17513B21218}"/>
              </a:ext>
            </a:extLst>
          </p:cNvPr>
          <p:cNvSpPr txBox="1"/>
          <p:nvPr/>
        </p:nvSpPr>
        <p:spPr>
          <a:xfrm>
            <a:off x="2472482" y="3637711"/>
            <a:ext cx="421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Ed look at the book.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7145642-148F-4A32-9686-7DD4490FE0C9}"/>
              </a:ext>
            </a:extLst>
          </p:cNvPr>
          <p:cNvSpPr txBox="1"/>
          <p:nvPr/>
        </p:nvSpPr>
        <p:spPr>
          <a:xfrm>
            <a:off x="2601822" y="4480780"/>
            <a:ext cx="395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What is wrong?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94C73D-E1CD-47D7-9079-8E98DD6880F8}"/>
              </a:ext>
            </a:extLst>
          </p:cNvPr>
          <p:cNvSpPr txBox="1"/>
          <p:nvPr/>
        </p:nvSpPr>
        <p:spPr>
          <a:xfrm>
            <a:off x="2569913" y="3183370"/>
            <a:ext cx="395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 could say: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A29B930-7D60-448B-A1EE-B5D3E2454804}"/>
              </a:ext>
            </a:extLst>
          </p:cNvPr>
          <p:cNvSpPr txBox="1"/>
          <p:nvPr/>
        </p:nvSpPr>
        <p:spPr>
          <a:xfrm>
            <a:off x="2276809" y="3636722"/>
            <a:ext cx="4594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Ed </a:t>
            </a:r>
            <a:r>
              <a:rPr lang="en-GB" sz="3600" b="1" dirty="0"/>
              <a:t>looks</a:t>
            </a:r>
            <a:r>
              <a:rPr lang="en-GB" sz="3600" dirty="0"/>
              <a:t> at the book.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AB57B4D-5F8E-4E1A-9438-A0E7E6C7FF1D}"/>
              </a:ext>
            </a:extLst>
          </p:cNvPr>
          <p:cNvSpPr txBox="1"/>
          <p:nvPr/>
        </p:nvSpPr>
        <p:spPr>
          <a:xfrm>
            <a:off x="2247114" y="4479791"/>
            <a:ext cx="4649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shows the action is happening now.</a:t>
            </a:r>
          </a:p>
        </p:txBody>
      </p:sp>
    </p:spTree>
    <p:extLst>
      <p:ext uri="{BB962C8B-B14F-4D97-AF65-F5344CB8AC3E}">
        <p14:creationId xmlns:p14="http://schemas.microsoft.com/office/powerpoint/2010/main" val="3435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5" grpId="0"/>
      <p:bldP spid="28" grpId="0"/>
      <p:bldP spid="33" grpId="0"/>
      <p:bldP spid="21" grpId="0"/>
      <p:bldP spid="21" grpId="1"/>
      <p:bldP spid="29" grpId="0"/>
      <p:bldP spid="29" grpId="1"/>
      <p:bldP spid="30" grpId="0"/>
      <p:bldP spid="3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C91AA4-7E80-431B-872A-8D3BD4A744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311"/>
          <a:stretch/>
        </p:blipFill>
        <p:spPr>
          <a:xfrm>
            <a:off x="755650" y="1629175"/>
            <a:ext cx="7632698" cy="446290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When Do We Need ‘–ed’?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89CC2F-C0C5-4687-85DA-20DA95CB1EBB}"/>
              </a:ext>
            </a:extLst>
          </p:cNvPr>
          <p:cNvSpPr/>
          <p:nvPr/>
        </p:nvSpPr>
        <p:spPr>
          <a:xfrm>
            <a:off x="-589547" y="1744197"/>
            <a:ext cx="8783052" cy="89018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Can you use ‘-ed’ to show that these sentences happened in the past? Say them to your partner.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F0D49B8-974F-40F9-B8D8-73B4BD9BFA09}"/>
              </a:ext>
            </a:extLst>
          </p:cNvPr>
          <p:cNvSpPr/>
          <p:nvPr/>
        </p:nvSpPr>
        <p:spPr>
          <a:xfrm>
            <a:off x="998621" y="5498433"/>
            <a:ext cx="1732547" cy="505326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741937E-3BB7-4F9A-8C69-1E4B5461C719}"/>
              </a:ext>
            </a:extLst>
          </p:cNvPr>
          <p:cNvSpPr/>
          <p:nvPr/>
        </p:nvSpPr>
        <p:spPr>
          <a:xfrm>
            <a:off x="3705725" y="5512553"/>
            <a:ext cx="3068055" cy="455110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CA0AD16-C447-4EF0-BD4B-8389500BBB17}"/>
              </a:ext>
            </a:extLst>
          </p:cNvPr>
          <p:cNvSpPr/>
          <p:nvPr/>
        </p:nvSpPr>
        <p:spPr>
          <a:xfrm>
            <a:off x="7476998" y="5164183"/>
            <a:ext cx="733925" cy="307292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F7D3E2-0BD1-4395-8317-2EE17F04A42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538" y="3455079"/>
            <a:ext cx="2997242" cy="2346003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3CF08A36-08D2-4A68-8852-709424E752E0}"/>
              </a:ext>
            </a:extLst>
          </p:cNvPr>
          <p:cNvSpPr/>
          <p:nvPr/>
        </p:nvSpPr>
        <p:spPr>
          <a:xfrm>
            <a:off x="2272590" y="5071854"/>
            <a:ext cx="2861585" cy="6908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Steph push Sam over.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1FC62B-F00A-40FA-B8A1-0C481A27EE0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909" y="3317462"/>
            <a:ext cx="2172922" cy="2562854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DFE385E1-6248-46BD-BE16-70DC493FBFAF}"/>
              </a:ext>
            </a:extLst>
          </p:cNvPr>
          <p:cNvSpPr/>
          <p:nvPr/>
        </p:nvSpPr>
        <p:spPr>
          <a:xfrm>
            <a:off x="5450304" y="4097580"/>
            <a:ext cx="2511294" cy="6908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Dee wash the car.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127735-ED58-41E7-8486-4E4AAE9B084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160"/>
          <a:stretch/>
        </p:blipFill>
        <p:spPr>
          <a:xfrm>
            <a:off x="6638122" y="3317462"/>
            <a:ext cx="1627573" cy="240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07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62AC05-C403-4EDC-83FE-6F345A5D3BE1}"/>
              </a:ext>
            </a:extLst>
          </p:cNvPr>
          <p:cNvSpPr txBox="1"/>
          <p:nvPr/>
        </p:nvSpPr>
        <p:spPr>
          <a:xfrm>
            <a:off x="453165" y="1133017"/>
            <a:ext cx="8220891" cy="967921"/>
          </a:xfrm>
          <a:prstGeom prst="rect">
            <a:avLst/>
          </a:prstGeom>
          <a:solidFill>
            <a:srgbClr val="4EB0E3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en-GB" sz="4400" b="1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607268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667C53C-3542-4F5C-8429-2827E4CAE6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806" t="49391" b="1"/>
          <a:stretch/>
        </p:blipFill>
        <p:spPr>
          <a:xfrm>
            <a:off x="755650" y="1629175"/>
            <a:ext cx="7632699" cy="446365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Find Your Partner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89547" y="1815489"/>
            <a:ext cx="6780797" cy="6991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Look at the word card your teacher has given you. </a:t>
            </a:r>
          </a:p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Can you find your partner?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9EAFB-0237-4440-B7B7-07EADC85427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0" t="29372" r="65729" b="54614"/>
          <a:stretch/>
        </p:blipFill>
        <p:spPr>
          <a:xfrm rot="398187">
            <a:off x="5320191" y="3059876"/>
            <a:ext cx="2208101" cy="79995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43970E5-ECCC-4248-A9C8-0D053E4D53C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0" t="45580" r="65729" b="38406"/>
          <a:stretch/>
        </p:blipFill>
        <p:spPr>
          <a:xfrm rot="21407517">
            <a:off x="5818286" y="4404559"/>
            <a:ext cx="2208101" cy="79995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F21E3AC-1F61-413C-9382-7FDE17EAC5B6}"/>
              </a:ext>
            </a:extLst>
          </p:cNvPr>
          <p:cNvSpPr/>
          <p:nvPr/>
        </p:nvSpPr>
        <p:spPr>
          <a:xfrm>
            <a:off x="1096961" y="3008714"/>
            <a:ext cx="3789363" cy="2471161"/>
          </a:xfrm>
          <a:prstGeom prst="rect">
            <a:avLst/>
          </a:prstGeom>
          <a:solidFill>
            <a:srgbClr val="4EB0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>
                <a:solidFill>
                  <a:schemeClr val="tx1"/>
                </a:solidFill>
              </a:rPr>
              <a:t>e.g. If your word is </a:t>
            </a:r>
            <a:r>
              <a:rPr lang="en-GB" b="1" dirty="0">
                <a:solidFill>
                  <a:schemeClr val="tx1"/>
                </a:solidFill>
              </a:rPr>
              <a:t>start</a:t>
            </a:r>
            <a:r>
              <a:rPr lang="en-GB" dirty="0">
                <a:solidFill>
                  <a:schemeClr val="tx1"/>
                </a:solidFill>
              </a:rPr>
              <a:t>, then your partner’s card will be </a:t>
            </a:r>
            <a:r>
              <a:rPr lang="en-GB" b="1" dirty="0">
                <a:solidFill>
                  <a:schemeClr val="tx1"/>
                </a:solidFill>
              </a:rPr>
              <a:t>started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GB" dirty="0">
              <a:solidFill>
                <a:schemeClr val="tx1"/>
              </a:solidFill>
            </a:endParaRPr>
          </a:p>
          <a:p>
            <a:pPr algn="just"/>
            <a:r>
              <a:rPr lang="en-GB" dirty="0">
                <a:solidFill>
                  <a:schemeClr val="tx1"/>
                </a:solidFill>
              </a:rPr>
              <a:t>When you have found your partner, work together to think of a sentence using each word. Be ready to say your sentences to the rest of the class.</a:t>
            </a:r>
          </a:p>
        </p:txBody>
      </p:sp>
    </p:spTree>
    <p:extLst>
      <p:ext uri="{BB962C8B-B14F-4D97-AF65-F5344CB8AC3E}">
        <p14:creationId xmlns:p14="http://schemas.microsoft.com/office/powerpoint/2010/main" val="272378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83BFA594-0015-4EF0-9220-274FB66A1D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94"/>
          <a:stretch/>
        </p:blipFill>
        <p:spPr>
          <a:xfrm>
            <a:off x="755650" y="1629175"/>
            <a:ext cx="7632698" cy="446290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Writing ‘–ed’ Words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3DCF7-1946-4B6D-81CF-66CA67F96102}"/>
              </a:ext>
            </a:extLst>
          </p:cNvPr>
          <p:cNvSpPr/>
          <p:nvPr/>
        </p:nvSpPr>
        <p:spPr>
          <a:xfrm>
            <a:off x="-589547" y="1815489"/>
            <a:ext cx="6162573" cy="6991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2000" tIns="108000" rIns="108000" bIns="108000" rtlCol="0" anchor="ctr"/>
          <a:lstStyle/>
          <a:p>
            <a:pPr algn="just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Show your teacher how well you can write </a:t>
            </a:r>
            <a:r>
              <a:rPr lang="en-GB" altLang="en-US" b="1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‘–ed’ </a:t>
            </a:r>
            <a:r>
              <a:rPr lang="en-GB" altLang="en-US" dirty="0">
                <a:solidFill>
                  <a:schemeClr val="tx1"/>
                </a:solidFill>
                <a:ea typeface="BPreplay" panose="02000503000000020004" pitchFamily="50" charset="0"/>
                <a:cs typeface="BPreplay" panose="02000503000000020004" pitchFamily="50" charset="0"/>
              </a:rPr>
              <a:t>words by completing the activity sheet.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68D5A3-6726-4598-8DDC-8CCDC077621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1494"/>
          <a:stretch/>
        </p:blipFill>
        <p:spPr>
          <a:xfrm>
            <a:off x="2029746" y="2626895"/>
            <a:ext cx="5084505" cy="34651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E8C52B7-FE5D-46FC-BD6E-E03C2407B92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614"/>
          <a:stretch/>
        </p:blipFill>
        <p:spPr>
          <a:xfrm>
            <a:off x="5864948" y="3119921"/>
            <a:ext cx="3279052" cy="234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add ‘-ed’ to words to make new words.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48161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Twinkl" pitchFamily="50" charset="0"/>
              </a:rPr>
              <a:t>I can sort ‘-ed’ words into their different sounds. </a:t>
            </a:r>
          </a:p>
          <a:p>
            <a:r>
              <a:rPr lang="en-GB" sz="1600" dirty="0">
                <a:latin typeface="Twinkl" pitchFamily="50" charset="0"/>
              </a:rPr>
              <a:t>I can say a sentence using an ‘-ed’ word. </a:t>
            </a:r>
          </a:p>
          <a:p>
            <a:r>
              <a:rPr lang="en-GB" sz="1600" dirty="0">
                <a:latin typeface="Twinkl" pitchFamily="50" charset="0"/>
              </a:rPr>
              <a:t>I can work out when to put ‘-ed’ at the end of a word.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7323EF-4B3B-4BEF-B906-068C8E12F23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7084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8F85BB5-0080-4009-8678-8A8D50F7C5FC}"/>
              </a:ext>
            </a:extLst>
          </p:cNvPr>
          <p:cNvSpPr/>
          <p:nvPr/>
        </p:nvSpPr>
        <p:spPr>
          <a:xfrm>
            <a:off x="4126725" y="3148717"/>
            <a:ext cx="898497" cy="54068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1214</TotalTime>
  <Words>787</Words>
  <Application>Microsoft Office PowerPoint</Application>
  <PresentationFormat>On-screen Show (4:3)</PresentationFormat>
  <Paragraphs>122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BPreplay</vt:lpstr>
      <vt:lpstr>Calibri</vt:lpstr>
      <vt:lpstr>Tuffy</vt:lpstr>
      <vt:lpstr>Tuffy-TTF</vt:lpstr>
      <vt:lpstr>Sassoon Infant Rg</vt:lpstr>
      <vt:lpstr>Twinkl</vt:lpstr>
      <vt:lpstr>Arial</vt:lpstr>
      <vt:lpstr>Office Theme</vt:lpstr>
      <vt:lpstr>Language Conventions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Riglar</dc:creator>
  <cp:lastModifiedBy>Lucy Pilgrim</cp:lastModifiedBy>
  <cp:revision>304</cp:revision>
  <dcterms:created xsi:type="dcterms:W3CDTF">2019-11-29T11:26:13Z</dcterms:created>
  <dcterms:modified xsi:type="dcterms:W3CDTF">2020-06-25T09:41:44Z</dcterms:modified>
</cp:coreProperties>
</file>