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68" r:id="rId2"/>
    <p:sldId id="270" r:id="rId3"/>
    <p:sldId id="271" r:id="rId4"/>
    <p:sldId id="272" r:id="rId5"/>
    <p:sldId id="273" r:id="rId6"/>
    <p:sldId id="264" r:id="rId7"/>
    <p:sldId id="265" r:id="rId8"/>
    <p:sldId id="267" r:id="rId9"/>
    <p:sldId id="266" r:id="rId10"/>
    <p:sldId id="269" r:id="rId11"/>
  </p:sldIdLst>
  <p:sldSz cx="9144000" cy="6858000" type="screen4x3"/>
  <p:notesSz cx="6858000" cy="9144000"/>
  <p:embeddedFontLst>
    <p:embeddedFont>
      <p:font typeface="Sassoon Infant Rg" panose="02000503030000020003" charset="0"/>
      <p:regular r:id="rId14"/>
      <p:bold r:id="rId15"/>
    </p:embeddedFont>
    <p:embeddedFont>
      <p:font typeface="Twinkl SemiBold" charset="0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uffy" panose="020B0603060100000000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B2AF"/>
    <a:srgbClr val="D13933"/>
    <a:srgbClr val="92D050"/>
    <a:srgbClr val="FFCC66"/>
    <a:srgbClr val="1C1C1C"/>
    <a:srgbClr val="CC3300"/>
    <a:srgbClr val="FDFDFD"/>
    <a:srgbClr val="21A6F9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180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F4CE4B-99D3-4B28-9EDD-E336CE74A4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64EEEB-47B8-410F-958B-D9C1EC9C8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915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4EEEB-47B8-410F-958B-D9C1EC9C830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734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When an incorrect letter is chosen, press the ‘Oh no!’ button to add a part to the Hangman illustration. 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82D7F1-9DAC-400E-A44E-B8D9C0DF3FDF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261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When an incorrect letter is chosen, press the ‘Oh no!’ button to add a part to the Hangman illustration. 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9A5E757-1CEE-40C2-A8E5-8FFC66B43DBF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5524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When an incorrect letter is chosen, press the ‘Oh no!’ button to add a part to the Hangman illustration. 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BAE4F8-0E0A-49DF-9FAC-495A0C808A67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267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4EEEB-47B8-410F-958B-D9C1EC9C830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5677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Click the ‘Spin’ button to make the spinner spin</a:t>
            </a:r>
            <a:r>
              <a:rPr lang="en-GB" baseline="0" dirty="0" smtClean="0"/>
              <a:t> </a:t>
            </a:r>
            <a:r>
              <a:rPr lang="en-GB" baseline="0" dirty="0" smtClean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4EEEB-47B8-410F-958B-D9C1EC9C830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86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4EEEB-47B8-410F-958B-D9C1EC9C830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481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1907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ndividual Wo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461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air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28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1" name="Talking Partner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7527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2" name="Group Wo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296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1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800" y="6120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46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5719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3" r:id="rId9"/>
    <p:sldLayoutId id="2147483672" r:id="rId10"/>
    <p:sldLayoutId id="2147483664" r:id="rId11"/>
    <p:sldLayoutId id="2147483665" r:id="rId12"/>
    <p:sldLayoutId id="2147483666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0" y="1045480"/>
            <a:ext cx="7632700" cy="422320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ysClr val="windowText" lastClr="000000"/>
                </a:solidFill>
                <a:latin typeface="Twinkl" pitchFamily="2" charset="0"/>
              </a:rPr>
              <a:t>Spellings</a:t>
            </a:r>
          </a:p>
          <a:p>
            <a:pPr algn="ctr"/>
            <a:endParaRPr lang="en-GB" sz="4400" dirty="0" smtClean="0">
              <a:solidFill>
                <a:sysClr val="windowText" lastClr="000000"/>
              </a:solidFill>
              <a:latin typeface="Twinkl" pitchFamily="2" charset="0"/>
            </a:endParaRPr>
          </a:p>
          <a:p>
            <a:pPr algn="ctr"/>
            <a:endParaRPr lang="en-GB" dirty="0">
              <a:solidFill>
                <a:sysClr val="windowText" lastClr="000000"/>
              </a:solidFill>
              <a:latin typeface="Twinkl" pitchFamily="2" charset="0"/>
            </a:endParaRPr>
          </a:p>
          <a:p>
            <a:pPr algn="ctr"/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Let’s start with a quick recap.</a:t>
            </a:r>
          </a:p>
          <a:p>
            <a:pPr algn="ctr"/>
            <a:endParaRPr lang="en-GB" dirty="0">
              <a:solidFill>
                <a:sysClr val="windowText" lastClr="000000"/>
              </a:solidFill>
              <a:latin typeface="Twinkl" pitchFamily="2" charset="0"/>
            </a:endParaRPr>
          </a:p>
          <a:p>
            <a:pPr algn="ctr"/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Last week, we were looking at the spelling rule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 before e except after c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 when the letters make the sound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ee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’.</a:t>
            </a:r>
            <a:endParaRPr lang="en-GB" dirty="0" smtClean="0">
              <a:solidFill>
                <a:sysClr val="windowText" lastClr="000000"/>
              </a:solidFill>
              <a:latin typeface="Twinkl" pitchFamily="2" charset="0"/>
            </a:endParaRPr>
          </a:p>
          <a:p>
            <a:pPr algn="ctr"/>
            <a:endParaRPr lang="en-GB" dirty="0">
              <a:solidFill>
                <a:sysClr val="windowText" lastClr="000000"/>
              </a:solidFill>
              <a:latin typeface="Twinkl" pitchFamily="2" charset="0"/>
            </a:endParaRPr>
          </a:p>
          <a:p>
            <a:pPr algn="ctr"/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Start by playing the game ‘ten strikes then your out’ on the next few slides to revise some of these spellings.</a:t>
            </a:r>
          </a:p>
          <a:p>
            <a:pPr algn="ctr"/>
            <a:endParaRPr lang="en-GB" dirty="0" smtClean="0">
              <a:solidFill>
                <a:sysClr val="windowText" lastClr="000000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21"/>
          <p:cNvSpPr txBox="1">
            <a:spLocks noChangeArrowheads="1"/>
          </p:cNvSpPr>
          <p:nvPr/>
        </p:nvSpPr>
        <p:spPr bwMode="auto">
          <a:xfrm>
            <a:off x="3797300" y="3259138"/>
            <a:ext cx="45529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/>
              <a:t>_ _ _ _ _ _ _ </a:t>
            </a:r>
            <a:endParaRPr lang="en-GB" altLang="en-US" sz="2800">
              <a:solidFill>
                <a:schemeClr val="tx1"/>
              </a:solidFill>
            </a:endParaRP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98F8088B-5586-4165-8DD8-FB9DC564B815}"/>
              </a:ext>
            </a:extLst>
          </p:cNvPr>
          <p:cNvSpPr/>
          <p:nvPr/>
        </p:nvSpPr>
        <p:spPr>
          <a:xfrm>
            <a:off x="3798888" y="1993900"/>
            <a:ext cx="4551362" cy="1203325"/>
          </a:xfrm>
          <a:custGeom>
            <a:avLst/>
            <a:gdLst>
              <a:gd name="connsiteX0" fmla="*/ 92960 w 4980008"/>
              <a:gd name="connsiteY0" fmla="*/ 0 h 1204087"/>
              <a:gd name="connsiteX1" fmla="*/ 4884205 w 4980008"/>
              <a:gd name="connsiteY1" fmla="*/ 0 h 1204087"/>
              <a:gd name="connsiteX2" fmla="*/ 4977165 w 4980008"/>
              <a:gd name="connsiteY2" fmla="*/ 92960 h 1204087"/>
              <a:gd name="connsiteX3" fmla="*/ 4977165 w 4980008"/>
              <a:gd name="connsiteY3" fmla="*/ 334321 h 1204087"/>
              <a:gd name="connsiteX4" fmla="*/ 4980008 w 4980008"/>
              <a:gd name="connsiteY4" fmla="*/ 349903 h 1204087"/>
              <a:gd name="connsiteX5" fmla="*/ 4980008 w 4980008"/>
              <a:gd name="connsiteY5" fmla="*/ 876507 h 1204087"/>
              <a:gd name="connsiteX6" fmla="*/ 4861036 w 4980008"/>
              <a:gd name="connsiteY6" fmla="*/ 1008161 h 1204087"/>
              <a:gd name="connsiteX7" fmla="*/ 342091 w 4980008"/>
              <a:gd name="connsiteY7" fmla="*/ 1008161 h 1204087"/>
              <a:gd name="connsiteX8" fmla="*/ 266832 w 4980008"/>
              <a:gd name="connsiteY8" fmla="*/ 1204087 h 1204087"/>
              <a:gd name="connsiteX9" fmla="*/ 191574 w 4980008"/>
              <a:gd name="connsiteY9" fmla="*/ 1008161 h 1204087"/>
              <a:gd name="connsiteX10" fmla="*/ 120336 w 4980008"/>
              <a:gd name="connsiteY10" fmla="*/ 1008161 h 1204087"/>
              <a:gd name="connsiteX11" fmla="*/ 1364 w 4980008"/>
              <a:gd name="connsiteY11" fmla="*/ 876507 h 1204087"/>
              <a:gd name="connsiteX12" fmla="*/ 1364 w 4980008"/>
              <a:gd name="connsiteY12" fmla="*/ 471545 h 1204087"/>
              <a:gd name="connsiteX13" fmla="*/ 0 w 4980008"/>
              <a:gd name="connsiteY13" fmla="*/ 464789 h 1204087"/>
              <a:gd name="connsiteX14" fmla="*/ 0 w 4980008"/>
              <a:gd name="connsiteY14" fmla="*/ 92960 h 1204087"/>
              <a:gd name="connsiteX15" fmla="*/ 92960 w 4980008"/>
              <a:gd name="connsiteY15" fmla="*/ 0 h 1204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980008" h="1204087">
                <a:moveTo>
                  <a:pt x="92960" y="0"/>
                </a:moveTo>
                <a:lnTo>
                  <a:pt x="4884205" y="0"/>
                </a:lnTo>
                <a:cubicBezTo>
                  <a:pt x="4935545" y="0"/>
                  <a:pt x="4977165" y="41620"/>
                  <a:pt x="4977165" y="92960"/>
                </a:cubicBezTo>
                <a:lnTo>
                  <a:pt x="4977165" y="334321"/>
                </a:lnTo>
                <a:lnTo>
                  <a:pt x="4980008" y="349903"/>
                </a:lnTo>
                <a:lnTo>
                  <a:pt x="4980008" y="876507"/>
                </a:lnTo>
                <a:cubicBezTo>
                  <a:pt x="4980008" y="949217"/>
                  <a:pt x="4926742" y="1008161"/>
                  <a:pt x="4861036" y="1008161"/>
                </a:cubicBezTo>
                <a:lnTo>
                  <a:pt x="342091" y="1008161"/>
                </a:lnTo>
                <a:lnTo>
                  <a:pt x="266832" y="1204087"/>
                </a:lnTo>
                <a:lnTo>
                  <a:pt x="191574" y="1008161"/>
                </a:lnTo>
                <a:lnTo>
                  <a:pt x="120336" y="1008161"/>
                </a:lnTo>
                <a:cubicBezTo>
                  <a:pt x="54630" y="1008161"/>
                  <a:pt x="1364" y="949217"/>
                  <a:pt x="1364" y="876507"/>
                </a:cubicBezTo>
                <a:lnTo>
                  <a:pt x="1364" y="471545"/>
                </a:lnTo>
                <a:lnTo>
                  <a:pt x="0" y="464789"/>
                </a:lnTo>
                <a:lnTo>
                  <a:pt x="0" y="92960"/>
                </a:lnTo>
                <a:cubicBezTo>
                  <a:pt x="0" y="41620"/>
                  <a:pt x="41620" y="0"/>
                  <a:pt x="9296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4-Point Star 9">
            <a:extLst>
              <a:ext uri="{FF2B5EF4-FFF2-40B4-BE49-F238E27FC236}">
                <a16:creationId xmlns:a16="http://schemas.microsoft.com/office/drawing/2014/main" id="{1E5CF1F3-F2A1-4A4F-AB9F-6201242EB120}"/>
              </a:ext>
            </a:extLst>
          </p:cNvPr>
          <p:cNvSpPr/>
          <p:nvPr/>
        </p:nvSpPr>
        <p:spPr>
          <a:xfrm>
            <a:off x="7258050" y="2322513"/>
            <a:ext cx="276225" cy="323850"/>
          </a:xfrm>
          <a:prstGeom prst="star4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4-Point Star 10">
            <a:extLst>
              <a:ext uri="{FF2B5EF4-FFF2-40B4-BE49-F238E27FC236}">
                <a16:creationId xmlns:a16="http://schemas.microsoft.com/office/drawing/2014/main" id="{EB451B1D-D26A-48E5-98AB-768AC13EA4A7}"/>
              </a:ext>
            </a:extLst>
          </p:cNvPr>
          <p:cNvSpPr/>
          <p:nvPr/>
        </p:nvSpPr>
        <p:spPr>
          <a:xfrm>
            <a:off x="7258050" y="2322513"/>
            <a:ext cx="276225" cy="323850"/>
          </a:xfrm>
          <a:prstGeom prst="star4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3281065-A837-4F00-B9AA-879E41CD953B}"/>
              </a:ext>
            </a:extLst>
          </p:cNvPr>
          <p:cNvSpPr/>
          <p:nvPr/>
        </p:nvSpPr>
        <p:spPr>
          <a:xfrm>
            <a:off x="757238" y="4364038"/>
            <a:ext cx="7631112" cy="1741487"/>
          </a:xfrm>
          <a:prstGeom prst="rect">
            <a:avLst/>
          </a:prstGeom>
          <a:solidFill>
            <a:srgbClr val="F4E7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884613" y="2311400"/>
            <a:ext cx="43799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/>
              <a:t>To deliberately mislead someone.</a:t>
            </a:r>
            <a:endParaRPr lang="en-GB" altLang="en-US" sz="1600">
              <a:solidFill>
                <a:schemeClr val="tx1"/>
              </a:solidFill>
            </a:endParaRPr>
          </a:p>
        </p:txBody>
      </p:sp>
      <p:sp>
        <p:nvSpPr>
          <p:cNvPr id="16" name="'a'"/>
          <p:cNvSpPr txBox="1">
            <a:spLocks noChangeArrowheads="1"/>
          </p:cNvSpPr>
          <p:nvPr/>
        </p:nvSpPr>
        <p:spPr bwMode="auto">
          <a:xfrm>
            <a:off x="11176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a</a:t>
            </a:r>
          </a:p>
        </p:txBody>
      </p:sp>
      <p:sp>
        <p:nvSpPr>
          <p:cNvPr id="17" name="'b'"/>
          <p:cNvSpPr txBox="1">
            <a:spLocks noChangeArrowheads="1"/>
          </p:cNvSpPr>
          <p:nvPr/>
        </p:nvSpPr>
        <p:spPr bwMode="auto">
          <a:xfrm>
            <a:off x="18986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b</a:t>
            </a:r>
          </a:p>
        </p:txBody>
      </p:sp>
      <p:sp>
        <p:nvSpPr>
          <p:cNvPr id="18" name="'c'"/>
          <p:cNvSpPr txBox="1">
            <a:spLocks noChangeArrowheads="1"/>
          </p:cNvSpPr>
          <p:nvPr/>
        </p:nvSpPr>
        <p:spPr bwMode="auto">
          <a:xfrm>
            <a:off x="26797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c</a:t>
            </a:r>
          </a:p>
        </p:txBody>
      </p:sp>
      <p:sp>
        <p:nvSpPr>
          <p:cNvPr id="19" name="'d'"/>
          <p:cNvSpPr txBox="1">
            <a:spLocks noChangeArrowheads="1"/>
          </p:cNvSpPr>
          <p:nvPr/>
        </p:nvSpPr>
        <p:spPr bwMode="auto">
          <a:xfrm>
            <a:off x="34607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d</a:t>
            </a:r>
          </a:p>
        </p:txBody>
      </p:sp>
      <p:sp>
        <p:nvSpPr>
          <p:cNvPr id="20" name="'e'"/>
          <p:cNvSpPr txBox="1">
            <a:spLocks noChangeArrowheads="1"/>
          </p:cNvSpPr>
          <p:nvPr/>
        </p:nvSpPr>
        <p:spPr bwMode="auto">
          <a:xfrm>
            <a:off x="42418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e</a:t>
            </a:r>
          </a:p>
        </p:txBody>
      </p:sp>
      <p:sp>
        <p:nvSpPr>
          <p:cNvPr id="10253" name="'f'"/>
          <p:cNvSpPr txBox="1">
            <a:spLocks noChangeArrowheads="1"/>
          </p:cNvSpPr>
          <p:nvPr/>
        </p:nvSpPr>
        <p:spPr bwMode="auto">
          <a:xfrm>
            <a:off x="50228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f</a:t>
            </a:r>
          </a:p>
        </p:txBody>
      </p:sp>
      <p:sp>
        <p:nvSpPr>
          <p:cNvPr id="22" name="'g'"/>
          <p:cNvSpPr txBox="1">
            <a:spLocks noChangeArrowheads="1"/>
          </p:cNvSpPr>
          <p:nvPr/>
        </p:nvSpPr>
        <p:spPr bwMode="auto">
          <a:xfrm>
            <a:off x="58039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g</a:t>
            </a:r>
          </a:p>
        </p:txBody>
      </p:sp>
      <p:sp>
        <p:nvSpPr>
          <p:cNvPr id="23" name="'h'"/>
          <p:cNvSpPr txBox="1">
            <a:spLocks noChangeArrowheads="1"/>
          </p:cNvSpPr>
          <p:nvPr/>
        </p:nvSpPr>
        <p:spPr bwMode="auto">
          <a:xfrm>
            <a:off x="65849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h</a:t>
            </a:r>
          </a:p>
        </p:txBody>
      </p:sp>
      <p:sp>
        <p:nvSpPr>
          <p:cNvPr id="25" name="'i'"/>
          <p:cNvSpPr txBox="1">
            <a:spLocks noChangeArrowheads="1"/>
          </p:cNvSpPr>
          <p:nvPr/>
        </p:nvSpPr>
        <p:spPr bwMode="auto">
          <a:xfrm>
            <a:off x="7367588" y="4430713"/>
            <a:ext cx="6397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i</a:t>
            </a:r>
          </a:p>
        </p:txBody>
      </p:sp>
      <p:sp>
        <p:nvSpPr>
          <p:cNvPr id="26" name="'j'"/>
          <p:cNvSpPr txBox="1">
            <a:spLocks noChangeArrowheads="1"/>
          </p:cNvSpPr>
          <p:nvPr/>
        </p:nvSpPr>
        <p:spPr bwMode="auto">
          <a:xfrm>
            <a:off x="11176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j</a:t>
            </a:r>
          </a:p>
        </p:txBody>
      </p:sp>
      <p:sp>
        <p:nvSpPr>
          <p:cNvPr id="27" name="'k'"/>
          <p:cNvSpPr txBox="1">
            <a:spLocks noChangeArrowheads="1"/>
          </p:cNvSpPr>
          <p:nvPr/>
        </p:nvSpPr>
        <p:spPr bwMode="auto">
          <a:xfrm>
            <a:off x="18986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k</a:t>
            </a:r>
          </a:p>
        </p:txBody>
      </p:sp>
      <p:sp>
        <p:nvSpPr>
          <p:cNvPr id="28" name="'l'"/>
          <p:cNvSpPr txBox="1">
            <a:spLocks noChangeArrowheads="1"/>
          </p:cNvSpPr>
          <p:nvPr/>
        </p:nvSpPr>
        <p:spPr bwMode="auto">
          <a:xfrm>
            <a:off x="26797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l</a:t>
            </a:r>
          </a:p>
        </p:txBody>
      </p:sp>
      <p:sp>
        <p:nvSpPr>
          <p:cNvPr id="29" name="'m'"/>
          <p:cNvSpPr txBox="1">
            <a:spLocks noChangeArrowheads="1"/>
          </p:cNvSpPr>
          <p:nvPr/>
        </p:nvSpPr>
        <p:spPr bwMode="auto">
          <a:xfrm>
            <a:off x="34607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m</a:t>
            </a:r>
          </a:p>
        </p:txBody>
      </p:sp>
      <p:sp>
        <p:nvSpPr>
          <p:cNvPr id="30" name="'n'"/>
          <p:cNvSpPr txBox="1">
            <a:spLocks noChangeArrowheads="1"/>
          </p:cNvSpPr>
          <p:nvPr/>
        </p:nvSpPr>
        <p:spPr bwMode="auto">
          <a:xfrm>
            <a:off x="42418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n</a:t>
            </a:r>
          </a:p>
        </p:txBody>
      </p:sp>
      <p:sp>
        <p:nvSpPr>
          <p:cNvPr id="31" name="'o'"/>
          <p:cNvSpPr txBox="1">
            <a:spLocks noChangeArrowheads="1"/>
          </p:cNvSpPr>
          <p:nvPr/>
        </p:nvSpPr>
        <p:spPr bwMode="auto">
          <a:xfrm>
            <a:off x="50228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o</a:t>
            </a:r>
          </a:p>
        </p:txBody>
      </p:sp>
      <p:sp>
        <p:nvSpPr>
          <p:cNvPr id="32" name="'p'"/>
          <p:cNvSpPr txBox="1">
            <a:spLocks noChangeArrowheads="1"/>
          </p:cNvSpPr>
          <p:nvPr/>
        </p:nvSpPr>
        <p:spPr bwMode="auto">
          <a:xfrm>
            <a:off x="58039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p</a:t>
            </a:r>
          </a:p>
        </p:txBody>
      </p:sp>
      <p:sp>
        <p:nvSpPr>
          <p:cNvPr id="33" name="'q'"/>
          <p:cNvSpPr txBox="1">
            <a:spLocks noChangeArrowheads="1"/>
          </p:cNvSpPr>
          <p:nvPr/>
        </p:nvSpPr>
        <p:spPr bwMode="auto">
          <a:xfrm>
            <a:off x="65849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q</a:t>
            </a:r>
          </a:p>
        </p:txBody>
      </p:sp>
      <p:sp>
        <p:nvSpPr>
          <p:cNvPr id="34" name="'r'"/>
          <p:cNvSpPr txBox="1">
            <a:spLocks noChangeArrowheads="1"/>
          </p:cNvSpPr>
          <p:nvPr/>
        </p:nvSpPr>
        <p:spPr bwMode="auto">
          <a:xfrm>
            <a:off x="7367588" y="5016500"/>
            <a:ext cx="6397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r</a:t>
            </a:r>
          </a:p>
        </p:txBody>
      </p:sp>
      <p:sp>
        <p:nvSpPr>
          <p:cNvPr id="35" name="'s'"/>
          <p:cNvSpPr txBox="1">
            <a:spLocks noChangeArrowheads="1"/>
          </p:cNvSpPr>
          <p:nvPr/>
        </p:nvSpPr>
        <p:spPr bwMode="auto">
          <a:xfrm>
            <a:off x="15700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s</a:t>
            </a:r>
          </a:p>
        </p:txBody>
      </p:sp>
      <p:sp>
        <p:nvSpPr>
          <p:cNvPr id="36" name="'t'"/>
          <p:cNvSpPr txBox="1">
            <a:spLocks noChangeArrowheads="1"/>
          </p:cNvSpPr>
          <p:nvPr/>
        </p:nvSpPr>
        <p:spPr bwMode="auto">
          <a:xfrm>
            <a:off x="23510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t</a:t>
            </a:r>
          </a:p>
        </p:txBody>
      </p:sp>
      <p:sp>
        <p:nvSpPr>
          <p:cNvPr id="37" name="'u'"/>
          <p:cNvSpPr txBox="1">
            <a:spLocks noChangeArrowheads="1"/>
          </p:cNvSpPr>
          <p:nvPr/>
        </p:nvSpPr>
        <p:spPr bwMode="auto">
          <a:xfrm>
            <a:off x="31321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u</a:t>
            </a:r>
          </a:p>
        </p:txBody>
      </p:sp>
      <p:sp>
        <p:nvSpPr>
          <p:cNvPr id="38" name="'v'"/>
          <p:cNvSpPr txBox="1">
            <a:spLocks noChangeArrowheads="1"/>
          </p:cNvSpPr>
          <p:nvPr/>
        </p:nvSpPr>
        <p:spPr bwMode="auto">
          <a:xfrm>
            <a:off x="39131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v</a:t>
            </a:r>
          </a:p>
        </p:txBody>
      </p:sp>
      <p:sp>
        <p:nvSpPr>
          <p:cNvPr id="39" name="'w'"/>
          <p:cNvSpPr txBox="1">
            <a:spLocks noChangeArrowheads="1"/>
          </p:cNvSpPr>
          <p:nvPr/>
        </p:nvSpPr>
        <p:spPr bwMode="auto">
          <a:xfrm>
            <a:off x="46958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w</a:t>
            </a:r>
          </a:p>
        </p:txBody>
      </p:sp>
      <p:sp>
        <p:nvSpPr>
          <p:cNvPr id="40" name="'x'"/>
          <p:cNvSpPr txBox="1">
            <a:spLocks noChangeArrowheads="1"/>
          </p:cNvSpPr>
          <p:nvPr/>
        </p:nvSpPr>
        <p:spPr bwMode="auto">
          <a:xfrm>
            <a:off x="54768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x</a:t>
            </a:r>
          </a:p>
        </p:txBody>
      </p:sp>
      <p:sp>
        <p:nvSpPr>
          <p:cNvPr id="41" name="'y'"/>
          <p:cNvSpPr txBox="1">
            <a:spLocks noChangeArrowheads="1"/>
          </p:cNvSpPr>
          <p:nvPr/>
        </p:nvSpPr>
        <p:spPr bwMode="auto">
          <a:xfrm>
            <a:off x="62579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y</a:t>
            </a:r>
          </a:p>
        </p:txBody>
      </p:sp>
      <p:sp>
        <p:nvSpPr>
          <p:cNvPr id="42" name="'z'"/>
          <p:cNvSpPr txBox="1">
            <a:spLocks noChangeArrowheads="1"/>
          </p:cNvSpPr>
          <p:nvPr/>
        </p:nvSpPr>
        <p:spPr bwMode="auto">
          <a:xfrm>
            <a:off x="70389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z</a:t>
            </a:r>
          </a:p>
        </p:txBody>
      </p:sp>
      <p:sp>
        <p:nvSpPr>
          <p:cNvPr id="43" name="'e'"/>
          <p:cNvSpPr txBox="1">
            <a:spLocks noChangeArrowheads="1"/>
          </p:cNvSpPr>
          <p:nvPr/>
        </p:nvSpPr>
        <p:spPr bwMode="auto">
          <a:xfrm>
            <a:off x="5745163" y="3413125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e</a:t>
            </a:r>
          </a:p>
        </p:txBody>
      </p:sp>
      <p:sp>
        <p:nvSpPr>
          <p:cNvPr id="45" name="'e'"/>
          <p:cNvSpPr txBox="1">
            <a:spLocks noChangeArrowheads="1"/>
          </p:cNvSpPr>
          <p:nvPr/>
        </p:nvSpPr>
        <p:spPr bwMode="auto">
          <a:xfrm>
            <a:off x="7258050" y="3413125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e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187960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0" y="1879600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187960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25" y="1879600"/>
            <a:ext cx="38735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192246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0" y="192246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13" y="192246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200501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0" y="200501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Oh no! Button">
            <a:extLst>
              <a:ext uri="{FF2B5EF4-FFF2-40B4-BE49-F238E27FC236}">
                <a16:creationId xmlns:a16="http://schemas.microsoft.com/office/drawing/2014/main" id="{51CF6826-E746-4A01-819B-CE6EB2F2BE76}"/>
              </a:ext>
            </a:extLst>
          </p:cNvPr>
          <p:cNvSpPr/>
          <p:nvPr/>
        </p:nvSpPr>
        <p:spPr>
          <a:xfrm>
            <a:off x="1685925" y="3549650"/>
            <a:ext cx="1092200" cy="619125"/>
          </a:xfrm>
          <a:prstGeom prst="roundRect">
            <a:avLst/>
          </a:prstGeom>
          <a:solidFill>
            <a:srgbClr val="FF434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Uh-Oh!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188" y="1979613"/>
            <a:ext cx="406400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503" name="Rectangle 1"/>
          <p:cNvSpPr>
            <a:spLocks noChangeArrowheads="1"/>
          </p:cNvSpPr>
          <p:nvPr/>
        </p:nvSpPr>
        <p:spPr bwMode="auto">
          <a:xfrm>
            <a:off x="771525" y="573088"/>
            <a:ext cx="7848600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dirty="0"/>
              <a:t>Let’s play ‘Ten Strikes and You’re Out!’ Click on the letters that you think are missing to try to make the </a:t>
            </a:r>
            <a:r>
              <a:rPr lang="en-GB" altLang="en-US" dirty="0" smtClean="0"/>
              <a:t>word </a:t>
            </a:r>
            <a:r>
              <a:rPr lang="en-GB" altLang="en-US" dirty="0"/>
              <a:t>in the sentence. Every time you guess a letter incorrectly, press the ‘Uh-oh’ button to make a pin disappear! Can you guess all of the missing letters before you strike out?</a:t>
            </a:r>
          </a:p>
        </p:txBody>
      </p:sp>
    </p:spTree>
    <p:extLst>
      <p:ext uri="{BB962C8B-B14F-4D97-AF65-F5344CB8AC3E}">
        <p14:creationId xmlns:p14="http://schemas.microsoft.com/office/powerpoint/2010/main" val="2292348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08646 -0.1456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-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 nodeType="clickPar">
                      <p:stCondLst>
                        <p:cond delay="0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05469 -0.14699 " pathEditMode="relative" rAng="0" ptsTypes="AA">
                                      <p:cBhvr>
                                        <p:cTn id="1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6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27813 -0.14769 " pathEditMode="relative" rAng="0" ptsTypes="AA">
                                      <p:cBhvr>
                                        <p:cTn id="1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06" y="-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 nodeType="clickPar">
                      <p:stCondLst>
                        <p:cond delay="0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12049 -0.1463 " pathEditMode="relative" rAng="0" ptsTypes="AA">
                                      <p:cBhvr>
                                        <p:cTn id="1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" y="-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 nodeType="clickPar">
                      <p:stCondLst>
                        <p:cond delay="0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31094 -0.3118 " pathEditMode="relative" rAng="0" ptsTypes="AA">
                                      <p:cBhvr>
                                        <p:cTn id="1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8" y="-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 nodeType="clickPar">
                      <p:stCondLst>
                        <p:cond delay="0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 nodeType="clickPar">
                      <p:stCondLst>
                        <p:cond delay="0"/>
                      </p:stCondLst>
                      <p:childTnLst>
                        <p:par>
                          <p:cTn id="1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02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 nodeType="clickPar">
                      <p:stCondLst>
                        <p:cond delay="0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3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 nodeType="clickPar">
                      <p:stCondLst>
                        <p:cond delay="0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 nodeType="clickPar">
                      <p:stCondLst>
                        <p:cond delay="indefinite"/>
                      </p:stCondLst>
                      <p:childTnLst>
                        <p:par>
                          <p:cTn id="1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 nodeType="clickPar">
                      <p:stCondLst>
                        <p:cond delay="indefinite"/>
                      </p:stCondLst>
                      <p:childTnLst>
                        <p:par>
                          <p:cTn id="2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 nodeType="clickPar">
                      <p:stCondLst>
                        <p:cond delay="indefinite"/>
                      </p:stCondLst>
                      <p:childTnLst>
                        <p:par>
                          <p:cTn id="2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 nodeType="clickPar">
                      <p:stCondLst>
                        <p:cond delay="indefinite"/>
                      </p:stCondLst>
                      <p:childTnLst>
                        <p:par>
                          <p:cTn id="2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 nodeType="clickPar">
                      <p:stCondLst>
                        <p:cond delay="indefinite"/>
                      </p:stCondLst>
                      <p:childTnLst>
                        <p:par>
                          <p:cTn id="2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 nodeType="clickPar">
                      <p:stCondLst>
                        <p:cond delay="indefinite"/>
                      </p:stCondLst>
                      <p:childTnLst>
                        <p:par>
                          <p:cTn id="2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18" grpId="0"/>
      <p:bldP spid="19" grpId="0"/>
      <p:bldP spid="20" grpId="0"/>
      <p:bldP spid="10253" grpId="0"/>
      <p:bldP spid="22" grpId="0"/>
      <p:bldP spid="23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21"/>
          <p:cNvSpPr txBox="1">
            <a:spLocks noChangeArrowheads="1"/>
          </p:cNvSpPr>
          <p:nvPr/>
        </p:nvSpPr>
        <p:spPr bwMode="auto">
          <a:xfrm>
            <a:off x="3543300" y="3249613"/>
            <a:ext cx="50609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/>
              <a:t>_ _ _ _ _ _ _ </a:t>
            </a:r>
            <a:endParaRPr lang="en-GB" altLang="en-US" sz="2800">
              <a:solidFill>
                <a:schemeClr val="tx1"/>
              </a:solidFill>
            </a:endParaRP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04666B16-0D6F-49D0-9EFC-6519D1DF1ECA}"/>
              </a:ext>
            </a:extLst>
          </p:cNvPr>
          <p:cNvSpPr/>
          <p:nvPr/>
        </p:nvSpPr>
        <p:spPr>
          <a:xfrm>
            <a:off x="3798888" y="1982788"/>
            <a:ext cx="4551362" cy="1203325"/>
          </a:xfrm>
          <a:custGeom>
            <a:avLst/>
            <a:gdLst>
              <a:gd name="connsiteX0" fmla="*/ 92960 w 4980008"/>
              <a:gd name="connsiteY0" fmla="*/ 0 h 1204087"/>
              <a:gd name="connsiteX1" fmla="*/ 4884205 w 4980008"/>
              <a:gd name="connsiteY1" fmla="*/ 0 h 1204087"/>
              <a:gd name="connsiteX2" fmla="*/ 4977165 w 4980008"/>
              <a:gd name="connsiteY2" fmla="*/ 92960 h 1204087"/>
              <a:gd name="connsiteX3" fmla="*/ 4977165 w 4980008"/>
              <a:gd name="connsiteY3" fmla="*/ 334321 h 1204087"/>
              <a:gd name="connsiteX4" fmla="*/ 4980008 w 4980008"/>
              <a:gd name="connsiteY4" fmla="*/ 349903 h 1204087"/>
              <a:gd name="connsiteX5" fmla="*/ 4980008 w 4980008"/>
              <a:gd name="connsiteY5" fmla="*/ 876507 h 1204087"/>
              <a:gd name="connsiteX6" fmla="*/ 4861036 w 4980008"/>
              <a:gd name="connsiteY6" fmla="*/ 1008161 h 1204087"/>
              <a:gd name="connsiteX7" fmla="*/ 342091 w 4980008"/>
              <a:gd name="connsiteY7" fmla="*/ 1008161 h 1204087"/>
              <a:gd name="connsiteX8" fmla="*/ 266832 w 4980008"/>
              <a:gd name="connsiteY8" fmla="*/ 1204087 h 1204087"/>
              <a:gd name="connsiteX9" fmla="*/ 191574 w 4980008"/>
              <a:gd name="connsiteY9" fmla="*/ 1008161 h 1204087"/>
              <a:gd name="connsiteX10" fmla="*/ 120336 w 4980008"/>
              <a:gd name="connsiteY10" fmla="*/ 1008161 h 1204087"/>
              <a:gd name="connsiteX11" fmla="*/ 1364 w 4980008"/>
              <a:gd name="connsiteY11" fmla="*/ 876507 h 1204087"/>
              <a:gd name="connsiteX12" fmla="*/ 1364 w 4980008"/>
              <a:gd name="connsiteY12" fmla="*/ 471545 h 1204087"/>
              <a:gd name="connsiteX13" fmla="*/ 0 w 4980008"/>
              <a:gd name="connsiteY13" fmla="*/ 464789 h 1204087"/>
              <a:gd name="connsiteX14" fmla="*/ 0 w 4980008"/>
              <a:gd name="connsiteY14" fmla="*/ 92960 h 1204087"/>
              <a:gd name="connsiteX15" fmla="*/ 92960 w 4980008"/>
              <a:gd name="connsiteY15" fmla="*/ 0 h 1204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980008" h="1204087">
                <a:moveTo>
                  <a:pt x="92960" y="0"/>
                </a:moveTo>
                <a:lnTo>
                  <a:pt x="4884205" y="0"/>
                </a:lnTo>
                <a:cubicBezTo>
                  <a:pt x="4935545" y="0"/>
                  <a:pt x="4977165" y="41620"/>
                  <a:pt x="4977165" y="92960"/>
                </a:cubicBezTo>
                <a:lnTo>
                  <a:pt x="4977165" y="334321"/>
                </a:lnTo>
                <a:lnTo>
                  <a:pt x="4980008" y="349903"/>
                </a:lnTo>
                <a:lnTo>
                  <a:pt x="4980008" y="876507"/>
                </a:lnTo>
                <a:cubicBezTo>
                  <a:pt x="4980008" y="949217"/>
                  <a:pt x="4926742" y="1008161"/>
                  <a:pt x="4861036" y="1008161"/>
                </a:cubicBezTo>
                <a:lnTo>
                  <a:pt x="342091" y="1008161"/>
                </a:lnTo>
                <a:lnTo>
                  <a:pt x="266832" y="1204087"/>
                </a:lnTo>
                <a:lnTo>
                  <a:pt x="191574" y="1008161"/>
                </a:lnTo>
                <a:lnTo>
                  <a:pt x="120336" y="1008161"/>
                </a:lnTo>
                <a:cubicBezTo>
                  <a:pt x="54630" y="1008161"/>
                  <a:pt x="1364" y="949217"/>
                  <a:pt x="1364" y="876507"/>
                </a:cubicBezTo>
                <a:lnTo>
                  <a:pt x="1364" y="471545"/>
                </a:lnTo>
                <a:lnTo>
                  <a:pt x="0" y="464789"/>
                </a:lnTo>
                <a:lnTo>
                  <a:pt x="0" y="92960"/>
                </a:lnTo>
                <a:cubicBezTo>
                  <a:pt x="0" y="41620"/>
                  <a:pt x="41620" y="0"/>
                  <a:pt x="9296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4-Point Star 9">
            <a:extLst>
              <a:ext uri="{FF2B5EF4-FFF2-40B4-BE49-F238E27FC236}">
                <a16:creationId xmlns:a16="http://schemas.microsoft.com/office/drawing/2014/main" id="{FCABAC79-C984-4F4F-8CF3-52DD04B58713}"/>
              </a:ext>
            </a:extLst>
          </p:cNvPr>
          <p:cNvSpPr/>
          <p:nvPr/>
        </p:nvSpPr>
        <p:spPr>
          <a:xfrm>
            <a:off x="7258050" y="3181350"/>
            <a:ext cx="276225" cy="323850"/>
          </a:xfrm>
          <a:prstGeom prst="star4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4-Point Star 10">
            <a:extLst>
              <a:ext uri="{FF2B5EF4-FFF2-40B4-BE49-F238E27FC236}">
                <a16:creationId xmlns:a16="http://schemas.microsoft.com/office/drawing/2014/main" id="{48B0A6DC-51A9-4610-AE46-30B9AFD1DD26}"/>
              </a:ext>
            </a:extLst>
          </p:cNvPr>
          <p:cNvSpPr/>
          <p:nvPr/>
        </p:nvSpPr>
        <p:spPr>
          <a:xfrm>
            <a:off x="7258050" y="3181350"/>
            <a:ext cx="276225" cy="323850"/>
          </a:xfrm>
          <a:prstGeom prst="star4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8BA736C-7190-46E0-930B-60F6520023C5}"/>
              </a:ext>
            </a:extLst>
          </p:cNvPr>
          <p:cNvSpPr/>
          <p:nvPr/>
        </p:nvSpPr>
        <p:spPr>
          <a:xfrm>
            <a:off x="757238" y="4364038"/>
            <a:ext cx="7631112" cy="17414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884613" y="2300288"/>
            <a:ext cx="43799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The upper interior surface of a room.</a:t>
            </a:r>
          </a:p>
        </p:txBody>
      </p:sp>
      <p:sp>
        <p:nvSpPr>
          <p:cNvPr id="16" name="'a'"/>
          <p:cNvSpPr txBox="1">
            <a:spLocks noChangeArrowheads="1"/>
          </p:cNvSpPr>
          <p:nvPr/>
        </p:nvSpPr>
        <p:spPr bwMode="auto">
          <a:xfrm>
            <a:off x="11176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a</a:t>
            </a:r>
          </a:p>
        </p:txBody>
      </p:sp>
      <p:sp>
        <p:nvSpPr>
          <p:cNvPr id="17" name="'b'"/>
          <p:cNvSpPr txBox="1">
            <a:spLocks noChangeArrowheads="1"/>
          </p:cNvSpPr>
          <p:nvPr/>
        </p:nvSpPr>
        <p:spPr bwMode="auto">
          <a:xfrm>
            <a:off x="18986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b</a:t>
            </a:r>
          </a:p>
        </p:txBody>
      </p:sp>
      <p:sp>
        <p:nvSpPr>
          <p:cNvPr id="18" name="'c'"/>
          <p:cNvSpPr txBox="1">
            <a:spLocks noChangeArrowheads="1"/>
          </p:cNvSpPr>
          <p:nvPr/>
        </p:nvSpPr>
        <p:spPr bwMode="auto">
          <a:xfrm>
            <a:off x="26797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c</a:t>
            </a:r>
          </a:p>
        </p:txBody>
      </p:sp>
      <p:sp>
        <p:nvSpPr>
          <p:cNvPr id="19" name="'d'"/>
          <p:cNvSpPr txBox="1">
            <a:spLocks noChangeArrowheads="1"/>
          </p:cNvSpPr>
          <p:nvPr/>
        </p:nvSpPr>
        <p:spPr bwMode="auto">
          <a:xfrm>
            <a:off x="34607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d</a:t>
            </a:r>
          </a:p>
        </p:txBody>
      </p:sp>
      <p:sp>
        <p:nvSpPr>
          <p:cNvPr id="20" name="'e'"/>
          <p:cNvSpPr txBox="1">
            <a:spLocks noChangeArrowheads="1"/>
          </p:cNvSpPr>
          <p:nvPr/>
        </p:nvSpPr>
        <p:spPr bwMode="auto">
          <a:xfrm>
            <a:off x="42418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e</a:t>
            </a:r>
          </a:p>
        </p:txBody>
      </p:sp>
      <p:sp>
        <p:nvSpPr>
          <p:cNvPr id="10253" name="'f'"/>
          <p:cNvSpPr txBox="1">
            <a:spLocks noChangeArrowheads="1"/>
          </p:cNvSpPr>
          <p:nvPr/>
        </p:nvSpPr>
        <p:spPr bwMode="auto">
          <a:xfrm>
            <a:off x="50228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f</a:t>
            </a:r>
          </a:p>
        </p:txBody>
      </p:sp>
      <p:sp>
        <p:nvSpPr>
          <p:cNvPr id="22" name="'g'"/>
          <p:cNvSpPr txBox="1">
            <a:spLocks noChangeArrowheads="1"/>
          </p:cNvSpPr>
          <p:nvPr/>
        </p:nvSpPr>
        <p:spPr bwMode="auto">
          <a:xfrm>
            <a:off x="58039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g</a:t>
            </a:r>
          </a:p>
        </p:txBody>
      </p:sp>
      <p:sp>
        <p:nvSpPr>
          <p:cNvPr id="23" name="'h'"/>
          <p:cNvSpPr txBox="1">
            <a:spLocks noChangeArrowheads="1"/>
          </p:cNvSpPr>
          <p:nvPr/>
        </p:nvSpPr>
        <p:spPr bwMode="auto">
          <a:xfrm>
            <a:off x="65849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h</a:t>
            </a:r>
          </a:p>
        </p:txBody>
      </p:sp>
      <p:sp>
        <p:nvSpPr>
          <p:cNvPr id="25" name="'i'"/>
          <p:cNvSpPr txBox="1">
            <a:spLocks noChangeArrowheads="1"/>
          </p:cNvSpPr>
          <p:nvPr/>
        </p:nvSpPr>
        <p:spPr bwMode="auto">
          <a:xfrm>
            <a:off x="7367588" y="4430713"/>
            <a:ext cx="6397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i</a:t>
            </a:r>
          </a:p>
        </p:txBody>
      </p:sp>
      <p:sp>
        <p:nvSpPr>
          <p:cNvPr id="26" name="'j'"/>
          <p:cNvSpPr txBox="1">
            <a:spLocks noChangeArrowheads="1"/>
          </p:cNvSpPr>
          <p:nvPr/>
        </p:nvSpPr>
        <p:spPr bwMode="auto">
          <a:xfrm>
            <a:off x="11176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j</a:t>
            </a:r>
          </a:p>
        </p:txBody>
      </p:sp>
      <p:sp>
        <p:nvSpPr>
          <p:cNvPr id="27" name="'k'"/>
          <p:cNvSpPr txBox="1">
            <a:spLocks noChangeArrowheads="1"/>
          </p:cNvSpPr>
          <p:nvPr/>
        </p:nvSpPr>
        <p:spPr bwMode="auto">
          <a:xfrm>
            <a:off x="18986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k</a:t>
            </a:r>
          </a:p>
        </p:txBody>
      </p:sp>
      <p:sp>
        <p:nvSpPr>
          <p:cNvPr id="28" name="'l'"/>
          <p:cNvSpPr txBox="1">
            <a:spLocks noChangeArrowheads="1"/>
          </p:cNvSpPr>
          <p:nvPr/>
        </p:nvSpPr>
        <p:spPr bwMode="auto">
          <a:xfrm>
            <a:off x="26797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l</a:t>
            </a:r>
          </a:p>
        </p:txBody>
      </p:sp>
      <p:sp>
        <p:nvSpPr>
          <p:cNvPr id="29" name="'m'"/>
          <p:cNvSpPr txBox="1">
            <a:spLocks noChangeArrowheads="1"/>
          </p:cNvSpPr>
          <p:nvPr/>
        </p:nvSpPr>
        <p:spPr bwMode="auto">
          <a:xfrm>
            <a:off x="34607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m</a:t>
            </a:r>
          </a:p>
        </p:txBody>
      </p:sp>
      <p:sp>
        <p:nvSpPr>
          <p:cNvPr id="30" name="'n'"/>
          <p:cNvSpPr txBox="1">
            <a:spLocks noChangeArrowheads="1"/>
          </p:cNvSpPr>
          <p:nvPr/>
        </p:nvSpPr>
        <p:spPr bwMode="auto">
          <a:xfrm>
            <a:off x="42418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n</a:t>
            </a:r>
          </a:p>
        </p:txBody>
      </p:sp>
      <p:sp>
        <p:nvSpPr>
          <p:cNvPr id="31" name="'o'"/>
          <p:cNvSpPr txBox="1">
            <a:spLocks noChangeArrowheads="1"/>
          </p:cNvSpPr>
          <p:nvPr/>
        </p:nvSpPr>
        <p:spPr bwMode="auto">
          <a:xfrm>
            <a:off x="50228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o</a:t>
            </a:r>
          </a:p>
        </p:txBody>
      </p:sp>
      <p:sp>
        <p:nvSpPr>
          <p:cNvPr id="32" name="'p'"/>
          <p:cNvSpPr txBox="1">
            <a:spLocks noChangeArrowheads="1"/>
          </p:cNvSpPr>
          <p:nvPr/>
        </p:nvSpPr>
        <p:spPr bwMode="auto">
          <a:xfrm>
            <a:off x="58039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p</a:t>
            </a:r>
          </a:p>
        </p:txBody>
      </p:sp>
      <p:sp>
        <p:nvSpPr>
          <p:cNvPr id="33" name="'q'"/>
          <p:cNvSpPr txBox="1">
            <a:spLocks noChangeArrowheads="1"/>
          </p:cNvSpPr>
          <p:nvPr/>
        </p:nvSpPr>
        <p:spPr bwMode="auto">
          <a:xfrm>
            <a:off x="65849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q</a:t>
            </a:r>
          </a:p>
        </p:txBody>
      </p:sp>
      <p:sp>
        <p:nvSpPr>
          <p:cNvPr id="34" name="'r'"/>
          <p:cNvSpPr txBox="1">
            <a:spLocks noChangeArrowheads="1"/>
          </p:cNvSpPr>
          <p:nvPr/>
        </p:nvSpPr>
        <p:spPr bwMode="auto">
          <a:xfrm>
            <a:off x="7367588" y="5016500"/>
            <a:ext cx="6397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r</a:t>
            </a:r>
          </a:p>
        </p:txBody>
      </p:sp>
      <p:sp>
        <p:nvSpPr>
          <p:cNvPr id="35" name="'s'"/>
          <p:cNvSpPr txBox="1">
            <a:spLocks noChangeArrowheads="1"/>
          </p:cNvSpPr>
          <p:nvPr/>
        </p:nvSpPr>
        <p:spPr bwMode="auto">
          <a:xfrm>
            <a:off x="15700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s</a:t>
            </a:r>
          </a:p>
        </p:txBody>
      </p:sp>
      <p:sp>
        <p:nvSpPr>
          <p:cNvPr id="36" name="'t'"/>
          <p:cNvSpPr txBox="1">
            <a:spLocks noChangeArrowheads="1"/>
          </p:cNvSpPr>
          <p:nvPr/>
        </p:nvSpPr>
        <p:spPr bwMode="auto">
          <a:xfrm>
            <a:off x="23510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t</a:t>
            </a:r>
          </a:p>
        </p:txBody>
      </p:sp>
      <p:sp>
        <p:nvSpPr>
          <p:cNvPr id="37" name="'u'"/>
          <p:cNvSpPr txBox="1">
            <a:spLocks noChangeArrowheads="1"/>
          </p:cNvSpPr>
          <p:nvPr/>
        </p:nvSpPr>
        <p:spPr bwMode="auto">
          <a:xfrm>
            <a:off x="31321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u</a:t>
            </a:r>
          </a:p>
        </p:txBody>
      </p:sp>
      <p:sp>
        <p:nvSpPr>
          <p:cNvPr id="38" name="'v'"/>
          <p:cNvSpPr txBox="1">
            <a:spLocks noChangeArrowheads="1"/>
          </p:cNvSpPr>
          <p:nvPr/>
        </p:nvSpPr>
        <p:spPr bwMode="auto">
          <a:xfrm>
            <a:off x="39131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v</a:t>
            </a:r>
          </a:p>
        </p:txBody>
      </p:sp>
      <p:sp>
        <p:nvSpPr>
          <p:cNvPr id="39" name="'w'"/>
          <p:cNvSpPr txBox="1">
            <a:spLocks noChangeArrowheads="1"/>
          </p:cNvSpPr>
          <p:nvPr/>
        </p:nvSpPr>
        <p:spPr bwMode="auto">
          <a:xfrm>
            <a:off x="46958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w</a:t>
            </a:r>
          </a:p>
        </p:txBody>
      </p:sp>
      <p:sp>
        <p:nvSpPr>
          <p:cNvPr id="40" name="'x'"/>
          <p:cNvSpPr txBox="1">
            <a:spLocks noChangeArrowheads="1"/>
          </p:cNvSpPr>
          <p:nvPr/>
        </p:nvSpPr>
        <p:spPr bwMode="auto">
          <a:xfrm>
            <a:off x="54768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x</a:t>
            </a:r>
          </a:p>
        </p:txBody>
      </p:sp>
      <p:sp>
        <p:nvSpPr>
          <p:cNvPr id="41" name="'y'"/>
          <p:cNvSpPr txBox="1">
            <a:spLocks noChangeArrowheads="1"/>
          </p:cNvSpPr>
          <p:nvPr/>
        </p:nvSpPr>
        <p:spPr bwMode="auto">
          <a:xfrm>
            <a:off x="62579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y</a:t>
            </a:r>
          </a:p>
        </p:txBody>
      </p:sp>
      <p:sp>
        <p:nvSpPr>
          <p:cNvPr id="42" name="'z'"/>
          <p:cNvSpPr txBox="1">
            <a:spLocks noChangeArrowheads="1"/>
          </p:cNvSpPr>
          <p:nvPr/>
        </p:nvSpPr>
        <p:spPr bwMode="auto">
          <a:xfrm>
            <a:off x="70389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z</a:t>
            </a:r>
          </a:p>
        </p:txBody>
      </p:sp>
      <p:sp>
        <p:nvSpPr>
          <p:cNvPr id="43" name="'i'"/>
          <p:cNvSpPr txBox="1">
            <a:spLocks noChangeArrowheads="1"/>
          </p:cNvSpPr>
          <p:nvPr/>
        </p:nvSpPr>
        <p:spPr bwMode="auto">
          <a:xfrm>
            <a:off x="6243638" y="3403600"/>
            <a:ext cx="6397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i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187960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0" y="1879600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187960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25" y="1879600"/>
            <a:ext cx="38735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192246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0" y="192246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13" y="192246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200501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0" y="200501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Oh no! Button">
            <a:extLst>
              <a:ext uri="{FF2B5EF4-FFF2-40B4-BE49-F238E27FC236}">
                <a16:creationId xmlns:a16="http://schemas.microsoft.com/office/drawing/2014/main" id="{F9B4831A-0D26-4EF3-AFF2-A0CA27B6DE46}"/>
              </a:ext>
            </a:extLst>
          </p:cNvPr>
          <p:cNvSpPr/>
          <p:nvPr/>
        </p:nvSpPr>
        <p:spPr>
          <a:xfrm>
            <a:off x="1685925" y="3549650"/>
            <a:ext cx="1092200" cy="619125"/>
          </a:xfrm>
          <a:prstGeom prst="roundRect">
            <a:avLst/>
          </a:prstGeom>
          <a:solidFill>
            <a:srgbClr val="FF434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Uh-Oh!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188" y="1979613"/>
            <a:ext cx="406400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50" name="Rectangle 61"/>
          <p:cNvSpPr>
            <a:spLocks noChangeArrowheads="1"/>
          </p:cNvSpPr>
          <p:nvPr/>
        </p:nvSpPr>
        <p:spPr bwMode="auto">
          <a:xfrm>
            <a:off x="771525" y="573088"/>
            <a:ext cx="7848600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dirty="0"/>
              <a:t>Let’s play ‘Ten Strikes and You’re Out!’ Click on the letters that you think are missing to try to make the </a:t>
            </a:r>
            <a:r>
              <a:rPr lang="en-GB" altLang="en-US" dirty="0" smtClean="0"/>
              <a:t>word </a:t>
            </a:r>
            <a:r>
              <a:rPr lang="en-GB" altLang="en-US" dirty="0"/>
              <a:t>in the sentence. Every time you guess a letter incorrectly, press the ‘Uh-oh’ button to make a pin disappear! Can you guess all of the missing letters before you strike out?</a:t>
            </a:r>
          </a:p>
        </p:txBody>
      </p:sp>
    </p:spTree>
    <p:extLst>
      <p:ext uri="{BB962C8B-B14F-4D97-AF65-F5344CB8AC3E}">
        <p14:creationId xmlns:p14="http://schemas.microsoft.com/office/powerpoint/2010/main" val="1988144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17188 -0.14954 " pathEditMode="relative" rAng="0" ptsTypes="AA">
                                      <p:cBhvr>
                                        <p:cTn id="1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94" y="-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 nodeType="clickPar">
                      <p:stCondLst>
                        <p:cond delay="0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05521 -0.14769 " pathEditMode="relative" rAng="0" ptsTypes="AA">
                                      <p:cBhvr>
                                        <p:cTn id="1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-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 nodeType="clickPar">
                      <p:stCondLst>
                        <p:cond delay="0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23299 -0.15046 " pathEditMode="relative" rAng="0" ptsTypes="AA">
                                      <p:cBhvr>
                                        <p:cTn id="1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49" y="-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 nodeType="clickPar">
                      <p:stCondLst>
                        <p:cond delay="0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0.33473 -0.23588 " pathEditMode="relative" rAng="0" ptsTypes="AA">
                                      <p:cBhvr>
                                        <p:cTn id="1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36" y="-1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27361 -0.23635 " pathEditMode="relative" rAng="0" ptsTypes="AA">
                                      <p:cBhvr>
                                        <p:cTn id="1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81" y="-1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 nodeType="clickPar">
                      <p:stCondLst>
                        <p:cond delay="0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15851 -0.15648 " pathEditMode="relative" rAng="0" ptsTypes="AA">
                                      <p:cBhvr>
                                        <p:cTn id="1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17" y="-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02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 nodeType="clickPar">
                      <p:stCondLst>
                        <p:cond delay="0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 nodeType="clickPar">
                      <p:stCondLst>
                        <p:cond delay="0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 nodeType="clickPar">
                      <p:stCondLst>
                        <p:cond delay="indefinite"/>
                      </p:stCondLst>
                      <p:childTnLst>
                        <p:par>
                          <p:cTn id="1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 nodeType="clickPar">
                      <p:stCondLst>
                        <p:cond delay="indefinite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 nodeType="clickPar">
                      <p:stCondLst>
                        <p:cond delay="indefinite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 nodeType="clickPar">
                      <p:stCondLst>
                        <p:cond delay="indefinite"/>
                      </p:stCondLst>
                      <p:childTnLst>
                        <p:par>
                          <p:cTn id="2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 nodeType="clickPar">
                      <p:stCondLst>
                        <p:cond delay="indefinite"/>
                      </p:stCondLst>
                      <p:childTnLst>
                        <p:par>
                          <p:cTn id="2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18" grpId="0"/>
      <p:bldP spid="19" grpId="0"/>
      <p:bldP spid="20" grpId="0"/>
      <p:bldP spid="10253" grpId="0"/>
      <p:bldP spid="22" grpId="0"/>
      <p:bldP spid="23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21"/>
          <p:cNvSpPr txBox="1">
            <a:spLocks noChangeArrowheads="1"/>
          </p:cNvSpPr>
          <p:nvPr/>
        </p:nvSpPr>
        <p:spPr bwMode="auto">
          <a:xfrm>
            <a:off x="3179763" y="3252788"/>
            <a:ext cx="57880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/>
              <a:t>_ _ _ _ _ _ _ </a:t>
            </a:r>
            <a:endParaRPr lang="en-GB" altLang="en-US" sz="2800">
              <a:solidFill>
                <a:schemeClr val="tx1"/>
              </a:solidFill>
            </a:endParaRP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1051C1C0-B084-42C3-B02C-F44BF1C005BA}"/>
              </a:ext>
            </a:extLst>
          </p:cNvPr>
          <p:cNvSpPr/>
          <p:nvPr/>
        </p:nvSpPr>
        <p:spPr>
          <a:xfrm>
            <a:off x="3798888" y="1985963"/>
            <a:ext cx="4551362" cy="1203325"/>
          </a:xfrm>
          <a:custGeom>
            <a:avLst/>
            <a:gdLst>
              <a:gd name="connsiteX0" fmla="*/ 92960 w 4980008"/>
              <a:gd name="connsiteY0" fmla="*/ 0 h 1204087"/>
              <a:gd name="connsiteX1" fmla="*/ 4884205 w 4980008"/>
              <a:gd name="connsiteY1" fmla="*/ 0 h 1204087"/>
              <a:gd name="connsiteX2" fmla="*/ 4977165 w 4980008"/>
              <a:gd name="connsiteY2" fmla="*/ 92960 h 1204087"/>
              <a:gd name="connsiteX3" fmla="*/ 4977165 w 4980008"/>
              <a:gd name="connsiteY3" fmla="*/ 334321 h 1204087"/>
              <a:gd name="connsiteX4" fmla="*/ 4980008 w 4980008"/>
              <a:gd name="connsiteY4" fmla="*/ 349903 h 1204087"/>
              <a:gd name="connsiteX5" fmla="*/ 4980008 w 4980008"/>
              <a:gd name="connsiteY5" fmla="*/ 876507 h 1204087"/>
              <a:gd name="connsiteX6" fmla="*/ 4861036 w 4980008"/>
              <a:gd name="connsiteY6" fmla="*/ 1008161 h 1204087"/>
              <a:gd name="connsiteX7" fmla="*/ 342091 w 4980008"/>
              <a:gd name="connsiteY7" fmla="*/ 1008161 h 1204087"/>
              <a:gd name="connsiteX8" fmla="*/ 266832 w 4980008"/>
              <a:gd name="connsiteY8" fmla="*/ 1204087 h 1204087"/>
              <a:gd name="connsiteX9" fmla="*/ 191574 w 4980008"/>
              <a:gd name="connsiteY9" fmla="*/ 1008161 h 1204087"/>
              <a:gd name="connsiteX10" fmla="*/ 120336 w 4980008"/>
              <a:gd name="connsiteY10" fmla="*/ 1008161 h 1204087"/>
              <a:gd name="connsiteX11" fmla="*/ 1364 w 4980008"/>
              <a:gd name="connsiteY11" fmla="*/ 876507 h 1204087"/>
              <a:gd name="connsiteX12" fmla="*/ 1364 w 4980008"/>
              <a:gd name="connsiteY12" fmla="*/ 471545 h 1204087"/>
              <a:gd name="connsiteX13" fmla="*/ 0 w 4980008"/>
              <a:gd name="connsiteY13" fmla="*/ 464789 h 1204087"/>
              <a:gd name="connsiteX14" fmla="*/ 0 w 4980008"/>
              <a:gd name="connsiteY14" fmla="*/ 92960 h 1204087"/>
              <a:gd name="connsiteX15" fmla="*/ 92960 w 4980008"/>
              <a:gd name="connsiteY15" fmla="*/ 0 h 1204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980008" h="1204087">
                <a:moveTo>
                  <a:pt x="92960" y="0"/>
                </a:moveTo>
                <a:lnTo>
                  <a:pt x="4884205" y="0"/>
                </a:lnTo>
                <a:cubicBezTo>
                  <a:pt x="4935545" y="0"/>
                  <a:pt x="4977165" y="41620"/>
                  <a:pt x="4977165" y="92960"/>
                </a:cubicBezTo>
                <a:lnTo>
                  <a:pt x="4977165" y="334321"/>
                </a:lnTo>
                <a:lnTo>
                  <a:pt x="4980008" y="349903"/>
                </a:lnTo>
                <a:lnTo>
                  <a:pt x="4980008" y="876507"/>
                </a:lnTo>
                <a:cubicBezTo>
                  <a:pt x="4980008" y="949217"/>
                  <a:pt x="4926742" y="1008161"/>
                  <a:pt x="4861036" y="1008161"/>
                </a:cubicBezTo>
                <a:lnTo>
                  <a:pt x="342091" y="1008161"/>
                </a:lnTo>
                <a:lnTo>
                  <a:pt x="266832" y="1204087"/>
                </a:lnTo>
                <a:lnTo>
                  <a:pt x="191574" y="1008161"/>
                </a:lnTo>
                <a:lnTo>
                  <a:pt x="120336" y="1008161"/>
                </a:lnTo>
                <a:cubicBezTo>
                  <a:pt x="54630" y="1008161"/>
                  <a:pt x="1364" y="949217"/>
                  <a:pt x="1364" y="876507"/>
                </a:cubicBezTo>
                <a:lnTo>
                  <a:pt x="1364" y="471545"/>
                </a:lnTo>
                <a:lnTo>
                  <a:pt x="0" y="464789"/>
                </a:lnTo>
                <a:lnTo>
                  <a:pt x="0" y="92960"/>
                </a:lnTo>
                <a:cubicBezTo>
                  <a:pt x="0" y="41620"/>
                  <a:pt x="41620" y="0"/>
                  <a:pt x="9296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4-Point Star 9">
            <a:extLst>
              <a:ext uri="{FF2B5EF4-FFF2-40B4-BE49-F238E27FC236}">
                <a16:creationId xmlns:a16="http://schemas.microsoft.com/office/drawing/2014/main" id="{FDC882BB-1F2F-4E0E-8D96-583AEB72D7F4}"/>
              </a:ext>
            </a:extLst>
          </p:cNvPr>
          <p:cNvSpPr/>
          <p:nvPr/>
        </p:nvSpPr>
        <p:spPr>
          <a:xfrm>
            <a:off x="7258050" y="2322513"/>
            <a:ext cx="276225" cy="323850"/>
          </a:xfrm>
          <a:prstGeom prst="star4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4-Point Star 10">
            <a:extLst>
              <a:ext uri="{FF2B5EF4-FFF2-40B4-BE49-F238E27FC236}">
                <a16:creationId xmlns:a16="http://schemas.microsoft.com/office/drawing/2014/main" id="{7BBDAA91-53F9-41DB-AA10-27FA21110D0C}"/>
              </a:ext>
            </a:extLst>
          </p:cNvPr>
          <p:cNvSpPr/>
          <p:nvPr/>
        </p:nvSpPr>
        <p:spPr>
          <a:xfrm>
            <a:off x="7258050" y="2322513"/>
            <a:ext cx="276225" cy="323850"/>
          </a:xfrm>
          <a:prstGeom prst="star4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239A94-9CFC-4E8E-9F31-48B12B012334}"/>
              </a:ext>
            </a:extLst>
          </p:cNvPr>
          <p:cNvSpPr/>
          <p:nvPr/>
        </p:nvSpPr>
        <p:spPr>
          <a:xfrm>
            <a:off x="757238" y="4364038"/>
            <a:ext cx="7631112" cy="1741487"/>
          </a:xfrm>
          <a:prstGeom prst="rect">
            <a:avLst/>
          </a:prstGeom>
          <a:solidFill>
            <a:srgbClr val="F4E7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884613" y="2303463"/>
            <a:ext cx="43799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Be presented with or given something.</a:t>
            </a:r>
          </a:p>
        </p:txBody>
      </p:sp>
      <p:sp>
        <p:nvSpPr>
          <p:cNvPr id="16" name="'a'"/>
          <p:cNvSpPr txBox="1">
            <a:spLocks noChangeArrowheads="1"/>
          </p:cNvSpPr>
          <p:nvPr/>
        </p:nvSpPr>
        <p:spPr bwMode="auto">
          <a:xfrm>
            <a:off x="11176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a</a:t>
            </a:r>
          </a:p>
        </p:txBody>
      </p:sp>
      <p:sp>
        <p:nvSpPr>
          <p:cNvPr id="17" name="'b'"/>
          <p:cNvSpPr txBox="1">
            <a:spLocks noChangeArrowheads="1"/>
          </p:cNvSpPr>
          <p:nvPr/>
        </p:nvSpPr>
        <p:spPr bwMode="auto">
          <a:xfrm>
            <a:off x="18986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b</a:t>
            </a:r>
          </a:p>
        </p:txBody>
      </p:sp>
      <p:sp>
        <p:nvSpPr>
          <p:cNvPr id="18" name="'c'"/>
          <p:cNvSpPr txBox="1">
            <a:spLocks noChangeArrowheads="1"/>
          </p:cNvSpPr>
          <p:nvPr/>
        </p:nvSpPr>
        <p:spPr bwMode="auto">
          <a:xfrm>
            <a:off x="26797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c</a:t>
            </a:r>
          </a:p>
        </p:txBody>
      </p:sp>
      <p:sp>
        <p:nvSpPr>
          <p:cNvPr id="19" name="'d'"/>
          <p:cNvSpPr txBox="1">
            <a:spLocks noChangeArrowheads="1"/>
          </p:cNvSpPr>
          <p:nvPr/>
        </p:nvSpPr>
        <p:spPr bwMode="auto">
          <a:xfrm>
            <a:off x="34607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d</a:t>
            </a:r>
          </a:p>
        </p:txBody>
      </p:sp>
      <p:sp>
        <p:nvSpPr>
          <p:cNvPr id="20" name="'e'"/>
          <p:cNvSpPr txBox="1">
            <a:spLocks noChangeArrowheads="1"/>
          </p:cNvSpPr>
          <p:nvPr/>
        </p:nvSpPr>
        <p:spPr bwMode="auto">
          <a:xfrm>
            <a:off x="42418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e</a:t>
            </a:r>
          </a:p>
        </p:txBody>
      </p:sp>
      <p:sp>
        <p:nvSpPr>
          <p:cNvPr id="10253" name="'f'"/>
          <p:cNvSpPr txBox="1">
            <a:spLocks noChangeArrowheads="1"/>
          </p:cNvSpPr>
          <p:nvPr/>
        </p:nvSpPr>
        <p:spPr bwMode="auto">
          <a:xfrm>
            <a:off x="50228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f</a:t>
            </a:r>
          </a:p>
        </p:txBody>
      </p:sp>
      <p:sp>
        <p:nvSpPr>
          <p:cNvPr id="22" name="'g'"/>
          <p:cNvSpPr txBox="1">
            <a:spLocks noChangeArrowheads="1"/>
          </p:cNvSpPr>
          <p:nvPr/>
        </p:nvSpPr>
        <p:spPr bwMode="auto">
          <a:xfrm>
            <a:off x="58039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g</a:t>
            </a:r>
          </a:p>
        </p:txBody>
      </p:sp>
      <p:sp>
        <p:nvSpPr>
          <p:cNvPr id="23" name="'h'"/>
          <p:cNvSpPr txBox="1">
            <a:spLocks noChangeArrowheads="1"/>
          </p:cNvSpPr>
          <p:nvPr/>
        </p:nvSpPr>
        <p:spPr bwMode="auto">
          <a:xfrm>
            <a:off x="65849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h</a:t>
            </a:r>
          </a:p>
        </p:txBody>
      </p:sp>
      <p:sp>
        <p:nvSpPr>
          <p:cNvPr id="25" name="'i'"/>
          <p:cNvSpPr txBox="1">
            <a:spLocks noChangeArrowheads="1"/>
          </p:cNvSpPr>
          <p:nvPr/>
        </p:nvSpPr>
        <p:spPr bwMode="auto">
          <a:xfrm>
            <a:off x="7367588" y="4430713"/>
            <a:ext cx="6397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i</a:t>
            </a:r>
          </a:p>
        </p:txBody>
      </p:sp>
      <p:sp>
        <p:nvSpPr>
          <p:cNvPr id="26" name="'j'"/>
          <p:cNvSpPr txBox="1">
            <a:spLocks noChangeArrowheads="1"/>
          </p:cNvSpPr>
          <p:nvPr/>
        </p:nvSpPr>
        <p:spPr bwMode="auto">
          <a:xfrm>
            <a:off x="11176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j</a:t>
            </a:r>
          </a:p>
        </p:txBody>
      </p:sp>
      <p:sp>
        <p:nvSpPr>
          <p:cNvPr id="27" name="'k'"/>
          <p:cNvSpPr txBox="1">
            <a:spLocks noChangeArrowheads="1"/>
          </p:cNvSpPr>
          <p:nvPr/>
        </p:nvSpPr>
        <p:spPr bwMode="auto">
          <a:xfrm>
            <a:off x="18986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k</a:t>
            </a:r>
          </a:p>
        </p:txBody>
      </p:sp>
      <p:sp>
        <p:nvSpPr>
          <p:cNvPr id="28" name="'l'"/>
          <p:cNvSpPr txBox="1">
            <a:spLocks noChangeArrowheads="1"/>
          </p:cNvSpPr>
          <p:nvPr/>
        </p:nvSpPr>
        <p:spPr bwMode="auto">
          <a:xfrm>
            <a:off x="26797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l</a:t>
            </a:r>
          </a:p>
        </p:txBody>
      </p:sp>
      <p:sp>
        <p:nvSpPr>
          <p:cNvPr id="29" name="'m'"/>
          <p:cNvSpPr txBox="1">
            <a:spLocks noChangeArrowheads="1"/>
          </p:cNvSpPr>
          <p:nvPr/>
        </p:nvSpPr>
        <p:spPr bwMode="auto">
          <a:xfrm>
            <a:off x="34607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m</a:t>
            </a:r>
          </a:p>
        </p:txBody>
      </p:sp>
      <p:sp>
        <p:nvSpPr>
          <p:cNvPr id="30" name="'n'"/>
          <p:cNvSpPr txBox="1">
            <a:spLocks noChangeArrowheads="1"/>
          </p:cNvSpPr>
          <p:nvPr/>
        </p:nvSpPr>
        <p:spPr bwMode="auto">
          <a:xfrm>
            <a:off x="42418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n</a:t>
            </a:r>
          </a:p>
        </p:txBody>
      </p:sp>
      <p:sp>
        <p:nvSpPr>
          <p:cNvPr id="31" name="'o'"/>
          <p:cNvSpPr txBox="1">
            <a:spLocks noChangeArrowheads="1"/>
          </p:cNvSpPr>
          <p:nvPr/>
        </p:nvSpPr>
        <p:spPr bwMode="auto">
          <a:xfrm>
            <a:off x="50228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o</a:t>
            </a:r>
          </a:p>
        </p:txBody>
      </p:sp>
      <p:sp>
        <p:nvSpPr>
          <p:cNvPr id="32" name="'p'"/>
          <p:cNvSpPr txBox="1">
            <a:spLocks noChangeArrowheads="1"/>
          </p:cNvSpPr>
          <p:nvPr/>
        </p:nvSpPr>
        <p:spPr bwMode="auto">
          <a:xfrm>
            <a:off x="58039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p</a:t>
            </a:r>
          </a:p>
        </p:txBody>
      </p:sp>
      <p:sp>
        <p:nvSpPr>
          <p:cNvPr id="33" name="'q'"/>
          <p:cNvSpPr txBox="1">
            <a:spLocks noChangeArrowheads="1"/>
          </p:cNvSpPr>
          <p:nvPr/>
        </p:nvSpPr>
        <p:spPr bwMode="auto">
          <a:xfrm>
            <a:off x="65849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q</a:t>
            </a:r>
          </a:p>
        </p:txBody>
      </p:sp>
      <p:sp>
        <p:nvSpPr>
          <p:cNvPr id="34" name="'r'"/>
          <p:cNvSpPr txBox="1">
            <a:spLocks noChangeArrowheads="1"/>
          </p:cNvSpPr>
          <p:nvPr/>
        </p:nvSpPr>
        <p:spPr bwMode="auto">
          <a:xfrm>
            <a:off x="7367588" y="5016500"/>
            <a:ext cx="6397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r</a:t>
            </a:r>
          </a:p>
        </p:txBody>
      </p:sp>
      <p:sp>
        <p:nvSpPr>
          <p:cNvPr id="35" name="'s'"/>
          <p:cNvSpPr txBox="1">
            <a:spLocks noChangeArrowheads="1"/>
          </p:cNvSpPr>
          <p:nvPr/>
        </p:nvSpPr>
        <p:spPr bwMode="auto">
          <a:xfrm>
            <a:off x="15700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s</a:t>
            </a:r>
          </a:p>
        </p:txBody>
      </p:sp>
      <p:sp>
        <p:nvSpPr>
          <p:cNvPr id="36" name="'t'"/>
          <p:cNvSpPr txBox="1">
            <a:spLocks noChangeArrowheads="1"/>
          </p:cNvSpPr>
          <p:nvPr/>
        </p:nvSpPr>
        <p:spPr bwMode="auto">
          <a:xfrm>
            <a:off x="23510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t</a:t>
            </a:r>
          </a:p>
        </p:txBody>
      </p:sp>
      <p:sp>
        <p:nvSpPr>
          <p:cNvPr id="37" name="'u'"/>
          <p:cNvSpPr txBox="1">
            <a:spLocks noChangeArrowheads="1"/>
          </p:cNvSpPr>
          <p:nvPr/>
        </p:nvSpPr>
        <p:spPr bwMode="auto">
          <a:xfrm>
            <a:off x="31321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u</a:t>
            </a:r>
          </a:p>
        </p:txBody>
      </p:sp>
      <p:sp>
        <p:nvSpPr>
          <p:cNvPr id="38" name="'v'"/>
          <p:cNvSpPr txBox="1">
            <a:spLocks noChangeArrowheads="1"/>
          </p:cNvSpPr>
          <p:nvPr/>
        </p:nvSpPr>
        <p:spPr bwMode="auto">
          <a:xfrm>
            <a:off x="39131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v</a:t>
            </a:r>
          </a:p>
        </p:txBody>
      </p:sp>
      <p:sp>
        <p:nvSpPr>
          <p:cNvPr id="39" name="'w'"/>
          <p:cNvSpPr txBox="1">
            <a:spLocks noChangeArrowheads="1"/>
          </p:cNvSpPr>
          <p:nvPr/>
        </p:nvSpPr>
        <p:spPr bwMode="auto">
          <a:xfrm>
            <a:off x="46958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w</a:t>
            </a:r>
          </a:p>
        </p:txBody>
      </p:sp>
      <p:sp>
        <p:nvSpPr>
          <p:cNvPr id="40" name="'x'"/>
          <p:cNvSpPr txBox="1">
            <a:spLocks noChangeArrowheads="1"/>
          </p:cNvSpPr>
          <p:nvPr/>
        </p:nvSpPr>
        <p:spPr bwMode="auto">
          <a:xfrm>
            <a:off x="54768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x</a:t>
            </a:r>
          </a:p>
        </p:txBody>
      </p:sp>
      <p:sp>
        <p:nvSpPr>
          <p:cNvPr id="41" name="'y'"/>
          <p:cNvSpPr txBox="1">
            <a:spLocks noChangeArrowheads="1"/>
          </p:cNvSpPr>
          <p:nvPr/>
        </p:nvSpPr>
        <p:spPr bwMode="auto">
          <a:xfrm>
            <a:off x="62579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y</a:t>
            </a:r>
          </a:p>
        </p:txBody>
      </p:sp>
      <p:sp>
        <p:nvSpPr>
          <p:cNvPr id="42" name="'z'"/>
          <p:cNvSpPr txBox="1">
            <a:spLocks noChangeArrowheads="1"/>
          </p:cNvSpPr>
          <p:nvPr/>
        </p:nvSpPr>
        <p:spPr bwMode="auto">
          <a:xfrm>
            <a:off x="70389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z</a:t>
            </a:r>
          </a:p>
        </p:txBody>
      </p:sp>
      <p:sp>
        <p:nvSpPr>
          <p:cNvPr id="43" name="'e'"/>
          <p:cNvSpPr txBox="1">
            <a:spLocks noChangeArrowheads="1"/>
          </p:cNvSpPr>
          <p:nvPr/>
        </p:nvSpPr>
        <p:spPr bwMode="auto">
          <a:xfrm>
            <a:off x="5743575" y="3417888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e</a:t>
            </a:r>
          </a:p>
        </p:txBody>
      </p:sp>
      <p:sp>
        <p:nvSpPr>
          <p:cNvPr id="45" name="'e'"/>
          <p:cNvSpPr txBox="1">
            <a:spLocks noChangeArrowheads="1"/>
          </p:cNvSpPr>
          <p:nvPr/>
        </p:nvSpPr>
        <p:spPr bwMode="auto">
          <a:xfrm>
            <a:off x="7248525" y="3417888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e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187960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0" y="1879600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187960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25" y="1879600"/>
            <a:ext cx="38735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192246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0" y="192246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13" y="192246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200501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0" y="200501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Oh no! Button">
            <a:extLst>
              <a:ext uri="{FF2B5EF4-FFF2-40B4-BE49-F238E27FC236}">
                <a16:creationId xmlns:a16="http://schemas.microsoft.com/office/drawing/2014/main" id="{8965D75A-DF58-4B85-96D0-D266A10D494A}"/>
              </a:ext>
            </a:extLst>
          </p:cNvPr>
          <p:cNvSpPr/>
          <p:nvPr/>
        </p:nvSpPr>
        <p:spPr>
          <a:xfrm>
            <a:off x="1685925" y="3549650"/>
            <a:ext cx="1092200" cy="619125"/>
          </a:xfrm>
          <a:prstGeom prst="roundRect">
            <a:avLst/>
          </a:prstGeom>
          <a:solidFill>
            <a:srgbClr val="FF434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Uh-Oh!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188" y="1979613"/>
            <a:ext cx="406400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99" name="Rectangle 62"/>
          <p:cNvSpPr>
            <a:spLocks noChangeArrowheads="1"/>
          </p:cNvSpPr>
          <p:nvPr/>
        </p:nvSpPr>
        <p:spPr bwMode="auto">
          <a:xfrm>
            <a:off x="771525" y="573088"/>
            <a:ext cx="7848600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dirty="0"/>
              <a:t>Let’s play ‘Ten Strikes and You’re Out!’ Click on the letters that you think are missing to try to make the </a:t>
            </a:r>
            <a:r>
              <a:rPr lang="en-GB" altLang="en-US" dirty="0" smtClean="0"/>
              <a:t>word </a:t>
            </a:r>
            <a:r>
              <a:rPr lang="en-GB" altLang="en-US" dirty="0"/>
              <a:t>in the sentence. Every time you guess a letter incorrectly, press the ‘Uh-oh’ button to make a pin disappear! Can you guess all of the missing letters before you strike out?</a:t>
            </a:r>
          </a:p>
        </p:txBody>
      </p:sp>
    </p:spTree>
    <p:extLst>
      <p:ext uri="{BB962C8B-B14F-4D97-AF65-F5344CB8AC3E}">
        <p14:creationId xmlns:p14="http://schemas.microsoft.com/office/powerpoint/2010/main" val="1807767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02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3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05417 -0.14722 " pathEditMode="relative" rAng="0" ptsTypes="AA">
                                      <p:cBhvr>
                                        <p:cTn id="1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8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 nodeType="clickPar">
                      <p:stCondLst>
                        <p:cond delay="0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-0.34254 -0.23264 " pathEditMode="relative" rAng="0" ptsTypes="AA">
                                      <p:cBhvr>
                                        <p:cTn id="1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35" y="-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0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27987 -0.14769 " pathEditMode="relative" rAng="0" ptsTypes="AA">
                                      <p:cBhvr>
                                        <p:cTn id="1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93" y="-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 nodeType="clickPar">
                      <p:stCondLst>
                        <p:cond delay="0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12049 -0.14769 " pathEditMode="relative" rAng="0" ptsTypes="AA">
                                      <p:cBhvr>
                                        <p:cTn id="1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" y="-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 nodeType="clickPar">
                      <p:stCondLst>
                        <p:cond delay="0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31129 -0.31296 " pathEditMode="relative" rAng="0" ptsTypes="AA">
                                      <p:cBhvr>
                                        <p:cTn id="16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56" y="-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 nodeType="clickPar">
                      <p:stCondLst>
                        <p:cond delay="0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 nodeType="clickPar">
                      <p:stCondLst>
                        <p:cond delay="indefinite"/>
                      </p:stCondLst>
                      <p:childTnLst>
                        <p:par>
                          <p:cTn id="1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 nodeType="clickPar">
                      <p:stCondLst>
                        <p:cond delay="indefinite"/>
                      </p:stCondLst>
                      <p:childTnLst>
                        <p:par>
                          <p:cTn id="2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 nodeType="clickPar">
                      <p:stCondLst>
                        <p:cond delay="indefinite"/>
                      </p:stCondLst>
                      <p:childTnLst>
                        <p:par>
                          <p:cTn id="2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 nodeType="clickPar">
                      <p:stCondLst>
                        <p:cond delay="indefinite"/>
                      </p:stCondLst>
                      <p:childTnLst>
                        <p:par>
                          <p:cTn id="2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 nodeType="clickPar">
                      <p:stCondLst>
                        <p:cond delay="indefinite"/>
                      </p:stCondLst>
                      <p:childTnLst>
                        <p:par>
                          <p:cTn id="2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 nodeType="clickPar">
                      <p:stCondLst>
                        <p:cond delay="indefinite"/>
                      </p:stCondLst>
                      <p:childTnLst>
                        <p:par>
                          <p:cTn id="2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18" grpId="0"/>
      <p:bldP spid="19" grpId="0"/>
      <p:bldP spid="20" grpId="0"/>
      <p:bldP spid="10253" grpId="0"/>
      <p:bldP spid="22" grpId="0"/>
      <p:bldP spid="23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0" y="1045480"/>
            <a:ext cx="7632700" cy="422320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ysClr val="windowText" lastClr="000000"/>
                </a:solidFill>
                <a:latin typeface="Twinkl" pitchFamily="2" charset="0"/>
              </a:rPr>
              <a:t>Spellings</a:t>
            </a:r>
          </a:p>
          <a:p>
            <a:pPr algn="ctr"/>
            <a:endParaRPr lang="en-GB" sz="4400" dirty="0" smtClean="0">
              <a:solidFill>
                <a:sysClr val="windowText" lastClr="000000"/>
              </a:solidFill>
              <a:latin typeface="Twinkl" pitchFamily="2" charset="0"/>
            </a:endParaRPr>
          </a:p>
          <a:p>
            <a:pPr algn="ctr"/>
            <a:endParaRPr lang="en-GB" dirty="0">
              <a:solidFill>
                <a:sysClr val="windowText" lastClr="000000"/>
              </a:solidFill>
              <a:latin typeface="Twinkl" pitchFamily="2" charset="0"/>
            </a:endParaRPr>
          </a:p>
          <a:p>
            <a:pPr algn="ctr"/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Today we are going to be looking at how the letters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ei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 can make the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ai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 sound.</a:t>
            </a:r>
          </a:p>
          <a:p>
            <a:pPr algn="ctr"/>
            <a:endParaRPr lang="en-GB" dirty="0" smtClean="0">
              <a:solidFill>
                <a:sysClr val="windowText" lastClr="000000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92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1045481"/>
            <a:ext cx="7632700" cy="5080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  <a:latin typeface="Twinkl" pitchFamily="2" charset="0"/>
              </a:rPr>
              <a:t>What do these two words have in common?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55650" y="5025846"/>
            <a:ext cx="7632700" cy="698934"/>
          </a:xfrm>
          <a:prstGeom prst="roundRect">
            <a:avLst>
              <a:gd name="adj" fmla="val 745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Both words have the same long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ai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 sound but unusually here it is spelt with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ei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’.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17456" y="1790536"/>
            <a:ext cx="2947144" cy="2993137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220108" y="1975171"/>
            <a:ext cx="2541840" cy="21589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15" t="-1" r="2" b="1762"/>
          <a:stretch/>
        </p:blipFill>
        <p:spPr>
          <a:xfrm>
            <a:off x="5220677" y="2366993"/>
            <a:ext cx="1251175" cy="17673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2" b="72992"/>
          <a:stretch/>
        </p:blipFill>
        <p:spPr>
          <a:xfrm>
            <a:off x="5219898" y="3384144"/>
            <a:ext cx="1061417" cy="7470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92"/>
          <a:stretch/>
        </p:blipFill>
        <p:spPr>
          <a:xfrm>
            <a:off x="6425802" y="2337709"/>
            <a:ext cx="1334875" cy="17990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26" b="72813"/>
          <a:stretch/>
        </p:blipFill>
        <p:spPr>
          <a:xfrm>
            <a:off x="6753851" y="3381153"/>
            <a:ext cx="1006826" cy="751994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5017456" y="4177703"/>
            <a:ext cx="2947143" cy="508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  <a:latin typeface="Twinkl" pitchFamily="2" charset="0"/>
              </a:rPr>
              <a:t>n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eighbour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189734" y="1790536"/>
            <a:ext cx="2947144" cy="2993137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392385" y="1975171"/>
            <a:ext cx="2541840" cy="21589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1189734" y="4180349"/>
            <a:ext cx="2947144" cy="508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eighth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74489" y="2065807"/>
            <a:ext cx="1977633" cy="197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1045481"/>
            <a:ext cx="7632700" cy="5080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  <a:latin typeface="Twinkl" pitchFamily="2" charset="0"/>
              </a:rPr>
              <a:t>What 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other ways can a long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ai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 be formed in words?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55650" y="5025847"/>
            <a:ext cx="7632700" cy="706738"/>
          </a:xfrm>
          <a:prstGeom prst="roundRect">
            <a:avLst>
              <a:gd name="adj" fmla="val 9184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But this week, we are looking at words that have a long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ai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 sound made with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ei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’…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56694" y="2066694"/>
            <a:ext cx="2304473" cy="2445940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13556" y="2251328"/>
            <a:ext cx="1987552" cy="1688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1013556" y="3956081"/>
            <a:ext cx="1870321" cy="508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B0F0"/>
                </a:solidFill>
                <a:latin typeface="Twinkl" pitchFamily="2" charset="0"/>
              </a:rPr>
              <a:t>a</a:t>
            </a:r>
            <a:r>
              <a:rPr lang="en-GB" b="1" dirty="0" smtClean="0">
                <a:solidFill>
                  <a:srgbClr val="00B0F0"/>
                </a:solidFill>
                <a:latin typeface="Twinkl" pitchFamily="2" charset="0"/>
              </a:rPr>
              <a:t>-e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 as in sn</a:t>
            </a:r>
            <a:r>
              <a:rPr lang="en-GB" dirty="0" smtClean="0">
                <a:solidFill>
                  <a:srgbClr val="00B0F0"/>
                </a:solidFill>
                <a:latin typeface="Twinkl" pitchFamily="2" charset="0"/>
              </a:rPr>
              <a:t>a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k</a:t>
            </a:r>
            <a:r>
              <a:rPr lang="en-GB" dirty="0" smtClean="0">
                <a:solidFill>
                  <a:srgbClr val="00B0F0"/>
                </a:solidFill>
                <a:latin typeface="Twinkl" pitchFamily="2" charset="0"/>
              </a:rPr>
              <a:t>e</a:t>
            </a:r>
            <a:endParaRPr lang="en-GB" dirty="0">
              <a:solidFill>
                <a:srgbClr val="00B0F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13" y="2654752"/>
            <a:ext cx="1834437" cy="90688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419762" y="2066694"/>
            <a:ext cx="2304473" cy="2445940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578222" y="2251328"/>
            <a:ext cx="1987552" cy="1688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3636839" y="3972265"/>
            <a:ext cx="1870321" cy="508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solidFill>
                  <a:srgbClr val="00B0F0"/>
                </a:solidFill>
                <a:latin typeface="Twinkl" pitchFamily="2" charset="0"/>
              </a:rPr>
              <a:t>a</a:t>
            </a:r>
            <a:r>
              <a:rPr lang="en-GB" b="1" dirty="0" err="1" smtClean="0">
                <a:solidFill>
                  <a:srgbClr val="00B0F0"/>
                </a:solidFill>
                <a:latin typeface="Twinkl" pitchFamily="2" charset="0"/>
              </a:rPr>
              <a:t>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 as in tr</a:t>
            </a:r>
            <a:r>
              <a:rPr lang="en-GB" dirty="0" smtClean="0">
                <a:solidFill>
                  <a:srgbClr val="00B0F0"/>
                </a:solidFill>
                <a:latin typeface="Twinkl" pitchFamily="2" charset="0"/>
              </a:rPr>
              <a:t>ai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n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652" y="2439071"/>
            <a:ext cx="1899138" cy="138523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982830" y="2066694"/>
            <a:ext cx="2304473" cy="2445940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141290" y="2251328"/>
            <a:ext cx="1987552" cy="1688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6199905" y="3956081"/>
            <a:ext cx="1870321" cy="508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B0F0"/>
                </a:solidFill>
                <a:latin typeface="Twinkl" pitchFamily="2" charset="0"/>
              </a:rPr>
              <a:t>a</a:t>
            </a:r>
            <a:r>
              <a:rPr lang="en-GB" b="1" dirty="0" smtClean="0">
                <a:solidFill>
                  <a:srgbClr val="00B0F0"/>
                </a:solidFill>
                <a:latin typeface="Twinkl" pitchFamily="2" charset="0"/>
              </a:rPr>
              <a:t>y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 as in pray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763" y="2274775"/>
            <a:ext cx="1224021" cy="1629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53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728662"/>
            <a:ext cx="7632700" cy="65159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Can you think of any other words that have a long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ai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 made using ‘</a:t>
            </a:r>
            <a:r>
              <a:rPr lang="en-GB" dirty="0" err="1" smtClean="0">
                <a:solidFill>
                  <a:sysClr val="windowText" lastClr="000000"/>
                </a:solidFill>
                <a:latin typeface="Twinkl" pitchFamily="2" charset="0"/>
              </a:rPr>
              <a:t>ei</a:t>
            </a:r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’?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831762" y="1462436"/>
            <a:ext cx="5480473" cy="434512"/>
          </a:xfrm>
          <a:prstGeom prst="roundRect">
            <a:avLst>
              <a:gd name="adj" fmla="val 1416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Write any words you can think of on a whiteboard.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1527818" y="3480140"/>
            <a:ext cx="1277177" cy="859693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solidFill>
            <a:srgbClr val="FDFD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</a:rPr>
              <a:t>eight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27" name="Freeform 26"/>
          <p:cNvSpPr/>
          <p:nvPr/>
        </p:nvSpPr>
        <p:spPr>
          <a:xfrm>
            <a:off x="2692311" y="4417972"/>
            <a:ext cx="1277177" cy="859693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solidFill>
            <a:srgbClr val="FDFD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</a:rPr>
              <a:t>vein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3929554" y="3480140"/>
            <a:ext cx="1277177" cy="859693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solidFill>
            <a:srgbClr val="FDFD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</a:rPr>
              <a:t>eighty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5206731" y="4417972"/>
            <a:ext cx="1277177" cy="859693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solidFill>
            <a:srgbClr val="FDFD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</a:rPr>
              <a:t>veil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6371224" y="3480140"/>
            <a:ext cx="1277177" cy="859693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solidFill>
            <a:srgbClr val="FDFD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</a:rPr>
              <a:t>weight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1527818" y="5183893"/>
            <a:ext cx="1277177" cy="859693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solidFill>
            <a:srgbClr val="FDFD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</a:rPr>
              <a:t>beige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3929554" y="5183893"/>
            <a:ext cx="1277177" cy="859693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solidFill>
            <a:srgbClr val="FDFD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</a:rPr>
              <a:t>sleigh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35" name="Freeform 34"/>
          <p:cNvSpPr/>
          <p:nvPr/>
        </p:nvSpPr>
        <p:spPr>
          <a:xfrm>
            <a:off x="6371224" y="5183893"/>
            <a:ext cx="1277177" cy="859693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solidFill>
            <a:srgbClr val="FDFD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</a:rPr>
              <a:t>freight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5093652" y="1988810"/>
            <a:ext cx="1377439" cy="1398934"/>
            <a:chOff x="5017454" y="1790536"/>
            <a:chExt cx="2947146" cy="2993137"/>
          </a:xfrm>
        </p:grpSpPr>
        <p:sp>
          <p:nvSpPr>
            <p:cNvPr id="13" name="Rectangle 12"/>
            <p:cNvSpPr/>
            <p:nvPr/>
          </p:nvSpPr>
          <p:spPr>
            <a:xfrm>
              <a:off x="5017456" y="1790536"/>
              <a:ext cx="2947144" cy="2993137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220108" y="1975171"/>
              <a:ext cx="2541840" cy="21589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915" t="-1" r="2" b="1762"/>
            <a:stretch/>
          </p:blipFill>
          <p:spPr>
            <a:xfrm>
              <a:off x="5220677" y="2366993"/>
              <a:ext cx="1251175" cy="1767345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62" b="72992"/>
            <a:stretch/>
          </p:blipFill>
          <p:spPr>
            <a:xfrm>
              <a:off x="5219898" y="3384144"/>
              <a:ext cx="1061417" cy="74702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6692"/>
            <a:stretch/>
          </p:blipFill>
          <p:spPr>
            <a:xfrm>
              <a:off x="6425802" y="2337709"/>
              <a:ext cx="1334875" cy="179904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26" b="72813"/>
            <a:stretch/>
          </p:blipFill>
          <p:spPr>
            <a:xfrm>
              <a:off x="6753851" y="3381153"/>
              <a:ext cx="1006826" cy="751994"/>
            </a:xfrm>
            <a:prstGeom prst="rect">
              <a:avLst/>
            </a:prstGeom>
          </p:spPr>
        </p:pic>
        <p:sp>
          <p:nvSpPr>
            <p:cNvPr id="19" name="Rounded Rectangle 18"/>
            <p:cNvSpPr/>
            <p:nvPr/>
          </p:nvSpPr>
          <p:spPr>
            <a:xfrm>
              <a:off x="5017454" y="4177702"/>
              <a:ext cx="2947144" cy="507999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  <a:latin typeface="Twinkl" pitchFamily="2" charset="0"/>
                </a:rPr>
                <a:t>n</a:t>
              </a:r>
              <a:r>
                <a:rPr lang="en-GB" dirty="0" smtClean="0">
                  <a:solidFill>
                    <a:sysClr val="windowText" lastClr="000000"/>
                  </a:solidFill>
                  <a:latin typeface="Twinkl" pitchFamily="2" charset="0"/>
                </a:rPr>
                <a:t>eighbour</a:t>
              </a:r>
              <a:endParaRPr lang="en-GB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686371" y="1988810"/>
            <a:ext cx="1377438" cy="1398934"/>
            <a:chOff x="1189734" y="1790536"/>
            <a:chExt cx="2947144" cy="2993137"/>
          </a:xfrm>
        </p:grpSpPr>
        <p:sp>
          <p:nvSpPr>
            <p:cNvPr id="21" name="Rectangle 20"/>
            <p:cNvSpPr/>
            <p:nvPr/>
          </p:nvSpPr>
          <p:spPr>
            <a:xfrm>
              <a:off x="1189734" y="1790536"/>
              <a:ext cx="2947144" cy="2993137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392385" y="1975171"/>
              <a:ext cx="2541840" cy="21589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1189734" y="4180349"/>
              <a:ext cx="2947144" cy="5080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ysClr val="windowText" lastClr="000000"/>
                  </a:solidFill>
                  <a:latin typeface="Twinkl" pitchFamily="2" charset="0"/>
                </a:rPr>
                <a:t>eighth</a:t>
              </a:r>
              <a:endParaRPr lang="en-GB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674489" y="2065807"/>
              <a:ext cx="1977633" cy="19776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3790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3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03"/>
          <a:stretch/>
        </p:blipFill>
        <p:spPr>
          <a:xfrm>
            <a:off x="539250" y="2274277"/>
            <a:ext cx="3949622" cy="4141299"/>
          </a:xfrm>
          <a:prstGeom prst="rect">
            <a:avLst/>
          </a:prstGeom>
        </p:spPr>
      </p:pic>
      <p:sp>
        <p:nvSpPr>
          <p:cNvPr id="36" name="Rounded Rectangle 35"/>
          <p:cNvSpPr/>
          <p:nvPr/>
        </p:nvSpPr>
        <p:spPr>
          <a:xfrm>
            <a:off x="755649" y="763119"/>
            <a:ext cx="7632701" cy="1055420"/>
          </a:xfrm>
          <a:prstGeom prst="roundRect">
            <a:avLst>
              <a:gd name="adj" fmla="val 296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"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Now 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try to write 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an exciting sentence that contains that ‘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ei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’ word on your 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whiteboards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 Does your sentence contain an exciting 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verb (doing word)? 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Could you add an ambitious 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adjective (describing word)? 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7" name="Spin Trigger"/>
          <p:cNvSpPr/>
          <p:nvPr/>
        </p:nvSpPr>
        <p:spPr>
          <a:xfrm>
            <a:off x="5777754" y="5592640"/>
            <a:ext cx="1135673" cy="500185"/>
          </a:xfrm>
          <a:prstGeom prst="homePlate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  <a:latin typeface="Twinkl SemiBold" pitchFamily="2" charset="0"/>
              </a:rPr>
              <a:t>Spin</a:t>
            </a:r>
            <a:endParaRPr lang="en-GB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30810"/>
            <a:ext cx="3547182" cy="3547182"/>
          </a:xfrm>
          <a:prstGeom prst="rect">
            <a:avLst/>
          </a:prstGeom>
          <a:ln>
            <a:noFill/>
          </a:ln>
        </p:spPr>
      </p:pic>
      <p:sp>
        <p:nvSpPr>
          <p:cNvPr id="12" name="Pentagon 11"/>
          <p:cNvSpPr/>
          <p:nvPr/>
        </p:nvSpPr>
        <p:spPr>
          <a:xfrm rot="10800000">
            <a:off x="7958259" y="3588675"/>
            <a:ext cx="544167" cy="243357"/>
          </a:xfrm>
          <a:prstGeom prst="homePlate">
            <a:avLst>
              <a:gd name="adj" fmla="val 47878"/>
            </a:avLst>
          </a:prstGeom>
          <a:solidFill>
            <a:srgbClr val="92D050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  <a:latin typeface="Twinkl" pitchFamily="2" charset="0"/>
            </a:endParaRPr>
          </a:p>
        </p:txBody>
      </p:sp>
      <p:sp>
        <p:nvSpPr>
          <p:cNvPr id="22" name="Pentagon 21"/>
          <p:cNvSpPr/>
          <p:nvPr/>
        </p:nvSpPr>
        <p:spPr>
          <a:xfrm>
            <a:off x="440575" y="5592640"/>
            <a:ext cx="4231178" cy="500185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  <a:latin typeface="Twinkl" pitchFamily="2" charset="0"/>
              </a:rPr>
              <a:t>Click the button to spin the wheel!</a:t>
            </a:r>
            <a:endParaRPr lang="en-GB" dirty="0">
              <a:solidFill>
                <a:sysClr val="windowText" lastClr="000000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96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780000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840000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240000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360000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280000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7280000">
                                      <p:cBhvr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2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5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176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1512</TotalTime>
  <Words>650</Words>
  <Application>Microsoft Office PowerPoint</Application>
  <PresentationFormat>On-screen Show (4:3)</PresentationFormat>
  <Paragraphs>142</Paragraphs>
  <Slides>10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Sassoon Infant Rg</vt:lpstr>
      <vt:lpstr>Twinkl SemiBold</vt:lpstr>
      <vt:lpstr>Twinkl</vt:lpstr>
      <vt:lpstr>Arial</vt:lpstr>
      <vt:lpstr>Calibri</vt:lpstr>
      <vt:lpstr>Wingdings</vt:lpstr>
      <vt:lpstr>Tuffy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Upham Local account</cp:lastModifiedBy>
  <cp:revision>116</cp:revision>
  <dcterms:created xsi:type="dcterms:W3CDTF">2014-10-01T16:09:27Z</dcterms:created>
  <dcterms:modified xsi:type="dcterms:W3CDTF">2021-01-16T07:51:07Z</dcterms:modified>
</cp:coreProperties>
</file>