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76" r:id="rId3"/>
    <p:sldId id="277" r:id="rId4"/>
    <p:sldId id="278" r:id="rId5"/>
    <p:sldId id="267" r:id="rId6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722"/>
    <a:srgbClr val="BAD1BE"/>
    <a:srgbClr val="FFFFFF"/>
    <a:srgbClr val="18A0DB"/>
    <a:srgbClr val="DE1E5A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ew-2014-curriculum-resources-upper-ks2-science-resources-year-6/new-2014-curriculum-resources-upper-ks2-science-resources-year-6-living-things-and-their-habitats-1/new-2014-curriculum-resources-upper-ks2-science-resources-year-6-living-things-and-their-habitats-describe-how-living-things-are-classified-into-broad-group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iff"/><Relationship Id="rId3" Type="http://schemas.openxmlformats.org/officeDocument/2006/relationships/image" Target="../media/image5.tiff"/><Relationship Id="rId7" Type="http://schemas.openxmlformats.org/officeDocument/2006/relationships/image" Target="../media/image9.tiff"/><Relationship Id="rId2" Type="http://schemas.openxmlformats.org/officeDocument/2006/relationships/hyperlink" Target="https://www.twinkl.co.uk/resources/new-2014-curriculum-resources-upper-ks2-science-resources-year-6/new-2014-curriculum-resources-upper-ks2-science-resources-year-6-living-things-and-their-habitats-1/new-2014-curriculum-resources-upper-ks2-science-resources-year-6-living-things-and-their-habitats-describe-how-living-things-are-classified-into-broad-groups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tiff"/><Relationship Id="rId5" Type="http://schemas.openxmlformats.org/officeDocument/2006/relationships/image" Target="../media/image7.tiff"/><Relationship Id="rId10" Type="http://schemas.openxmlformats.org/officeDocument/2006/relationships/image" Target="../media/image12.tiff"/><Relationship Id="rId4" Type="http://schemas.openxmlformats.org/officeDocument/2006/relationships/image" Target="../media/image6.tiff"/><Relationship Id="rId9" Type="http://schemas.openxmlformats.org/officeDocument/2006/relationships/image" Target="../media/image11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new-2014-curriculum-resources-upper-ks2-science-resources-year-6/new-2014-curriculum-resources-upper-ks2-science-resources-year-6-living-things-and-their-habitats-1/new-2014-curriculum-resources-upper-ks2-science-resources-year-6-living-things-and-their-habitats-describe-how-living-things-are-classified-into-broad-group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hyperlink" Target="https://www.twinkl.co.uk/resources/new-2014-curriculum-resources-upper-ks2-science-resources-year-6/new-2014-curriculum-resources-upper-ks2-science-resources-year-6-living-things-and-their-habitats-1/new-2014-curriculum-resources-upper-ks2-science-resources-year-6-living-things-and-their-habitats-describe-how-living-things-are-classified-into-broad-groups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3984771" y="5310231"/>
            <a:ext cx="1157680" cy="981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489658" y="6174296"/>
            <a:ext cx="588627" cy="6837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55161" y="4766616"/>
            <a:ext cx="5845934" cy="1323804"/>
          </a:xfrm>
          <a:prstGeom prst="rect">
            <a:avLst/>
          </a:prstGeom>
          <a:solidFill>
            <a:schemeClr val="bg1"/>
          </a:solidFill>
          <a:ln w="28575">
            <a:solidFill>
              <a:srgbClr val="0057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640002" y="4628778"/>
            <a:ext cx="1690920" cy="1616757"/>
          </a:xfrm>
          <a:prstGeom prst="ellipse">
            <a:avLst/>
          </a:prstGeom>
          <a:solidFill>
            <a:srgbClr val="0057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Have a think…</a:t>
            </a:r>
            <a:endParaRPr lang="en-GB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42966" y="4865096"/>
            <a:ext cx="4443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altLang="en-US" dirty="0"/>
              <a:t>Imagine you had to sort these things into two groups. How would you decide on the groups? What would you call </a:t>
            </a:r>
          </a:p>
          <a:p>
            <a:pPr marL="0" lvl="1"/>
            <a:r>
              <a:rPr lang="en-GB" altLang="en-US" dirty="0"/>
              <a:t>each group?</a:t>
            </a:r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154" y="695511"/>
            <a:ext cx="8267352" cy="867052"/>
          </a:xfrm>
          <a:prstGeom prst="roundRect">
            <a:avLst>
              <a:gd name="adj" fmla="val 0"/>
            </a:avLst>
          </a:prstGeom>
          <a:solidFill>
            <a:srgbClr val="005722"/>
          </a:solidFill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</a:rPr>
              <a:t>Sorting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89658" y="6644081"/>
            <a:ext cx="588627" cy="213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31178" y="1923423"/>
            <a:ext cx="1711353" cy="163629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1921">
            <a:off x="5187897" y="2170711"/>
            <a:ext cx="1109065" cy="6429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089" y="1973025"/>
            <a:ext cx="1110571" cy="9337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5818" y="2218938"/>
            <a:ext cx="937164" cy="7808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341" y="3438785"/>
            <a:ext cx="935036" cy="7559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997" y="3025420"/>
            <a:ext cx="978795" cy="120007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312" y="1923423"/>
            <a:ext cx="1307565" cy="1420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183" y="3268552"/>
            <a:ext cx="659267" cy="8584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89752" y="3816991"/>
            <a:ext cx="1999906" cy="259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1154" y="695511"/>
            <a:ext cx="8267352" cy="867052"/>
          </a:xfrm>
          <a:prstGeom prst="roundRect">
            <a:avLst>
              <a:gd name="adj" fmla="val 0"/>
            </a:avLst>
          </a:prstGeom>
          <a:solidFill>
            <a:srgbClr val="005722"/>
          </a:solidFill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</a:rPr>
              <a:t>Sorting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95982" y="2281805"/>
            <a:ext cx="7105474" cy="2692866"/>
            <a:chOff x="637564" y="2432807"/>
            <a:chExt cx="7105474" cy="2692866"/>
          </a:xfrm>
        </p:grpSpPr>
        <p:sp>
          <p:nvSpPr>
            <p:cNvPr id="7" name="Rectangle 6"/>
            <p:cNvSpPr/>
            <p:nvPr/>
          </p:nvSpPr>
          <p:spPr>
            <a:xfrm>
              <a:off x="637564" y="2432807"/>
              <a:ext cx="7105474" cy="2692866"/>
            </a:xfrm>
            <a:prstGeom prst="rect">
              <a:avLst/>
            </a:prstGeom>
            <a:solidFill>
              <a:srgbClr val="BAD1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742950" lvl="1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>
                  <a:solidFill>
                    <a:schemeClr val="tx1"/>
                  </a:solidFill>
                </a:rPr>
                <a:t>plastic and non-plastic</a:t>
              </a:r>
            </a:p>
            <a:p>
              <a:pPr marL="742950" lvl="1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>
                  <a:solidFill>
                    <a:schemeClr val="tx1"/>
                  </a:solidFill>
                </a:rPr>
                <a:t>green things and red things</a:t>
              </a:r>
            </a:p>
            <a:p>
              <a:pPr marL="742950" lvl="1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>
                  <a:solidFill>
                    <a:schemeClr val="tx1"/>
                  </a:solidFill>
                </a:rPr>
                <a:t>living things and non-living things</a:t>
              </a:r>
            </a:p>
            <a:p>
              <a:pPr marL="742950" lvl="1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>
                  <a:solidFill>
                    <a:schemeClr val="tx1"/>
                  </a:solidFill>
                </a:rPr>
                <a:t>edible things and non-edible things</a:t>
              </a:r>
            </a:p>
            <a:p>
              <a:pPr marL="742950" lvl="1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>
                  <a:solidFill>
                    <a:schemeClr val="tx1"/>
                  </a:solidFill>
                </a:rPr>
                <a:t>animals and non-animals 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21453" y="2524567"/>
              <a:ext cx="6423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GB" altLang="en-US" dirty="0"/>
                <a:t>There are lots of ways the objects could be grouped:</a:t>
              </a:r>
            </a:p>
            <a:p>
              <a:endParaRPr lang="en-GB" dirty="0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7253" y="2849386"/>
            <a:ext cx="3344134" cy="35723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372" y="3900880"/>
            <a:ext cx="1295220" cy="2520892"/>
          </a:xfrm>
          <a:prstGeom prst="rect">
            <a:avLst/>
          </a:prstGeom>
        </p:spPr>
      </p:pic>
      <p:sp>
        <p:nvSpPr>
          <p:cNvPr id="11" name="Rectangle 10">
            <a:hlinkClick r:id="rId4"/>
          </p:cNvPr>
          <p:cNvSpPr/>
          <p:nvPr/>
        </p:nvSpPr>
        <p:spPr>
          <a:xfrm>
            <a:off x="8489658" y="6644081"/>
            <a:ext cx="588627" cy="213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93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31154" y="695511"/>
            <a:ext cx="8267352" cy="867052"/>
          </a:xfrm>
          <a:prstGeom prst="roundRect">
            <a:avLst>
              <a:gd name="adj" fmla="val 0"/>
            </a:avLst>
          </a:prstGeom>
          <a:solidFill>
            <a:srgbClr val="005722"/>
          </a:solidFill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</a:rPr>
              <a:t>Sorting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489658" y="6644081"/>
            <a:ext cx="588627" cy="213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57330" y="3816991"/>
            <a:ext cx="7932328" cy="2592199"/>
            <a:chOff x="557330" y="3816991"/>
            <a:chExt cx="7932328" cy="2592199"/>
          </a:xfrm>
        </p:grpSpPr>
        <p:sp>
          <p:nvSpPr>
            <p:cNvPr id="8" name="Rectangle 7"/>
            <p:cNvSpPr/>
            <p:nvPr/>
          </p:nvSpPr>
          <p:spPr>
            <a:xfrm>
              <a:off x="1855161" y="4882392"/>
              <a:ext cx="5845934" cy="115768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endParaRPr lang="en-GB" dirty="0"/>
            </a:p>
          </p:txBody>
        </p:sp>
        <p:sp>
          <p:nvSpPr>
            <p:cNvPr id="9" name="Oval 8"/>
            <p:cNvSpPr/>
            <p:nvPr/>
          </p:nvSpPr>
          <p:spPr>
            <a:xfrm>
              <a:off x="557330" y="4622333"/>
              <a:ext cx="1679597" cy="1605931"/>
            </a:xfrm>
            <a:prstGeom prst="ellipse">
              <a:avLst/>
            </a:prstGeom>
            <a:solidFill>
              <a:srgbClr val="0057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/>
                <a:t>Have a think…</a:t>
              </a:r>
              <a:endParaRPr lang="en-GB" sz="2400" b="1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489752" y="3816991"/>
              <a:ext cx="1999906" cy="25921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534027" y="5113090"/>
              <a:ext cx="43785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/>
              <a:r>
                <a:rPr lang="en-GB" altLang="en-US" dirty="0"/>
                <a:t>Why would putting the things into groups be useful?</a:t>
              </a:r>
              <a:endParaRPr lang="en-GB" dirty="0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740854" y="1704472"/>
            <a:ext cx="7647952" cy="1424621"/>
          </a:xfrm>
          <a:prstGeom prst="rect">
            <a:avLst/>
          </a:prstGeom>
          <a:solidFill>
            <a:srgbClr val="BAD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Grouping the things would be useful if:</a:t>
            </a:r>
          </a:p>
          <a:p>
            <a:pPr>
              <a:defRPr/>
            </a:pPr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wanted something to eat;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needed to work out what things needed to be cared for.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0853" y="3278892"/>
            <a:ext cx="7279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latin typeface="Twinkl" pitchFamily="50" charset="0"/>
              </a:rPr>
              <a:t>Living things can be grouped. We call this classifying and each group is called a class. Classifying living things is called taxonomy and people who do this classifying are called taxonomists.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65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248</TotalTime>
  <Words>140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Twinkl</vt:lpstr>
      <vt:lpstr>Calibri</vt:lpstr>
      <vt:lpstr>Office Theme</vt:lpstr>
      <vt:lpstr>PowerPoint Presentation</vt:lpstr>
      <vt:lpstr>Sorting</vt:lpstr>
      <vt:lpstr>Sorting</vt:lpstr>
      <vt:lpstr>Sorting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Andrews</dc:creator>
  <cp:lastModifiedBy>Catherine Barrett</cp:lastModifiedBy>
  <cp:revision>20</cp:revision>
  <dcterms:created xsi:type="dcterms:W3CDTF">2020-01-06T13:27:18Z</dcterms:created>
  <dcterms:modified xsi:type="dcterms:W3CDTF">2020-06-09T13:39:42Z</dcterms:modified>
</cp:coreProperties>
</file>