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6" r:id="rId3"/>
    <p:sldId id="292" r:id="rId4"/>
    <p:sldId id="288" r:id="rId5"/>
    <p:sldId id="290" r:id="rId6"/>
    <p:sldId id="289" r:id="rId7"/>
    <p:sldId id="287" r:id="rId8"/>
    <p:sldId id="266" r:id="rId9"/>
    <p:sldId id="262" r:id="rId10"/>
    <p:sldId id="259" r:id="rId11"/>
    <p:sldId id="279" r:id="rId12"/>
    <p:sldId id="283" r:id="rId13"/>
    <p:sldId id="291" r:id="rId14"/>
    <p:sldId id="284" r:id="rId15"/>
    <p:sldId id="271" r:id="rId16"/>
    <p:sldId id="272" r:id="rId17"/>
    <p:sldId id="274" r:id="rId18"/>
    <p:sldId id="285" r:id="rId19"/>
    <p:sldId id="268" r:id="rId20"/>
    <p:sldId id="273" r:id="rId21"/>
    <p:sldId id="270" r:id="rId22"/>
    <p:sldId id="260" r:id="rId23"/>
    <p:sldId id="261" r:id="rId24"/>
    <p:sldId id="263" r:id="rId2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1416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2CC295-3FCD-4928-B6C8-191DDCC8C8ED}" type="datetimeFigureOut">
              <a:rPr lang="en-US" smtClean="0"/>
              <a:t>6/7/2020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28CEF5-EFDB-4240-851C-752A7BB4143C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2CC295-3FCD-4928-B6C8-191DDCC8C8ED}" type="datetimeFigureOut">
              <a:rPr lang="en-US" smtClean="0"/>
              <a:t>6/7/2020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28CEF5-EFDB-4240-851C-752A7BB4143C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2CC295-3FCD-4928-B6C8-191DDCC8C8ED}" type="datetimeFigureOut">
              <a:rPr lang="en-US" smtClean="0"/>
              <a:t>6/7/2020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28CEF5-EFDB-4240-851C-752A7BB4143C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2CC295-3FCD-4928-B6C8-191DDCC8C8ED}" type="datetimeFigureOut">
              <a:rPr lang="en-US" smtClean="0"/>
              <a:t>6/7/2020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28CEF5-EFDB-4240-851C-752A7BB4143C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2CC295-3FCD-4928-B6C8-191DDCC8C8ED}" type="datetimeFigureOut">
              <a:rPr lang="en-US" smtClean="0"/>
              <a:t>6/7/2020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28CEF5-EFDB-4240-851C-752A7BB4143C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2CC295-3FCD-4928-B6C8-191DDCC8C8ED}" type="datetimeFigureOut">
              <a:rPr lang="en-US" smtClean="0"/>
              <a:t>6/7/2020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28CEF5-EFDB-4240-851C-752A7BB4143C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2CC295-3FCD-4928-B6C8-191DDCC8C8ED}" type="datetimeFigureOut">
              <a:rPr lang="en-US" smtClean="0"/>
              <a:t>6/7/2020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28CEF5-EFDB-4240-851C-752A7BB4143C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2CC295-3FCD-4928-B6C8-191DDCC8C8ED}" type="datetimeFigureOut">
              <a:rPr lang="en-US" smtClean="0"/>
              <a:t>6/7/2020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28CEF5-EFDB-4240-851C-752A7BB4143C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2CC295-3FCD-4928-B6C8-191DDCC8C8ED}" type="datetimeFigureOut">
              <a:rPr lang="en-US" smtClean="0"/>
              <a:t>6/7/2020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28CEF5-EFDB-4240-851C-752A7BB4143C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2CC295-3FCD-4928-B6C8-191DDCC8C8ED}" type="datetimeFigureOut">
              <a:rPr lang="en-US" smtClean="0"/>
              <a:t>6/7/2020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28CEF5-EFDB-4240-851C-752A7BB4143C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2CC295-3FCD-4928-B6C8-191DDCC8C8ED}" type="datetimeFigureOut">
              <a:rPr lang="en-US" smtClean="0"/>
              <a:t>6/7/2020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28CEF5-EFDB-4240-851C-752A7BB4143C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2CC295-3FCD-4928-B6C8-191DDCC8C8ED}" type="datetimeFigureOut">
              <a:rPr lang="en-US" smtClean="0"/>
              <a:t>6/7/2020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228CEF5-EFDB-4240-851C-752A7BB4143C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hyperlink" Target="//upload.wikimedia.org/wikipedia/commons/7/74/Insect_collage.png" TargetMode="Externa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gif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6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hyperlink" Target="#!i=1551680313&amp;k=xJhjVT2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8.jpeg"/><Relationship Id="rId4" Type="http://schemas.openxmlformats.org/officeDocument/2006/relationships/hyperlink" Target="#!i=1551686070&amp;k=H7vKq7s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hyperlink" Target="#!i=1551632972&amp;k=C7pR334&amp;lb=1&amp;s=A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0.jpeg"/><Relationship Id="rId4" Type="http://schemas.openxmlformats.org/officeDocument/2006/relationships/hyperlink" Target="#!i=1551651250&amp;k=Q9FMc6J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7" Type="http://schemas.openxmlformats.org/officeDocument/2006/relationships/image" Target="../media/image33.jpeg"/><Relationship Id="rId2" Type="http://schemas.openxmlformats.org/officeDocument/2006/relationships/hyperlink" Target="#!i=1551471197&amp;k=J9Z52Dp"/><Relationship Id="rId1" Type="http://schemas.openxmlformats.org/officeDocument/2006/relationships/slideLayout" Target="../slideLayouts/slideLayout7.xml"/><Relationship Id="rId6" Type="http://schemas.openxmlformats.org/officeDocument/2006/relationships/hyperlink" Target="#!i=1551463521&amp;k=kD3wMcf"/><Relationship Id="rId5" Type="http://schemas.openxmlformats.org/officeDocument/2006/relationships/image" Target="../media/image32.jpeg"/><Relationship Id="rId4" Type="http://schemas.openxmlformats.org/officeDocument/2006/relationships/hyperlink" Target="#!i=1547929236&amp;k=QDtqFw6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hyperlink" Target="#!i=1551543602&amp;k=r8ZQPV2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6.jpeg"/><Relationship Id="rId4" Type="http://schemas.openxmlformats.org/officeDocument/2006/relationships/hyperlink" Target="#!i=1551572829&amp;k=cWkwBmv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hyperlink" Target="#!i=1551609887&amp;k=SvhD6d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8.jpeg"/><Relationship Id="rId4" Type="http://schemas.openxmlformats.org/officeDocument/2006/relationships/hyperlink" Target="#!i=1551608015&amp;k=nqCPKtX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hyperlink" Target="#!i=1551519624&amp;k=DXHBkGN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0.jpeg"/><Relationship Id="rId4" Type="http://schemas.openxmlformats.org/officeDocument/2006/relationships/hyperlink" Target="#!i=1551531532&amp;k=TQ32XJ3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00760" y="142853"/>
            <a:ext cx="2928958" cy="6429419"/>
          </a:xfrm>
        </p:spPr>
        <p:txBody>
          <a:bodyPr/>
          <a:lstStyle/>
          <a:p>
            <a:r>
              <a:rPr lang="en-GB" dirty="0" smtClean="0"/>
              <a:t>Insects</a:t>
            </a:r>
            <a:endParaRPr lang="en-GB" dirty="0"/>
          </a:p>
        </p:txBody>
      </p:sp>
      <p:pic>
        <p:nvPicPr>
          <p:cNvPr id="18434" name="Picture 2" descr="http://upload.wikimedia.org/wikipedia/commons/9/9b/Insect_antennae_compariso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714876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0"/>
            <a:ext cx="9144000" cy="1200329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r>
              <a:rPr lang="en-GB" sz="3600" dirty="0" smtClean="0">
                <a:latin typeface="Comic Sans MS" pitchFamily="66" charset="0"/>
              </a:rPr>
              <a:t>There are more insects in our world than any other kind of creature! </a:t>
            </a:r>
            <a:endParaRPr lang="en-GB" sz="3600" dirty="0">
              <a:latin typeface="Comic Sans MS" pitchFamily="66" charset="0"/>
            </a:endParaRPr>
          </a:p>
        </p:txBody>
      </p:sp>
      <p:pic>
        <p:nvPicPr>
          <p:cNvPr id="43010" name="Picture 2" descr="http://ecoglitz.com/wp-content/gallery/insect/insects_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00166" y="1285860"/>
            <a:ext cx="6572296" cy="557214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upload.wikimedia.org/wikipedia/commons/8/85/Calliphora_sp_Portrai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48250" y="285728"/>
            <a:ext cx="4095750" cy="6096000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571472" y="1000108"/>
            <a:ext cx="4357718" cy="2308324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r>
              <a:rPr lang="en-GB" sz="3600" dirty="0" smtClean="0">
                <a:latin typeface="Comic Sans MS" pitchFamily="66" charset="0"/>
              </a:rPr>
              <a:t>Insects have a head with eyes, antennae and a mouth part.</a:t>
            </a:r>
            <a:endParaRPr lang="en-GB" sz="3600" dirty="0"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4" name="Picture 4" descr="http://farm4.static.flickr.com/3281/3085177911_0dc4c6d52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81500" y="0"/>
            <a:ext cx="4762500" cy="3181350"/>
          </a:xfrm>
          <a:prstGeom prst="rect">
            <a:avLst/>
          </a:prstGeom>
          <a:noFill/>
        </p:spPr>
      </p:pic>
      <p:pic>
        <p:nvPicPr>
          <p:cNvPr id="46086" name="Picture 6" descr="http://www.visualphotos.com/photo/1x7790286/Hornet_Vespa_crabro_wasp_insect_compound_eyes_N99-67399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643182"/>
            <a:ext cx="6334125" cy="4391026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285720" y="214290"/>
            <a:ext cx="3857652" cy="2308324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Comic Sans MS" pitchFamily="66" charset="0"/>
              </a:rPr>
              <a:t>Insects have compound eyes  This means their eyes are made from lots of tiny parts, almost like having lots of tiny eyes all joined together</a:t>
            </a:r>
            <a:r>
              <a:rPr lang="en-GB" dirty="0" smtClean="0"/>
              <a:t>.</a:t>
            </a:r>
            <a:endParaRPr lang="en-GB" dirty="0"/>
          </a:p>
        </p:txBody>
      </p:sp>
      <p:pic>
        <p:nvPicPr>
          <p:cNvPr id="46088" name="Picture 8" descr="http://www.technovelgy.com/graphics/content08/fly-eye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34000" y="3048000"/>
            <a:ext cx="3810000" cy="3810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85786" y="642918"/>
            <a:ext cx="5715040" cy="646331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r>
              <a:rPr lang="en-GB" sz="3600" dirty="0" smtClean="0">
                <a:latin typeface="Comic Sans MS" pitchFamily="66" charset="0"/>
              </a:rPr>
              <a:t>All insects have 6 legs. </a:t>
            </a:r>
            <a:endParaRPr lang="en-GB" sz="3600" dirty="0">
              <a:latin typeface="Comic Sans MS" pitchFamily="66" charset="0"/>
            </a:endParaRPr>
          </a:p>
        </p:txBody>
      </p:sp>
      <p:pic>
        <p:nvPicPr>
          <p:cNvPr id="3" name="Picture 2" descr="File:Insect collage.pn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4348" y="1300679"/>
            <a:ext cx="7072362" cy="555732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28596" y="428604"/>
            <a:ext cx="7072362" cy="1200329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r>
              <a:rPr lang="en-GB" sz="3600" dirty="0" smtClean="0">
                <a:latin typeface="Comic Sans MS" pitchFamily="66" charset="0"/>
              </a:rPr>
              <a:t>Insects have 2 antennae on their heads. </a:t>
            </a:r>
            <a:endParaRPr lang="en-GB" dirty="0"/>
          </a:p>
        </p:txBody>
      </p:sp>
      <p:pic>
        <p:nvPicPr>
          <p:cNvPr id="47106" name="Picture 2" descr="skeete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17469" y="1398693"/>
            <a:ext cx="4626531" cy="5459307"/>
          </a:xfrm>
          <a:prstGeom prst="rect">
            <a:avLst/>
          </a:prstGeom>
          <a:noFill/>
        </p:spPr>
      </p:pic>
      <p:pic>
        <p:nvPicPr>
          <p:cNvPr id="47108" name="Picture 4" descr="http://iz.carnegiemnh.org/cranefly/images/Photos/Nephrotoma_alterna_male_antenna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714488"/>
            <a:ext cx="4273089" cy="378619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00034" y="428604"/>
            <a:ext cx="7929618" cy="1200329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r>
              <a:rPr lang="en-GB" sz="3600" dirty="0" smtClean="0">
                <a:latin typeface="Comic Sans MS" pitchFamily="66" charset="0"/>
              </a:rPr>
              <a:t>Insects are the only creatures without bones that can fly!</a:t>
            </a:r>
            <a:endParaRPr lang="en-GB" dirty="0"/>
          </a:p>
        </p:txBody>
      </p:sp>
      <p:pic>
        <p:nvPicPr>
          <p:cNvPr id="45058" name="Picture 2" descr="http://www.pbase.com/bracket/image/6334369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00166" y="1857364"/>
            <a:ext cx="6096000" cy="4572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929058" y="0"/>
            <a:ext cx="500066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dirty="0" smtClean="0">
                <a:latin typeface="Comic Sans MS" pitchFamily="66" charset="0"/>
              </a:rPr>
              <a:t>Most insects hatch from eggs.</a:t>
            </a:r>
            <a:endParaRPr lang="en-GB" sz="3200" dirty="0">
              <a:latin typeface="Comic Sans MS" pitchFamily="66" charset="0"/>
            </a:endParaRPr>
          </a:p>
        </p:txBody>
      </p:sp>
      <p:pic>
        <p:nvPicPr>
          <p:cNvPr id="24578" name="Picture 2" descr="http://technabob.com/blog/wp-content/uploads/2009/06/insect-eggs-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3585101" cy="3357586"/>
          </a:xfrm>
          <a:prstGeom prst="rect">
            <a:avLst/>
          </a:prstGeom>
          <a:noFill/>
        </p:spPr>
      </p:pic>
      <p:pic>
        <p:nvPicPr>
          <p:cNvPr id="24580" name="Picture 4" descr="http://farm4.static.flickr.com/3117/2760543337_a6c33147a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357671"/>
            <a:ext cx="3333772" cy="2500329"/>
          </a:xfrm>
          <a:prstGeom prst="rect">
            <a:avLst/>
          </a:prstGeom>
          <a:noFill/>
        </p:spPr>
      </p:pic>
      <p:pic>
        <p:nvPicPr>
          <p:cNvPr id="24584" name="Picture 8" descr="http://scienceforums.com/uploads/1282315151/gallery_796_50_4383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0" y="3857626"/>
            <a:ext cx="4348367" cy="300037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914400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600" dirty="0" smtClean="0">
                <a:latin typeface="Comic Sans MS" pitchFamily="66" charset="0"/>
              </a:rPr>
              <a:t>Insects don’t have bones inside their bodies like we do.  Instead their skeleton is on the outside of their bodies!  They have a head, a ‘thorax’ with 6 legs and an ‘abdomen’ where their tummy is.  </a:t>
            </a:r>
            <a:endParaRPr lang="en-GB" sz="3600" dirty="0">
              <a:latin typeface="Comic Sans MS" pitchFamily="66" charset="0"/>
            </a:endParaRPr>
          </a:p>
        </p:txBody>
      </p:sp>
      <p:pic>
        <p:nvPicPr>
          <p:cNvPr id="2050" name="Picture 2" descr="http://creepycrawlyinsects.wikispaces.com/file/view/Ant_parts.gif/170288699/Ant_parts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85852" y="2928934"/>
            <a:ext cx="3419475" cy="3505200"/>
          </a:xfrm>
          <a:prstGeom prst="rect">
            <a:avLst/>
          </a:prstGeom>
          <a:noFill/>
        </p:spPr>
      </p:pic>
      <p:pic>
        <p:nvPicPr>
          <p:cNvPr id="2052" name="Picture 4" descr="http://static.ddmcdn.com/gif/willow/insect-info0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72066" y="3429000"/>
            <a:ext cx="2981325" cy="28575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85720" y="357166"/>
            <a:ext cx="8429684" cy="1200329"/>
          </a:xfrm>
          <a:prstGeom prst="rect">
            <a:avLst/>
          </a:prstGeom>
          <a:solidFill>
            <a:srgbClr val="92D050"/>
          </a:solidFill>
        </p:spPr>
        <p:txBody>
          <a:bodyPr wrap="square">
            <a:spAutoFit/>
          </a:bodyPr>
          <a:lstStyle/>
          <a:p>
            <a:r>
              <a:rPr lang="en-GB" sz="3600" dirty="0" smtClean="0">
                <a:latin typeface="Comic Sans MS" pitchFamily="66" charset="0"/>
              </a:rPr>
              <a:t>Insects move about by walking, flying or sometimes swimming.</a:t>
            </a:r>
            <a:endParaRPr lang="en-GB" sz="3600" dirty="0">
              <a:latin typeface="Comic Sans MS" pitchFamily="66" charset="0"/>
            </a:endParaRPr>
          </a:p>
        </p:txBody>
      </p:sp>
      <p:pic>
        <p:nvPicPr>
          <p:cNvPr id="5124" name="Picture 4" descr="http://files.petapixel.com/assets/uploads/2010/02/fotoopabe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5984" y="1500174"/>
            <a:ext cx="3643306" cy="2421036"/>
          </a:xfrm>
          <a:prstGeom prst="rect">
            <a:avLst/>
          </a:prstGeom>
          <a:noFill/>
        </p:spPr>
      </p:pic>
      <p:pic>
        <p:nvPicPr>
          <p:cNvPr id="5126" name="Picture 6" descr="http://bugguide.net/images/raw/7HOHMHTHGHTH0L5ZRLCHKL8Z5H2Z8HDHRL9Z4LFHWHJH8LPZ8HTHGHPZ4HRRGH5Z0L2ZRL5Z5HVH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286124"/>
            <a:ext cx="4289370" cy="3571876"/>
          </a:xfrm>
          <a:prstGeom prst="rect">
            <a:avLst/>
          </a:prstGeom>
          <a:noFill/>
        </p:spPr>
      </p:pic>
      <p:pic>
        <p:nvPicPr>
          <p:cNvPr id="5128" name="Picture 8" descr="http://farm2.static.flickr.com/1218/913503607_a9d9ac742b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81500" y="3686174"/>
            <a:ext cx="4762500" cy="317182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1214422"/>
            <a:ext cx="8929718" cy="3416320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r>
              <a:rPr lang="en-GB" sz="7200" dirty="0" smtClean="0">
                <a:latin typeface="Comic Sans MS" pitchFamily="66" charset="0"/>
              </a:rPr>
              <a:t>Do you recognise any of these insects?</a:t>
            </a:r>
            <a:endParaRPr lang="en-GB" sz="7200" dirty="0"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http://static.guim.co.uk/sys-images/Lifeandhealth/Pix/pictures/2009/7/29/1248873168322/A-seven-spot-ladybird-Coc-0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57356" y="1428736"/>
            <a:ext cx="4381500" cy="2628900"/>
          </a:xfrm>
          <a:prstGeom prst="rect">
            <a:avLst/>
          </a:prstGeom>
          <a:noFill/>
        </p:spPr>
      </p:pic>
      <p:pic>
        <p:nvPicPr>
          <p:cNvPr id="36868" name="Picture 4" descr="http://img.metro.co.uk/i/pix/2008/06/LadybirdFree_450x30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57750" y="4000500"/>
            <a:ext cx="4286250" cy="2857500"/>
          </a:xfrm>
          <a:prstGeom prst="rect">
            <a:avLst/>
          </a:prstGeom>
          <a:noFill/>
        </p:spPr>
      </p:pic>
      <p:pic>
        <p:nvPicPr>
          <p:cNvPr id="36870" name="Picture 6" descr="http://1.bp.blogspot.com/_XKkVQ-izGe8/Svvz7uFhNgI/AAAAAAAAAD0/Kb9G-GvqElk/s320/ladybird+example+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4067175"/>
            <a:ext cx="2790825" cy="2790825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0" y="214290"/>
            <a:ext cx="3000364" cy="646331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r>
              <a:rPr lang="en-GB" sz="3600" dirty="0" smtClean="0">
                <a:latin typeface="Comic Sans MS" pitchFamily="66" charset="0"/>
              </a:rPr>
              <a:t>Ladybird</a:t>
            </a:r>
            <a:endParaRPr lang="en-GB" sz="3600" dirty="0"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2" descr="http://upload.wikimedia.org/wikipedia/commons/thumb/c/c2/Fly_cleaning.ogv/mid-Fly_cleaning.ogv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0" y="3428999"/>
            <a:ext cx="4572000" cy="3429001"/>
          </a:xfrm>
          <a:prstGeom prst="rect">
            <a:avLst/>
          </a:prstGeom>
          <a:noFill/>
        </p:spPr>
      </p:pic>
      <p:pic>
        <p:nvPicPr>
          <p:cNvPr id="49156" name="Picture 4" descr="http://www.flycontrol.co.nz/images/fly%20control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3200400" cy="3838576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3643306" y="857232"/>
            <a:ext cx="1214446" cy="646331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r>
              <a:rPr lang="en-GB" sz="3600" dirty="0" smtClean="0">
                <a:latin typeface="Comic Sans MS" pitchFamily="66" charset="0"/>
              </a:rPr>
              <a:t>Fly</a:t>
            </a:r>
            <a:endParaRPr lang="en-GB" sz="3600" dirty="0"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 descr="http://library.thinkquest.org/08aug/02343/Pictures%20-%20Bumble%20bee/bumble%20bee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886199"/>
            <a:ext cx="3543300" cy="2971801"/>
          </a:xfrm>
          <a:prstGeom prst="rect">
            <a:avLst/>
          </a:prstGeom>
          <a:noFill/>
        </p:spPr>
      </p:pic>
      <p:pic>
        <p:nvPicPr>
          <p:cNvPr id="41988" name="Picture 4" descr="http://4.bp.blogspot.com/-NNw5iREyUio/To1Yc2nHDII/AAAAAAAABGU/BLNScuC8TaI/s1600/bumble-be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86300" y="0"/>
            <a:ext cx="4457700" cy="3448051"/>
          </a:xfrm>
          <a:prstGeom prst="rect">
            <a:avLst/>
          </a:prstGeom>
          <a:noFill/>
        </p:spPr>
      </p:pic>
      <p:pic>
        <p:nvPicPr>
          <p:cNvPr id="41990" name="Picture 6" descr="http://upload.wikimedia.org/wikipedia/commons/e/e0/BumbleBee-OnPavement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71868" y="3429000"/>
            <a:ext cx="4000528" cy="2930836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214282" y="714356"/>
            <a:ext cx="2928958" cy="646331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r>
              <a:rPr lang="en-GB" sz="3600" dirty="0" smtClean="0">
                <a:latin typeface="Comic Sans MS" pitchFamily="66" charset="0"/>
              </a:rPr>
              <a:t>Bumble bee</a:t>
            </a:r>
            <a:endParaRPr lang="en-GB" sz="3600" dirty="0"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http://www.biodiversityphotography.org/Invertebrates/Insects/Ants-Formacidae/i-xJhjVT2/0/L/Paul-S-HamiltonRAEIorgIMGP5527-L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424690"/>
            <a:ext cx="5143536" cy="3433310"/>
          </a:xfrm>
          <a:prstGeom prst="rect">
            <a:avLst/>
          </a:prstGeom>
          <a:noFill/>
        </p:spPr>
      </p:pic>
      <p:pic>
        <p:nvPicPr>
          <p:cNvPr id="28676" name="Picture 4" descr="http://www.biodiversityphotography.org/Invertebrates/Insects/Ants-Formacidae/i-H7vKq7s/0/L/Paul-S-HamiltonRAEIorgMG0697-L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095636" y="0"/>
            <a:ext cx="6048364" cy="4037283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0" y="428604"/>
            <a:ext cx="2214546" cy="646331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Comic Sans MS" pitchFamily="66" charset="0"/>
              </a:rPr>
              <a:t>A</a:t>
            </a:r>
            <a:r>
              <a:rPr lang="en-GB" sz="3600" dirty="0" smtClean="0">
                <a:latin typeface="Comic Sans MS" pitchFamily="66" charset="0"/>
              </a:rPr>
              <a:t>nt</a:t>
            </a:r>
            <a:endParaRPr lang="en-GB" sz="3600" dirty="0"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Paul S. Hamilton_RAEI.org_MG_0702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5715000" cy="3810000"/>
          </a:xfrm>
          <a:prstGeom prst="rect">
            <a:avLst/>
          </a:prstGeom>
          <a:noFill/>
        </p:spPr>
      </p:pic>
      <p:pic>
        <p:nvPicPr>
          <p:cNvPr id="29700" name="Picture 4" descr="http://www.biodiversityphotography.org/Invertebrates/Insects/Stick-Insects-Phasmidae/i-Q9FMc6J/0/L/Paul-S-HamiltonRAEIorgMG1309-L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143372" y="3520081"/>
            <a:ext cx="5000628" cy="3337919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6000760" y="571480"/>
            <a:ext cx="3143240" cy="646331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r>
              <a:rPr lang="en-GB" sz="3600" dirty="0" smtClean="0">
                <a:latin typeface="Comic Sans MS" pitchFamily="66" charset="0"/>
              </a:rPr>
              <a:t>Stick insect</a:t>
            </a:r>
            <a:endParaRPr lang="en-GB" sz="3600" dirty="0"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http://www.biodiversityphotography.org/Invertebrates/Insects/True-Bugs-Hemiptera/i-J9Z52Dp/0/L/Paul-S-HamiltonRAEIorgIMGP4691-L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5804042" cy="3881454"/>
          </a:xfrm>
          <a:prstGeom prst="rect">
            <a:avLst/>
          </a:prstGeom>
          <a:noFill/>
        </p:spPr>
      </p:pic>
      <p:pic>
        <p:nvPicPr>
          <p:cNvPr id="31748" name="Picture 4" descr="http://www.biodiversityphotography.org/Invertebrates/Insects/Beetles-Coleoptera/i-QDtqFw6/1/L/Paul-S-HamiltonRAEIorgIGP1655-L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571868" y="2852494"/>
            <a:ext cx="5572132" cy="3719398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6000760" y="214290"/>
            <a:ext cx="2857520" cy="923330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r>
              <a:rPr lang="en-GB" sz="3600" dirty="0" smtClean="0">
                <a:latin typeface="Comic Sans MS" pitchFamily="66" charset="0"/>
              </a:rPr>
              <a:t>Beetles</a:t>
            </a:r>
          </a:p>
          <a:p>
            <a:endParaRPr lang="en-GB" dirty="0"/>
          </a:p>
        </p:txBody>
      </p:sp>
      <p:pic>
        <p:nvPicPr>
          <p:cNvPr id="5" name="Picture 4" descr="http://www.biodiversityphotography.org/Invertebrates/Insects/Beetles-Coleoptera/i-kD3wMcf/0/L/Paul-S-HamiltonRAEIorgMG3916-L.jpg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4071918"/>
            <a:ext cx="3774276" cy="278608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 descr="http://animal.discovery.com/tv/a-list/creature-countdowns/myths/images/earwi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08047" y="1000114"/>
            <a:ext cx="8135953" cy="5857886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214282" y="214290"/>
            <a:ext cx="2143140" cy="646331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r>
              <a:rPr lang="en-GB" sz="3600" dirty="0" smtClean="0">
                <a:latin typeface="Comic Sans MS" pitchFamily="66" charset="0"/>
              </a:rPr>
              <a:t>Earwig</a:t>
            </a:r>
            <a:endParaRPr lang="en-GB" sz="3600" dirty="0"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4" name="Picture 4" descr="http://www.biodiversityphotography.org/Invertebrates/Insects/Butterflies-Moths/i-r8ZQPV2/0/L/Paul-S-HamiltonRAEIorgDSC00040-L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571612"/>
            <a:ext cx="7048517" cy="5286388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0" y="428604"/>
            <a:ext cx="5000628" cy="646331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Comic Sans MS" pitchFamily="66" charset="0"/>
              </a:rPr>
              <a:t>B</a:t>
            </a:r>
            <a:r>
              <a:rPr lang="en-GB" sz="3600" dirty="0" smtClean="0">
                <a:latin typeface="Comic Sans MS" pitchFamily="66" charset="0"/>
              </a:rPr>
              <a:t>utterfly</a:t>
            </a:r>
            <a:endParaRPr lang="en-GB" sz="3600" dirty="0">
              <a:latin typeface="Comic Sans MS" pitchFamily="66" charset="0"/>
            </a:endParaRPr>
          </a:p>
        </p:txBody>
      </p:sp>
      <p:pic>
        <p:nvPicPr>
          <p:cNvPr id="5" name="Picture 2" descr="http://www.biodiversityphotography.org/Invertebrates/Insects/Butterflies-Moths/i-cWkwBmv/0/L/Paul-S-HamiltonRAEIorgDSC6715-L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985669" y="4071918"/>
            <a:ext cx="4158331" cy="278608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http://www.biodiversityphotography.org/Invertebrates/Insects/Praying-Mantises-Mantodea/i-SvhD6dV/0/L/Paul-S-HamiltonRAEIorgDSC07027-L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5318843" cy="3563626"/>
          </a:xfrm>
          <a:prstGeom prst="rect">
            <a:avLst/>
          </a:prstGeom>
          <a:noFill/>
        </p:spPr>
      </p:pic>
      <p:pic>
        <p:nvPicPr>
          <p:cNvPr id="30724" name="Picture 4" descr="http://www.biodiversityphotography.org/Invertebrates/Insects/Praying-Mantises-Mantodea/i-nqCPKtX/0/L/Paul-S-HamiltonRAEIorgDSC07006-L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357522" y="2981059"/>
            <a:ext cx="5786478" cy="3876941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0" y="4500570"/>
            <a:ext cx="3357554" cy="646331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r>
              <a:rPr lang="en-GB" sz="3600" dirty="0" smtClean="0">
                <a:latin typeface="Comic Sans MS" pitchFamily="66" charset="0"/>
              </a:rPr>
              <a:t>Praying mantis</a:t>
            </a:r>
            <a:endParaRPr lang="en-GB" sz="3600" dirty="0"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http://www.biodiversityphotography.org/Invertebrates/Insects/Caterpillars-Lepidoptera/i-DXHBkGN/0/L/Paul-S-HamiltonRAEIorgIMGP2365-L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388" y="-2438400"/>
            <a:ext cx="7620000" cy="5086350"/>
          </a:xfrm>
          <a:prstGeom prst="rect">
            <a:avLst/>
          </a:prstGeom>
          <a:noFill/>
        </p:spPr>
      </p:pic>
      <p:pic>
        <p:nvPicPr>
          <p:cNvPr id="27652" name="Picture 4" descr="http://www.biodiversityphotography.org/Invertebrates/Insects/Caterpillars-Lepidoptera/i-TQ32XJ3/0/L/Paul-S-HamiltonRAEIorgMG0586-L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00298" y="1771650"/>
            <a:ext cx="7620000" cy="50863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9144000" cy="1754326"/>
          </a:xfrm>
          <a:prstGeom prst="rect">
            <a:avLst/>
          </a:prstGeom>
          <a:solidFill>
            <a:srgbClr val="92D050"/>
          </a:solidFill>
        </p:spPr>
        <p:txBody>
          <a:bodyPr wrap="square">
            <a:spAutoFit/>
          </a:bodyPr>
          <a:lstStyle/>
          <a:p>
            <a:r>
              <a:rPr lang="en-GB" sz="3600" dirty="0" smtClean="0">
                <a:latin typeface="Comic Sans MS" pitchFamily="66" charset="0"/>
              </a:rPr>
              <a:t>Most insects live by themselves but some insects, like some bees and ants, are social and live in large groups.</a:t>
            </a:r>
            <a:endParaRPr lang="en-GB" sz="3600" dirty="0">
              <a:latin typeface="Comic Sans MS" pitchFamily="66" charset="0"/>
            </a:endParaRPr>
          </a:p>
        </p:txBody>
      </p:sp>
      <p:pic>
        <p:nvPicPr>
          <p:cNvPr id="4098" name="Picture 2" descr="http://icons-ak.wunderground.com/data/wximagenew/1/1jerry1/12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628" y="1714488"/>
            <a:ext cx="4143372" cy="3107529"/>
          </a:xfrm>
          <a:prstGeom prst="rect">
            <a:avLst/>
          </a:prstGeom>
          <a:noFill/>
        </p:spPr>
      </p:pic>
      <p:pic>
        <p:nvPicPr>
          <p:cNvPr id="4100" name="Picture 4" descr="http://upload.wikimedia.org/wikipedia/commons/e/ee/Meat_eater_ant_nest_swarmi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500439"/>
            <a:ext cx="5036342" cy="335756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428596" y="642918"/>
            <a:ext cx="7715304" cy="1200329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r>
              <a:rPr lang="en-GB" sz="3600" dirty="0" smtClean="0">
                <a:latin typeface="Comic Sans MS" pitchFamily="66" charset="0"/>
              </a:rPr>
              <a:t>Insects are important for keeping the flowers in our gardens healthy</a:t>
            </a:r>
            <a:r>
              <a:rPr lang="en-GB" dirty="0" smtClean="0"/>
              <a:t>.</a:t>
            </a:r>
            <a:endParaRPr lang="en-GB" dirty="0"/>
          </a:p>
        </p:txBody>
      </p:sp>
      <p:pic>
        <p:nvPicPr>
          <p:cNvPr id="3074" name="Picture 2" descr="http://www.australiangeographic.com.au/assets/images/article/journal/7376/bee-pollinating-flowe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00166" y="2571744"/>
            <a:ext cx="5905500" cy="309562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102</TotalTime>
  <Words>196</Words>
  <Application>Microsoft Office PowerPoint</Application>
  <PresentationFormat>On-screen Show (4:3)</PresentationFormat>
  <Paragraphs>22</Paragraphs>
  <Slides>24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28" baseType="lpstr">
      <vt:lpstr>Arial</vt:lpstr>
      <vt:lpstr>Calibri</vt:lpstr>
      <vt:lpstr>Comic Sans MS</vt:lpstr>
      <vt:lpstr>Office Theme</vt:lpstr>
      <vt:lpstr>Insects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yfield</dc:creator>
  <cp:lastModifiedBy>Jo Mason</cp:lastModifiedBy>
  <cp:revision>11</cp:revision>
  <dcterms:created xsi:type="dcterms:W3CDTF">2012-06-17T17:03:42Z</dcterms:created>
  <dcterms:modified xsi:type="dcterms:W3CDTF">2020-06-07T20:35:47Z</dcterms:modified>
</cp:coreProperties>
</file>