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32"/>
  </p:handoutMasterIdLst>
  <p:sldIdLst>
    <p:sldId id="261" r:id="rId2"/>
    <p:sldId id="258" r:id="rId3"/>
    <p:sldId id="263" r:id="rId4"/>
    <p:sldId id="264" r:id="rId5"/>
    <p:sldId id="267" r:id="rId6"/>
    <p:sldId id="276" r:id="rId7"/>
    <p:sldId id="281" r:id="rId8"/>
    <p:sldId id="282" r:id="rId9"/>
    <p:sldId id="274" r:id="rId10"/>
    <p:sldId id="283" r:id="rId11"/>
    <p:sldId id="268" r:id="rId12"/>
    <p:sldId id="284" r:id="rId13"/>
    <p:sldId id="285" r:id="rId14"/>
    <p:sldId id="286" r:id="rId15"/>
    <p:sldId id="269" r:id="rId16"/>
    <p:sldId id="287" r:id="rId17"/>
    <p:sldId id="288" r:id="rId18"/>
    <p:sldId id="289" r:id="rId19"/>
    <p:sldId id="270" r:id="rId20"/>
    <p:sldId id="271" r:id="rId21"/>
    <p:sldId id="290" r:id="rId22"/>
    <p:sldId id="291" r:id="rId23"/>
    <p:sldId id="292" r:id="rId24"/>
    <p:sldId id="293" r:id="rId25"/>
    <p:sldId id="295" r:id="rId26"/>
    <p:sldId id="296" r:id="rId27"/>
    <p:sldId id="297" r:id="rId28"/>
    <p:sldId id="272" r:id="rId29"/>
    <p:sldId id="279" r:id="rId30"/>
    <p:sldId id="280" r:id="rId31"/>
  </p:sldIdLst>
  <p:sldSz cx="9144000" cy="6858000" type="screen4x3"/>
  <p:notesSz cx="6858000" cy="9144000"/>
  <p:embeddedFontLst>
    <p:embeddedFont>
      <p:font typeface="BPreplay" panose="02000503000000020004" pitchFamily="2" charset="0"/>
      <p:regular r:id="rId33"/>
      <p:bold r:id="rId34"/>
      <p:italic r:id="rId35"/>
      <p:boldItalic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Sassoon Infant Md" panose="02000603050000020003"/>
      <p:regular r:id="rId41"/>
    </p:embeddedFont>
    <p:embeddedFont>
      <p:font typeface="Sassoon Infant Rg" panose="02000803050000020003"/>
      <p:regular r:id="rId42"/>
      <p:bold r:id="rId4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00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6639"/>
    <a:srgbClr val="828282"/>
    <a:srgbClr val="FDFDFD"/>
    <a:srgbClr val="FF07BC"/>
    <a:srgbClr val="AA30FF"/>
    <a:srgbClr val="FF0000"/>
    <a:srgbClr val="6F86DA"/>
    <a:srgbClr val="F9D3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186" y="102"/>
      </p:cViewPr>
      <p:guideLst>
        <p:guide orient="horz" pos="2160"/>
        <p:guide pos="2880"/>
        <p:guide pos="317"/>
        <p:guide orient="horz" pos="3997"/>
        <p:guide pos="5443"/>
        <p:guide orient="horz" pos="300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280C37B-DBEE-45D2-A505-642A61F82C6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9364ED-AD64-4CDF-9148-0F59B7EF35D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29B4F3D-CCB3-4799-BF66-6863ABE1E995}" type="datetimeFigureOut">
              <a:rPr lang="en-GB"/>
              <a:pPr>
                <a:defRPr/>
              </a:pPr>
              <a:t>13/06/2020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C76135-BC3B-4B86-BF95-175EF865D84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D07555-A655-46EF-9492-6B72E6C9580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6AE9890-50F6-409B-A694-41125A5F8EC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383427A-71FC-4E73-8560-DF02DBABDA5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606BA1C9-19FA-4AE8-985C-1E379540CD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31774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A05A59C-2DA2-4D13-8D20-A1B8D31917D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5E37808E-3351-489C-A927-3A2863D592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67515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3BE6035C-B607-40FB-BEE7-2C2EA27CE5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3675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78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7793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F0D7D6E0-5F65-44D7-896B-FFD91040ED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6627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44EF040-6371-42D0-9034-0E8D9A0F27C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05D1B37-8AEB-4B85-AF26-6C609A829E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7.png"/><Relationship Id="rId2" Type="http://schemas.openxmlformats.org/officeDocument/2006/relationships/image" Target="../media/image32.png"/><Relationship Id="rId16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11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18" Type="http://schemas.openxmlformats.org/officeDocument/2006/relationships/image" Target="../media/image50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17" Type="http://schemas.openxmlformats.org/officeDocument/2006/relationships/image" Target="../media/image75.png"/><Relationship Id="rId2" Type="http://schemas.openxmlformats.org/officeDocument/2006/relationships/image" Target="../media/image60.png"/><Relationship Id="rId16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Relationship Id="rId14" Type="http://schemas.openxmlformats.org/officeDocument/2006/relationships/image" Target="../media/image7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0.png"/><Relationship Id="rId4" Type="http://schemas.openxmlformats.org/officeDocument/2006/relationships/image" Target="../media/image8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6.png"/><Relationship Id="rId4" Type="http://schemas.openxmlformats.org/officeDocument/2006/relationships/image" Target="../media/image8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7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93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5" Type="http://schemas.openxmlformats.org/officeDocument/2006/relationships/image" Target="../media/image78.png"/><Relationship Id="rId4" Type="http://schemas.openxmlformats.org/officeDocument/2006/relationships/image" Target="../media/image7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99.png"/><Relationship Id="rId4" Type="http://schemas.openxmlformats.org/officeDocument/2006/relationships/image" Target="../media/image7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18" Type="http://schemas.openxmlformats.org/officeDocument/2006/relationships/image" Target="../media/image102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17" Type="http://schemas.openxmlformats.org/officeDocument/2006/relationships/image" Target="../media/image101.png"/><Relationship Id="rId2" Type="http://schemas.openxmlformats.org/officeDocument/2006/relationships/image" Target="../media/image60.png"/><Relationship Id="rId16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Relationship Id="rId14" Type="http://schemas.openxmlformats.org/officeDocument/2006/relationships/image" Target="../media/image7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>
            <a:extLst>
              <a:ext uri="{FF2B5EF4-FFF2-40B4-BE49-F238E27FC236}">
                <a16:creationId xmlns:a16="http://schemas.microsoft.com/office/drawing/2014/main" id="{CAFF0D4D-8033-4CD4-AEC9-E858CC640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>
            <a:extLst>
              <a:ext uri="{FF2B5EF4-FFF2-40B4-BE49-F238E27FC236}">
                <a16:creationId xmlns:a16="http://schemas.microsoft.com/office/drawing/2014/main" id="{B413BD85-A6FD-4A94-B013-26895A235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D68CE2D-5AA4-4D75-A38E-5FAACDF0677C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388451E-449E-42BA-A3BE-053A5063D35B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>
            <a:extLst>
              <a:ext uri="{FF2B5EF4-FFF2-40B4-BE49-F238E27FC236}">
                <a16:creationId xmlns:a16="http://schemas.microsoft.com/office/drawing/2014/main" id="{0A80E409-0E75-453A-918C-C1C4571C0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Art and Design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KS1 | LS Lowry | Lowry Colours | Lesson 2</a:t>
            </a:r>
          </a:p>
        </p:txBody>
      </p:sp>
      <p:sp>
        <p:nvSpPr>
          <p:cNvPr id="7175" name="Text Placeholder 16">
            <a:extLst>
              <a:ext uri="{FF2B5EF4-FFF2-40B4-BE49-F238E27FC236}">
                <a16:creationId xmlns:a16="http://schemas.microsoft.com/office/drawing/2014/main" id="{12AE5056-4585-4119-89B3-9741195592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LS Lowry</a:t>
            </a:r>
          </a:p>
        </p:txBody>
      </p:sp>
      <p:sp>
        <p:nvSpPr>
          <p:cNvPr id="7176" name="Title 17">
            <a:extLst>
              <a:ext uri="{FF2B5EF4-FFF2-40B4-BE49-F238E27FC236}">
                <a16:creationId xmlns:a16="http://schemas.microsoft.com/office/drawing/2014/main" id="{A14107A5-DFC1-41B6-9A22-4B1FDDE8A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Art and Design</a:t>
            </a:r>
          </a:p>
        </p:txBody>
      </p:sp>
      <p:pic>
        <p:nvPicPr>
          <p:cNvPr id="7177" name="Picture 2">
            <a:extLst>
              <a:ext uri="{FF2B5EF4-FFF2-40B4-BE49-F238E27FC236}">
                <a16:creationId xmlns:a16="http://schemas.microsoft.com/office/drawing/2014/main" id="{979A53E5-EFA8-4844-B0DC-13E583D58B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04D4720-3EDA-4C5C-B3E9-167968041E93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AB2ABA57-529D-45A4-843F-1D02F6684144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196" name="Title 1">
            <a:extLst>
              <a:ext uri="{FF2B5EF4-FFF2-40B4-BE49-F238E27FC236}">
                <a16:creationId xmlns:a16="http://schemas.microsoft.com/office/drawing/2014/main" id="{7CA48926-BACC-43A5-93C1-7E1F0AE09824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8197" name="Title 1">
            <a:extLst>
              <a:ext uri="{FF2B5EF4-FFF2-40B4-BE49-F238E27FC236}">
                <a16:creationId xmlns:a16="http://schemas.microsoft.com/office/drawing/2014/main" id="{554DC9D3-59D3-4B87-93A3-11978AE4E72D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8198" name="Content Placeholder 15">
            <a:extLst>
              <a:ext uri="{FF2B5EF4-FFF2-40B4-BE49-F238E27FC236}">
                <a16:creationId xmlns:a16="http://schemas.microsoft.com/office/drawing/2014/main" id="{98E6BD2B-04EA-4A3D-8B89-B6EFABB700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paint a seascape using colours I have mixed. </a:t>
            </a:r>
          </a:p>
          <a:p>
            <a:pPr eaLnBrk="1" hangingPunct="1"/>
            <a:r>
              <a:rPr lang="en-GB" altLang="en-US"/>
              <a:t>I can talk about the work of LS Lowry.</a:t>
            </a:r>
          </a:p>
        </p:txBody>
      </p:sp>
      <p:sp>
        <p:nvSpPr>
          <p:cNvPr id="8199" name="Content Placeholder 15">
            <a:extLst>
              <a:ext uri="{FF2B5EF4-FFF2-40B4-BE49-F238E27FC236}">
                <a16:creationId xmlns:a16="http://schemas.microsoft.com/office/drawing/2014/main" id="{2D6D9AB4-1898-4FE7-89B9-EEF9594A0EA2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mix paint from ‘Lowry colours’.</a:t>
            </a:r>
          </a:p>
          <a:p>
            <a:pPr eaLnBrk="1" hangingPunct="1"/>
            <a:r>
              <a:rPr lang="en-GB" altLang="en-US"/>
              <a:t>I can paint a seascape.</a:t>
            </a:r>
          </a:p>
          <a:p>
            <a:pPr eaLnBrk="1" hangingPunct="1"/>
            <a:r>
              <a:rPr lang="en-GB" altLang="en-US"/>
              <a:t>I can tell you something about ‘Lowry colours’. </a:t>
            </a:r>
          </a:p>
          <a:p>
            <a:pPr eaLnBrk="1" hangingPunct="1"/>
            <a:r>
              <a:rPr lang="en-GB" altLang="en-US"/>
              <a:t>I can tell you something about Lowry’s seascape paintings.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E80D74B-ECCB-4DD4-BB8B-632E5C2584FE}"/>
              </a:ext>
            </a:extLst>
          </p:cNvPr>
          <p:cNvSpPr/>
          <p:nvPr/>
        </p:nvSpPr>
        <p:spPr>
          <a:xfrm>
            <a:off x="506413" y="1801813"/>
            <a:ext cx="8134350" cy="407511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19" name="Title 5">
            <a:extLst>
              <a:ext uri="{FF2B5EF4-FFF2-40B4-BE49-F238E27FC236}">
                <a16:creationId xmlns:a16="http://schemas.microsoft.com/office/drawing/2014/main" id="{305AC81C-905E-4820-BAF0-0E5D2F3A0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250"/>
            <a:ext cx="8220075" cy="1325563"/>
          </a:xfrm>
        </p:spPr>
        <p:txBody>
          <a:bodyPr/>
          <a:lstStyle/>
          <a:p>
            <a:pPr eaLnBrk="1" hangingPunct="1"/>
            <a:r>
              <a:rPr lang="en-GB" altLang="en-US"/>
              <a:t>Who is LS Lowry?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68F327-9C55-482D-BC41-116D93857B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1" b="1065"/>
          <a:stretch/>
        </p:blipFill>
        <p:spPr bwMode="auto">
          <a:xfrm>
            <a:off x="994843" y="1634482"/>
            <a:ext cx="3471961" cy="4410268"/>
          </a:xfrm>
          <a:prstGeom prst="roundRect">
            <a:avLst>
              <a:gd name="adj" fmla="val 478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62A608FA-5B5A-4E4E-A3FB-851FFAAFE7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"/>
          <a:stretch/>
        </p:blipFill>
        <p:spPr bwMode="auto">
          <a:xfrm>
            <a:off x="4687904" y="1630436"/>
            <a:ext cx="3476960" cy="4418360"/>
          </a:xfrm>
          <a:prstGeom prst="roundRect">
            <a:avLst>
              <a:gd name="adj" fmla="val 409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Box 21">
            <a:extLst>
              <a:ext uri="{FF2B5EF4-FFF2-40B4-BE49-F238E27FC236}">
                <a16:creationId xmlns:a16="http://schemas.microsoft.com/office/drawing/2014/main" id="{483ACB22-026B-45E9-9DAE-C748CE8ACA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3575" y="6229350"/>
            <a:ext cx="5276850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Karen V Bryan and oknovokght (@flickr.com) - granted under creative commons licence – attribution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FA06CB0-CC6B-4301-98DB-53B131E82CBA}"/>
              </a:ext>
            </a:extLst>
          </p:cNvPr>
          <p:cNvSpPr/>
          <p:nvPr/>
        </p:nvSpPr>
        <p:spPr>
          <a:xfrm>
            <a:off x="752475" y="1635125"/>
            <a:ext cx="7629525" cy="4457700"/>
          </a:xfrm>
          <a:prstGeom prst="roundRect">
            <a:avLst>
              <a:gd name="adj" fmla="val 180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3" name="Picture 3">
            <a:extLst>
              <a:ext uri="{FF2B5EF4-FFF2-40B4-BE49-F238E27FC236}">
                <a16:creationId xmlns:a16="http://schemas.microsoft.com/office/drawing/2014/main" id="{B15C7D7A-9569-42B3-A6B7-75173082C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43"/>
          <a:stretch>
            <a:fillRect/>
          </a:stretch>
        </p:blipFill>
        <p:spPr bwMode="auto">
          <a:xfrm>
            <a:off x="3430588" y="1758950"/>
            <a:ext cx="5173662" cy="433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Content Placeholder 10">
            <a:extLst>
              <a:ext uri="{FF2B5EF4-FFF2-40B4-BE49-F238E27FC236}">
                <a16:creationId xmlns:a16="http://schemas.microsoft.com/office/drawing/2014/main" id="{463B8BCB-8AF7-4895-8349-E5E24A802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475" y="1635125"/>
            <a:ext cx="2840038" cy="4457700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The artist LS Lowry drew many pictures with pencil, pastel, charcoal and pens, but he is best known for his paintings.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He painted many different pictures of lots of different things. </a:t>
            </a:r>
          </a:p>
        </p:txBody>
      </p:sp>
      <p:sp>
        <p:nvSpPr>
          <p:cNvPr id="10245" name="Title 5">
            <a:extLst>
              <a:ext uri="{FF2B5EF4-FFF2-40B4-BE49-F238E27FC236}">
                <a16:creationId xmlns:a16="http://schemas.microsoft.com/office/drawing/2014/main" id="{0C8076CD-CDF5-4BED-BCD5-3C7759ACD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LS Lowry’s Paintings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711C4D5-A076-41E4-855E-B87A58BDF1D1}"/>
              </a:ext>
            </a:extLst>
          </p:cNvPr>
          <p:cNvSpPr/>
          <p:nvPr/>
        </p:nvSpPr>
        <p:spPr>
          <a:xfrm>
            <a:off x="755650" y="4606925"/>
            <a:ext cx="7632700" cy="1485900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>
            <a:extLst>
              <a:ext uri="{FF2B5EF4-FFF2-40B4-BE49-F238E27FC236}">
                <a16:creationId xmlns:a16="http://schemas.microsoft.com/office/drawing/2014/main" id="{A25DB6FC-BBE7-4D38-ADDC-94EC8A1F8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Lowry’s Paintings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2DC58C-5556-4AFB-AF6F-C26859882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828" y="1692657"/>
            <a:ext cx="3885368" cy="2802321"/>
          </a:xfrm>
          <a:prstGeom prst="roundRect">
            <a:avLst>
              <a:gd name="adj" fmla="val 3624"/>
            </a:avLst>
          </a:prstGeom>
          <a:ln w="28575">
            <a:solidFill>
              <a:schemeClr val="tx1"/>
            </a:solidFill>
          </a:ln>
        </p:spPr>
      </p:pic>
      <p:sp>
        <p:nvSpPr>
          <p:cNvPr id="11269" name="TextBox 21">
            <a:extLst>
              <a:ext uri="{FF2B5EF4-FFF2-40B4-BE49-F238E27FC236}">
                <a16:creationId xmlns:a16="http://schemas.microsoft.com/office/drawing/2014/main" id="{820F2E00-D5CE-4EF8-9021-1DB3D83BF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6088" y="6229350"/>
            <a:ext cx="5711825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copyright to the estate of L S Lowry  - all rights reserved - DACS 2014 - photo credit to the Arts Council Collection and copyright to The Lowry Collection - photo credit to thelowry.com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2D918E-834A-4B06-AC0E-CC30742D60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312" y="1693539"/>
            <a:ext cx="3473236" cy="2801439"/>
          </a:xfrm>
          <a:prstGeom prst="roundRect">
            <a:avLst>
              <a:gd name="adj" fmla="val 3624"/>
            </a:avLst>
          </a:prstGeom>
          <a:ln w="28575">
            <a:solidFill>
              <a:schemeClr val="tx1"/>
            </a:solidFill>
          </a:ln>
        </p:spPr>
      </p:pic>
      <p:sp>
        <p:nvSpPr>
          <p:cNvPr id="11271" name="Content Placeholder 10">
            <a:extLst>
              <a:ext uri="{FF2B5EF4-FFF2-40B4-BE49-F238E27FC236}">
                <a16:creationId xmlns:a16="http://schemas.microsoft.com/office/drawing/2014/main" id="{E66FC444-6721-41B7-BEE5-31D82142A661}"/>
              </a:ext>
            </a:extLst>
          </p:cNvPr>
          <p:cNvSpPr>
            <a:spLocks/>
          </p:cNvSpPr>
          <p:nvPr/>
        </p:nvSpPr>
        <p:spPr bwMode="auto">
          <a:xfrm>
            <a:off x="755650" y="4606925"/>
            <a:ext cx="7632700" cy="14859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He painted the seaside and the countryside.</a:t>
            </a:r>
          </a:p>
        </p:txBody>
      </p:sp>
      <p:pic>
        <p:nvPicPr>
          <p:cNvPr id="11272" name="Picture 4">
            <a:extLst>
              <a:ext uri="{FF2B5EF4-FFF2-40B4-BE49-F238E27FC236}">
                <a16:creationId xmlns:a16="http://schemas.microsoft.com/office/drawing/2014/main" id="{85BBC7E5-6F1E-4B34-9778-1E7BA4C593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4919663"/>
            <a:ext cx="1550988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6">
            <a:extLst>
              <a:ext uri="{FF2B5EF4-FFF2-40B4-BE49-F238E27FC236}">
                <a16:creationId xmlns:a16="http://schemas.microsoft.com/office/drawing/2014/main" id="{DBDA2713-3F2C-4626-93A7-074F059398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488" y="4733925"/>
            <a:ext cx="1343025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2026031-6AA0-4B4C-8C3C-2826B998253E}"/>
              </a:ext>
            </a:extLst>
          </p:cNvPr>
          <p:cNvSpPr/>
          <p:nvPr/>
        </p:nvSpPr>
        <p:spPr>
          <a:xfrm>
            <a:off x="755650" y="5345113"/>
            <a:ext cx="7632700" cy="747712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5">
            <a:extLst>
              <a:ext uri="{FF2B5EF4-FFF2-40B4-BE49-F238E27FC236}">
                <a16:creationId xmlns:a16="http://schemas.microsoft.com/office/drawing/2014/main" id="{FAD73ED3-0C88-4A21-AAA6-F6B45A8B7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Lowry’s Paintings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82A7BB-9842-4D37-A2DD-E00A95F5B0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74" r="2344" b="963"/>
          <a:stretch/>
        </p:blipFill>
        <p:spPr>
          <a:xfrm>
            <a:off x="796110" y="1669313"/>
            <a:ext cx="3185171" cy="3550052"/>
          </a:xfrm>
          <a:prstGeom prst="roundRect">
            <a:avLst>
              <a:gd name="adj" fmla="val 3624"/>
            </a:avLst>
          </a:prstGeom>
          <a:ln w="28575">
            <a:solidFill>
              <a:schemeClr val="tx1"/>
            </a:solidFill>
          </a:ln>
        </p:spPr>
      </p:pic>
      <p:sp>
        <p:nvSpPr>
          <p:cNvPr id="12293" name="TextBox 21">
            <a:extLst>
              <a:ext uri="{FF2B5EF4-FFF2-40B4-BE49-F238E27FC236}">
                <a16:creationId xmlns:a16="http://schemas.microsoft.com/office/drawing/2014/main" id="{1779C044-019C-4AEA-B42F-80D6D56A3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6088" y="6229350"/>
            <a:ext cx="5711825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Photos courtesy of ls-lowry.com and copyright to the estate of LS Lowry - photo credit to tate.org.uk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BEEE5B8-DC33-4A7E-9C9F-0B1A73BF11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880" y="1669312"/>
            <a:ext cx="4207469" cy="3550051"/>
          </a:xfrm>
          <a:prstGeom prst="roundRect">
            <a:avLst>
              <a:gd name="adj" fmla="val 3624"/>
            </a:avLst>
          </a:prstGeom>
          <a:ln w="28575">
            <a:solidFill>
              <a:schemeClr val="tx1"/>
            </a:solidFill>
          </a:ln>
        </p:spPr>
      </p:pic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57A6658C-B2D4-47A9-9E2B-DD02ECAD77FB}"/>
              </a:ext>
            </a:extLst>
          </p:cNvPr>
          <p:cNvSpPr txBox="1">
            <a:spLocks/>
          </p:cNvSpPr>
          <p:nvPr/>
        </p:nvSpPr>
        <p:spPr>
          <a:xfrm>
            <a:off x="755650" y="5356225"/>
            <a:ext cx="7567613" cy="74771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He painted happy pictures and sad pictures.</a:t>
            </a:r>
          </a:p>
        </p:txBody>
      </p:sp>
      <p:pic>
        <p:nvPicPr>
          <p:cNvPr id="12296" name="Picture 1">
            <a:extLst>
              <a:ext uri="{FF2B5EF4-FFF2-40B4-BE49-F238E27FC236}">
                <a16:creationId xmlns:a16="http://schemas.microsoft.com/office/drawing/2014/main" id="{AA35E4B0-3939-460D-AD63-39D10781B6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15"/>
          <a:stretch>
            <a:fillRect/>
          </a:stretch>
        </p:blipFill>
        <p:spPr bwMode="auto">
          <a:xfrm>
            <a:off x="1295400" y="5260975"/>
            <a:ext cx="846138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3">
            <a:extLst>
              <a:ext uri="{FF2B5EF4-FFF2-40B4-BE49-F238E27FC236}">
                <a16:creationId xmlns:a16="http://schemas.microsoft.com/office/drawing/2014/main" id="{BEBB3425-D24A-4B07-822A-ADF30AD0B7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70"/>
          <a:stretch>
            <a:fillRect/>
          </a:stretch>
        </p:blipFill>
        <p:spPr bwMode="auto">
          <a:xfrm>
            <a:off x="7015163" y="5343525"/>
            <a:ext cx="833437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8F540D3-2CF7-448D-A985-33C44B8238A2}"/>
              </a:ext>
            </a:extLst>
          </p:cNvPr>
          <p:cNvSpPr/>
          <p:nvPr/>
        </p:nvSpPr>
        <p:spPr>
          <a:xfrm>
            <a:off x="755650" y="5345113"/>
            <a:ext cx="7632700" cy="747712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5">
            <a:extLst>
              <a:ext uri="{FF2B5EF4-FFF2-40B4-BE49-F238E27FC236}">
                <a16:creationId xmlns:a16="http://schemas.microsoft.com/office/drawing/2014/main" id="{EBCD1DE7-85CC-4BE8-89F9-766CAE0B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Lowry’s Paintings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7D9BE5-5BA0-4117-AE26-E2FCA21457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" t="60029" r="25409"/>
          <a:stretch/>
        </p:blipFill>
        <p:spPr>
          <a:xfrm>
            <a:off x="755650" y="1622626"/>
            <a:ext cx="4646083" cy="3565726"/>
          </a:xfrm>
          <a:prstGeom prst="roundRect">
            <a:avLst>
              <a:gd name="adj" fmla="val 3624"/>
            </a:avLst>
          </a:prstGeom>
          <a:ln w="28575">
            <a:solidFill>
              <a:schemeClr val="tx1"/>
            </a:solidFill>
          </a:ln>
        </p:spPr>
      </p:pic>
      <p:sp>
        <p:nvSpPr>
          <p:cNvPr id="13317" name="TextBox 21">
            <a:extLst>
              <a:ext uri="{FF2B5EF4-FFF2-40B4-BE49-F238E27FC236}">
                <a16:creationId xmlns:a16="http://schemas.microsoft.com/office/drawing/2014/main" id="{F63B4068-287E-4706-8F9B-B2E86257B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6088" y="6229350"/>
            <a:ext cx="5711825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Smabs Sputzer (@flickr.com)-granted under creative commons licence- attribution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69EFECB-7E9D-4E6C-BC3E-9A57445302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083" y="1638300"/>
            <a:ext cx="2793360" cy="3550052"/>
          </a:xfrm>
          <a:prstGeom prst="roundRect">
            <a:avLst>
              <a:gd name="adj" fmla="val 3624"/>
            </a:avLst>
          </a:prstGeom>
          <a:ln w="28575">
            <a:solidFill>
              <a:schemeClr val="tx1"/>
            </a:solidFill>
          </a:ln>
        </p:spPr>
      </p:pic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42E35F39-3BD4-4E91-AA7D-9E30BC732C68}"/>
              </a:ext>
            </a:extLst>
          </p:cNvPr>
          <p:cNvSpPr txBox="1">
            <a:spLocks/>
          </p:cNvSpPr>
          <p:nvPr/>
        </p:nvSpPr>
        <p:spPr>
          <a:xfrm>
            <a:off x="755650" y="5356225"/>
            <a:ext cx="7567613" cy="74771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He painted animals and people.</a:t>
            </a:r>
          </a:p>
        </p:txBody>
      </p:sp>
      <p:pic>
        <p:nvPicPr>
          <p:cNvPr id="13320" name="Picture 1">
            <a:extLst>
              <a:ext uri="{FF2B5EF4-FFF2-40B4-BE49-F238E27FC236}">
                <a16:creationId xmlns:a16="http://schemas.microsoft.com/office/drawing/2014/main" id="{CC3B03C9-EBB0-46EA-B294-5B56C1607F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75" y="5280025"/>
            <a:ext cx="534988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3">
            <a:extLst>
              <a:ext uri="{FF2B5EF4-FFF2-40B4-BE49-F238E27FC236}">
                <a16:creationId xmlns:a16="http://schemas.microsoft.com/office/drawing/2014/main" id="{4B3EB7E0-9599-4F05-A742-D76949738D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638" y="5408613"/>
            <a:ext cx="595312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5FA0AEA-242B-4B2A-B7CD-4E7FD81DC558}"/>
              </a:ext>
            </a:extLst>
          </p:cNvPr>
          <p:cNvSpPr/>
          <p:nvPr/>
        </p:nvSpPr>
        <p:spPr>
          <a:xfrm>
            <a:off x="755650" y="1597025"/>
            <a:ext cx="7632700" cy="4495800"/>
          </a:xfrm>
          <a:prstGeom prst="roundRect">
            <a:avLst>
              <a:gd name="adj" fmla="val 5431"/>
            </a:avLst>
          </a:prstGeom>
          <a:solidFill>
            <a:srgbClr val="FFDF7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Content Placeholder 10">
            <a:extLst>
              <a:ext uri="{FF2B5EF4-FFF2-40B4-BE49-F238E27FC236}">
                <a16:creationId xmlns:a16="http://schemas.microsoft.com/office/drawing/2014/main" id="{CBFBC740-790F-4FED-A23E-6A2B3FA6595C}"/>
              </a:ext>
            </a:extLst>
          </p:cNvPr>
          <p:cNvSpPr txBox="1">
            <a:spLocks/>
          </p:cNvSpPr>
          <p:nvPr/>
        </p:nvSpPr>
        <p:spPr>
          <a:xfrm>
            <a:off x="677863" y="5249863"/>
            <a:ext cx="5280025" cy="84296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Sassoon Infant Md" panose="02000603050000020003" pitchFamily="50" charset="0"/>
              </a:rPr>
              <a:t>Going to the Match, 1928</a:t>
            </a:r>
            <a:br>
              <a:rPr lang="en-GB" dirty="0"/>
            </a:br>
            <a:r>
              <a:rPr lang="en-GB" dirty="0"/>
              <a:t>by LS Lowry</a:t>
            </a:r>
          </a:p>
        </p:txBody>
      </p:sp>
      <p:sp>
        <p:nvSpPr>
          <p:cNvPr id="14340" name="Title 5">
            <a:extLst>
              <a:ext uri="{FF2B5EF4-FFF2-40B4-BE49-F238E27FC236}">
                <a16:creationId xmlns:a16="http://schemas.microsoft.com/office/drawing/2014/main" id="{50D95CC0-C391-4B53-A90E-FA823C583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Lowry’s Paintings</a:t>
            </a:r>
          </a:p>
        </p:txBody>
      </p:sp>
      <p:sp>
        <p:nvSpPr>
          <p:cNvPr id="14341" name="Content Placeholder 10">
            <a:extLst>
              <a:ext uri="{FF2B5EF4-FFF2-40B4-BE49-F238E27FC236}">
                <a16:creationId xmlns:a16="http://schemas.microsoft.com/office/drawing/2014/main" id="{B777DFF9-6F8B-470D-BFBF-0AE569134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3725" y="1593850"/>
            <a:ext cx="2714625" cy="4498975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700"/>
              <a:t>He is best known for his paintings of the city that he lived and worked in.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700"/>
              <a:t>This is one of Lowry’s industrial landscape paintings.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172B703-17CE-4F4A-A601-8781EA8E6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942" y="1888268"/>
            <a:ext cx="4446968" cy="3453812"/>
          </a:xfrm>
          <a:prstGeom prst="roundRect">
            <a:avLst>
              <a:gd name="adj" fmla="val 3624"/>
            </a:avLst>
          </a:prstGeom>
          <a:ln w="28575">
            <a:solidFill>
              <a:schemeClr val="tx1"/>
            </a:solidFill>
          </a:ln>
        </p:spPr>
      </p:pic>
      <p:sp>
        <p:nvSpPr>
          <p:cNvPr id="14343" name="TextBox 21">
            <a:extLst>
              <a:ext uri="{FF2B5EF4-FFF2-40B4-BE49-F238E27FC236}">
                <a16:creationId xmlns:a16="http://schemas.microsoft.com/office/drawing/2014/main" id="{C3DA3881-4F1B-4A33-A4FF-E63829325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6088" y="6229350"/>
            <a:ext cx="5711825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mrrobertwade (wadey) (@flickr.com)-granted under creative commons licence- attribution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D808B3F-828A-40EE-AAE0-17924286B25B}"/>
              </a:ext>
            </a:extLst>
          </p:cNvPr>
          <p:cNvSpPr/>
          <p:nvPr/>
        </p:nvSpPr>
        <p:spPr>
          <a:xfrm>
            <a:off x="6572250" y="1638300"/>
            <a:ext cx="1816100" cy="4454525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3" name="Title 5">
            <a:extLst>
              <a:ext uri="{FF2B5EF4-FFF2-40B4-BE49-F238E27FC236}">
                <a16:creationId xmlns:a16="http://schemas.microsoft.com/office/drawing/2014/main" id="{39F6A93C-9052-4BC4-8DDE-4C3041E42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Lowry Colours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3EFA3F-0CE4-4069-89DE-5E3B73585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638300"/>
            <a:ext cx="5748834" cy="4464928"/>
          </a:xfrm>
          <a:prstGeom prst="roundRect">
            <a:avLst>
              <a:gd name="adj" fmla="val 3624"/>
            </a:avLst>
          </a:prstGeom>
          <a:ln w="28575">
            <a:noFill/>
          </a:ln>
        </p:spPr>
      </p:pic>
      <p:sp>
        <p:nvSpPr>
          <p:cNvPr id="15365" name="TextBox 21">
            <a:extLst>
              <a:ext uri="{FF2B5EF4-FFF2-40B4-BE49-F238E27FC236}">
                <a16:creationId xmlns:a16="http://schemas.microsoft.com/office/drawing/2014/main" id="{9C10CAD9-A128-441B-B4BC-CD24DC669A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6088" y="6229350"/>
            <a:ext cx="5711825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mrrobertwade (wadey) (@flickr.com)-granted under creative commons licence- attribution</a:t>
            </a:r>
          </a:p>
        </p:txBody>
      </p:sp>
      <p:sp>
        <p:nvSpPr>
          <p:cNvPr id="15366" name="Content Placeholder 10">
            <a:extLst>
              <a:ext uri="{FF2B5EF4-FFF2-40B4-BE49-F238E27FC236}">
                <a16:creationId xmlns:a16="http://schemas.microsoft.com/office/drawing/2014/main" id="{941A58C4-31A2-484C-A86A-0AEC84569DD1}"/>
              </a:ext>
            </a:extLst>
          </p:cNvPr>
          <p:cNvSpPr>
            <a:spLocks/>
          </p:cNvSpPr>
          <p:nvPr/>
        </p:nvSpPr>
        <p:spPr bwMode="auto">
          <a:xfrm>
            <a:off x="6572250" y="1636713"/>
            <a:ext cx="1830388" cy="44656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What colours can you see?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1D5E1D1-270D-4FBA-B1C8-BBAC6AEA2461}"/>
              </a:ext>
            </a:extLst>
          </p:cNvPr>
          <p:cNvSpPr/>
          <p:nvPr/>
        </p:nvSpPr>
        <p:spPr>
          <a:xfrm>
            <a:off x="1277938" y="1751013"/>
            <a:ext cx="7115175" cy="1347787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5">
            <a:extLst>
              <a:ext uri="{FF2B5EF4-FFF2-40B4-BE49-F238E27FC236}">
                <a16:creationId xmlns:a16="http://schemas.microsoft.com/office/drawing/2014/main" id="{CBC01616-89C6-4835-ADCD-021E7C504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Lowry Colours</a:t>
            </a:r>
          </a:p>
        </p:txBody>
      </p:sp>
      <p:sp>
        <p:nvSpPr>
          <p:cNvPr id="16388" name="Content Placeholder 10">
            <a:extLst>
              <a:ext uri="{FF2B5EF4-FFF2-40B4-BE49-F238E27FC236}">
                <a16:creationId xmlns:a16="http://schemas.microsoft.com/office/drawing/2014/main" id="{48F05E49-5593-41AD-889E-B52C8CCEC1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7188" y="1747838"/>
            <a:ext cx="5487987" cy="1357312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In all of his paintings, Lowry only used 5 colours of paint.</a:t>
            </a:r>
          </a:p>
        </p:txBody>
      </p:sp>
      <p:sp>
        <p:nvSpPr>
          <p:cNvPr id="16389" name="TextBox 21">
            <a:extLst>
              <a:ext uri="{FF2B5EF4-FFF2-40B4-BE49-F238E27FC236}">
                <a16:creationId xmlns:a16="http://schemas.microsoft.com/office/drawing/2014/main" id="{09BEA3A3-FC82-4DD9-868E-6447FBB489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3575" y="6229350"/>
            <a:ext cx="5276850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Black Stripe - front cover. Via Wikipedia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334942-A039-4464-8F8A-8108045EE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53" y="1632407"/>
            <a:ext cx="2149396" cy="1562218"/>
          </a:xfrm>
          <a:prstGeom prst="roundRect">
            <a:avLst>
              <a:gd name="adj" fmla="val 6509"/>
            </a:avLst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9988A0-06CC-4FFA-B92B-02E82C1DAC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3367088"/>
            <a:ext cx="5429250" cy="272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EF09F88-5FE0-4F38-95EA-5C1A4B0C52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5" y="4098925"/>
            <a:ext cx="1992313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DE811A-2172-4952-A3C8-30E48E65D3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3490913"/>
            <a:ext cx="2103437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681561-5B4D-4A05-9001-CD11DB4B09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3241675"/>
            <a:ext cx="2625725" cy="204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D8C933A-22FB-4BEC-8C11-68CEF611DC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8" y="3841750"/>
            <a:ext cx="5618162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4B74BB37-412F-476C-A70D-F8188887442E}"/>
              </a:ext>
            </a:extLst>
          </p:cNvPr>
          <p:cNvSpPr txBox="1">
            <a:spLocks/>
          </p:cNvSpPr>
          <p:nvPr/>
        </p:nvSpPr>
        <p:spPr>
          <a:xfrm>
            <a:off x="2291068" y="4136399"/>
            <a:ext cx="1018919" cy="97886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red</a:t>
            </a:r>
          </a:p>
        </p:txBody>
      </p:sp>
      <p:sp>
        <p:nvSpPr>
          <p:cNvPr id="17" name="Content Placeholder 10">
            <a:extLst>
              <a:ext uri="{FF2B5EF4-FFF2-40B4-BE49-F238E27FC236}">
                <a16:creationId xmlns:a16="http://schemas.microsoft.com/office/drawing/2014/main" id="{7F63BBDC-53A0-4781-8D9E-080C0BAD15C2}"/>
              </a:ext>
            </a:extLst>
          </p:cNvPr>
          <p:cNvSpPr txBox="1">
            <a:spLocks/>
          </p:cNvSpPr>
          <p:nvPr/>
        </p:nvSpPr>
        <p:spPr>
          <a:xfrm>
            <a:off x="3297289" y="5014795"/>
            <a:ext cx="1176977" cy="102974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ln w="3175">
                  <a:solidFill>
                    <a:sysClr val="windowText" lastClr="000000"/>
                  </a:solidFill>
                </a:ln>
                <a:solidFill>
                  <a:srgbClr val="6C82D5"/>
                </a:solidFill>
              </a:rPr>
              <a:t>blue</a:t>
            </a:r>
          </a:p>
        </p:txBody>
      </p:sp>
      <p:sp>
        <p:nvSpPr>
          <p:cNvPr id="18" name="Content Placeholder 10">
            <a:extLst>
              <a:ext uri="{FF2B5EF4-FFF2-40B4-BE49-F238E27FC236}">
                <a16:creationId xmlns:a16="http://schemas.microsoft.com/office/drawing/2014/main" id="{7FF40128-6F2A-4EAD-8C67-362F5FE4DA6A}"/>
              </a:ext>
            </a:extLst>
          </p:cNvPr>
          <p:cNvSpPr txBox="1">
            <a:spLocks/>
          </p:cNvSpPr>
          <p:nvPr/>
        </p:nvSpPr>
        <p:spPr>
          <a:xfrm>
            <a:off x="4303702" y="3739340"/>
            <a:ext cx="1380067" cy="113948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ln w="3175">
                  <a:solidFill>
                    <a:sysClr val="windowText" lastClr="000000"/>
                  </a:solidFill>
                </a:ln>
                <a:solidFill>
                  <a:srgbClr val="FFEA00"/>
                </a:solidFill>
              </a:rPr>
              <a:t>yellow</a:t>
            </a:r>
          </a:p>
        </p:txBody>
      </p:sp>
      <p:sp>
        <p:nvSpPr>
          <p:cNvPr id="21" name="Content Placeholder 10">
            <a:extLst>
              <a:ext uri="{FF2B5EF4-FFF2-40B4-BE49-F238E27FC236}">
                <a16:creationId xmlns:a16="http://schemas.microsoft.com/office/drawing/2014/main" id="{1A0D53AD-279E-449D-80D0-AB654B137198}"/>
              </a:ext>
            </a:extLst>
          </p:cNvPr>
          <p:cNvSpPr>
            <a:spLocks/>
          </p:cNvSpPr>
          <p:nvPr/>
        </p:nvSpPr>
        <p:spPr bwMode="auto">
          <a:xfrm>
            <a:off x="6835775" y="5008563"/>
            <a:ext cx="1265238" cy="9794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2800"/>
              <a:t>black</a:t>
            </a:r>
          </a:p>
        </p:txBody>
      </p:sp>
      <p:sp>
        <p:nvSpPr>
          <p:cNvPr id="22" name="Content Placeholder 10">
            <a:extLst>
              <a:ext uri="{FF2B5EF4-FFF2-40B4-BE49-F238E27FC236}">
                <a16:creationId xmlns:a16="http://schemas.microsoft.com/office/drawing/2014/main" id="{EE113003-F101-4F4A-A47A-D3FE29AEE8C0}"/>
              </a:ext>
            </a:extLst>
          </p:cNvPr>
          <p:cNvSpPr txBox="1">
            <a:spLocks/>
          </p:cNvSpPr>
          <p:nvPr/>
        </p:nvSpPr>
        <p:spPr>
          <a:xfrm>
            <a:off x="6621101" y="4057052"/>
            <a:ext cx="1330811" cy="97886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ln w="3175">
                  <a:solidFill>
                    <a:sysClr val="windowText" lastClr="000000"/>
                  </a:solidFill>
                </a:ln>
                <a:solidFill>
                  <a:srgbClr val="FDFDFD"/>
                </a:solidFill>
              </a:rPr>
              <a:t>white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78F20E69-AED4-4015-B014-6C0F181D2883}"/>
              </a:ext>
            </a:extLst>
          </p:cNvPr>
          <p:cNvSpPr/>
          <p:nvPr/>
        </p:nvSpPr>
        <p:spPr>
          <a:xfrm>
            <a:off x="755650" y="1751013"/>
            <a:ext cx="7637463" cy="1347787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1" name="Title 5">
            <a:extLst>
              <a:ext uri="{FF2B5EF4-FFF2-40B4-BE49-F238E27FC236}">
                <a16:creationId xmlns:a16="http://schemas.microsoft.com/office/drawing/2014/main" id="{8D41D503-DACA-4D5E-9FFC-96DC9901D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Lowry Colours</a:t>
            </a:r>
          </a:p>
        </p:txBody>
      </p:sp>
      <p:sp>
        <p:nvSpPr>
          <p:cNvPr id="17412" name="Content Placeholder 10">
            <a:extLst>
              <a:ext uri="{FF2B5EF4-FFF2-40B4-BE49-F238E27FC236}">
                <a16:creationId xmlns:a16="http://schemas.microsoft.com/office/drawing/2014/main" id="{B9684723-2A46-4017-9876-9486030DE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47838"/>
            <a:ext cx="7629525" cy="1357312"/>
          </a:xfrm>
        </p:spPr>
        <p:txBody>
          <a:bodyPr anchor="ctr"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Red, yellow and blue are the primary colours.</a:t>
            </a:r>
          </a:p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You can use these to mix every other colour.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F16BAC-0BA4-425C-9E60-A7D3B34D4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1279">
            <a:off x="790575" y="3067050"/>
            <a:ext cx="2652713" cy="280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8782BFF-C08E-484C-BF7E-D53CB6C93B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8191">
            <a:off x="3025775" y="3500438"/>
            <a:ext cx="3308350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48610A4-A3A4-41EB-85FC-FED6D0BB5E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941">
            <a:off x="5781675" y="3384550"/>
            <a:ext cx="2511425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4F5CA9A6-5AD3-406A-A6E5-B9B468F1C00F}"/>
              </a:ext>
            </a:extLst>
          </p:cNvPr>
          <p:cNvSpPr/>
          <p:nvPr/>
        </p:nvSpPr>
        <p:spPr>
          <a:xfrm>
            <a:off x="755650" y="1747838"/>
            <a:ext cx="7637463" cy="2044700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Title 5">
            <a:extLst>
              <a:ext uri="{FF2B5EF4-FFF2-40B4-BE49-F238E27FC236}">
                <a16:creationId xmlns:a16="http://schemas.microsoft.com/office/drawing/2014/main" id="{6A5F2141-72B8-4C64-BC0B-F2CC354BD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Lowry Colours</a:t>
            </a:r>
          </a:p>
        </p:txBody>
      </p:sp>
      <p:sp>
        <p:nvSpPr>
          <p:cNvPr id="18436" name="Content Placeholder 10">
            <a:extLst>
              <a:ext uri="{FF2B5EF4-FFF2-40B4-BE49-F238E27FC236}">
                <a16:creationId xmlns:a16="http://schemas.microsoft.com/office/drawing/2014/main" id="{F8E7FE28-B30D-4E1C-B5B8-5FEC470E9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47838"/>
            <a:ext cx="7629525" cy="2044700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If you mix black with another colour it makes it darker.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566709F4-B93A-44A9-9082-CC31BA948A3C}"/>
              </a:ext>
            </a:extLst>
          </p:cNvPr>
          <p:cNvSpPr/>
          <p:nvPr/>
        </p:nvSpPr>
        <p:spPr>
          <a:xfrm>
            <a:off x="747713" y="4046538"/>
            <a:ext cx="7637462" cy="2046287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8" name="Content Placeholder 10">
            <a:extLst>
              <a:ext uri="{FF2B5EF4-FFF2-40B4-BE49-F238E27FC236}">
                <a16:creationId xmlns:a16="http://schemas.microsoft.com/office/drawing/2014/main" id="{88D88C79-160C-4A27-B4CB-BAC6BADAA673}"/>
              </a:ext>
            </a:extLst>
          </p:cNvPr>
          <p:cNvSpPr>
            <a:spLocks/>
          </p:cNvSpPr>
          <p:nvPr/>
        </p:nvSpPr>
        <p:spPr bwMode="auto">
          <a:xfrm>
            <a:off x="747713" y="4046538"/>
            <a:ext cx="7629525" cy="20462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If you mix white with another colour it makes it lighter.</a:t>
            </a:r>
          </a:p>
        </p:txBody>
      </p:sp>
      <p:pic>
        <p:nvPicPr>
          <p:cNvPr id="18439" name="Picture 1">
            <a:extLst>
              <a:ext uri="{FF2B5EF4-FFF2-40B4-BE49-F238E27FC236}">
                <a16:creationId xmlns:a16="http://schemas.microsoft.com/office/drawing/2014/main" id="{F197366F-7120-4339-8ABB-9F7DA2E09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18128">
            <a:off x="912813" y="4086225"/>
            <a:ext cx="1898650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3">
            <a:extLst>
              <a:ext uri="{FF2B5EF4-FFF2-40B4-BE49-F238E27FC236}">
                <a16:creationId xmlns:a16="http://schemas.microsoft.com/office/drawing/2014/main" id="{00D2A63F-6F86-497B-BF14-AF4A6352C4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488" y="1766888"/>
            <a:ext cx="1898650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877950A-B985-4DF4-9A7B-A38F0BCBB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333625"/>
            <a:ext cx="7502525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9EEE535-DCD2-4EBD-8EED-7499E986AB0D}"/>
              </a:ext>
            </a:extLst>
          </p:cNvPr>
          <p:cNvSpPr/>
          <p:nvPr/>
        </p:nvSpPr>
        <p:spPr>
          <a:xfrm>
            <a:off x="755650" y="1751013"/>
            <a:ext cx="7637463" cy="1347787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0" name="Title 5">
            <a:extLst>
              <a:ext uri="{FF2B5EF4-FFF2-40B4-BE49-F238E27FC236}">
                <a16:creationId xmlns:a16="http://schemas.microsoft.com/office/drawing/2014/main" id="{872C8A55-37F6-4C83-82CC-7EBCF5F6F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Lowry Colours</a:t>
            </a:r>
          </a:p>
        </p:txBody>
      </p:sp>
      <p:sp>
        <p:nvSpPr>
          <p:cNvPr id="19461" name="Content Placeholder 10">
            <a:extLst>
              <a:ext uri="{FF2B5EF4-FFF2-40B4-BE49-F238E27FC236}">
                <a16:creationId xmlns:a16="http://schemas.microsoft.com/office/drawing/2014/main" id="{3E0F0EB0-445F-4C50-887E-D0C1F4C548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5" y="1747838"/>
            <a:ext cx="7753350" cy="1357312"/>
          </a:xfrm>
        </p:spPr>
        <p:txBody>
          <a:bodyPr anchor="ctr"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With these five paint you can mix any kind of colour you can think of.</a:t>
            </a:r>
          </a:p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The many colours in all of Lowry’s paintings are mixed from these five paints.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CC75D3F-AC8B-45EE-BE2E-150C163CFE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925" y="4348163"/>
            <a:ext cx="1600200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9569DC-5722-4304-9CED-2EDE2BE89A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3757613"/>
            <a:ext cx="1690687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984FA5-4B2E-4AE9-8889-45DC1D4148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113" y="3473450"/>
            <a:ext cx="2108200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8DC03C-1998-4C27-8ED2-8A0B97177B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2830513"/>
            <a:ext cx="7629525" cy="237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44FC28-69E9-4C4F-896D-4E1A71856B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88738">
            <a:off x="3144044" y="3891756"/>
            <a:ext cx="2460625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4D3C2A9-01F6-42E3-80C9-E3404BF554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413" y="3436938"/>
            <a:ext cx="128428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D2245EC-0A8A-4BB9-A2BC-7732B69E23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200" y="4194175"/>
            <a:ext cx="2432050" cy="189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D26DA35-C8BA-44FF-B747-E4544B40C6E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3511550"/>
            <a:ext cx="4238625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890D38E-B00F-4F9F-862B-0235FB57B87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838" y="4962525"/>
            <a:ext cx="1311275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4E4799E-94DB-4E97-805A-D32F4601B0B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638" y="3944938"/>
            <a:ext cx="177006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EEDBF67-0357-41A7-B806-0A924614874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663" y="4557713"/>
            <a:ext cx="2009775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1FA4704-C2F5-44AF-AE3F-197AAE59DF9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646488"/>
            <a:ext cx="47498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6D995FD-EEFC-4363-AB38-55469AEE9EE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913" y="3713163"/>
            <a:ext cx="1627187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33B65E3-83E0-47E9-9AAE-26DA8ACE14A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4156075"/>
            <a:ext cx="1908175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6" name="Picture 3">
            <a:extLst>
              <a:ext uri="{FF2B5EF4-FFF2-40B4-BE49-F238E27FC236}">
                <a16:creationId xmlns:a16="http://schemas.microsoft.com/office/drawing/2014/main" id="{8880ECD0-609E-4991-BA07-4B7252821F6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13" y="3409950"/>
            <a:ext cx="2152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8646A1-0A87-436A-9CE2-FF18ADA468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" t="24428" r="11904" b="-635"/>
          <a:stretch/>
        </p:blipFill>
        <p:spPr>
          <a:xfrm>
            <a:off x="507999" y="1627803"/>
            <a:ext cx="8132763" cy="4502059"/>
          </a:xfrm>
          <a:prstGeom prst="roundRect">
            <a:avLst>
              <a:gd name="adj" fmla="val 5713"/>
            </a:avLst>
          </a:prstGeom>
        </p:spPr>
      </p:pic>
      <p:sp>
        <p:nvSpPr>
          <p:cNvPr id="7" name="Round Same Side Corner Rectangle 6">
            <a:extLst>
              <a:ext uri="{FF2B5EF4-FFF2-40B4-BE49-F238E27FC236}">
                <a16:creationId xmlns:a16="http://schemas.microsoft.com/office/drawing/2014/main" id="{69A61EC3-D296-4C21-8647-E0F3FAEE0AA5}"/>
              </a:ext>
            </a:extLst>
          </p:cNvPr>
          <p:cNvSpPr/>
          <p:nvPr/>
        </p:nvSpPr>
        <p:spPr>
          <a:xfrm rot="16200000" flipH="1">
            <a:off x="-348456" y="2459832"/>
            <a:ext cx="4465637" cy="2800350"/>
          </a:xfrm>
          <a:prstGeom prst="round2SameRect">
            <a:avLst>
              <a:gd name="adj1" fmla="val 5781"/>
              <a:gd name="adj2" fmla="val 0"/>
            </a:avLst>
          </a:prstGeom>
          <a:solidFill>
            <a:srgbClr val="FFC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4" name="Content Placeholder 10">
            <a:extLst>
              <a:ext uri="{FF2B5EF4-FFF2-40B4-BE49-F238E27FC236}">
                <a16:creationId xmlns:a16="http://schemas.microsoft.com/office/drawing/2014/main" id="{40DFFD67-7E59-4698-A01B-09BF7E2A3B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588" y="1627188"/>
            <a:ext cx="2763837" cy="4465637"/>
          </a:xfrm>
        </p:spPr>
        <p:txBody>
          <a:bodyPr anchor="ctr"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A ‘seascape’ is a painting of the sea.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Lowry loved the sea and often went on holiday to the seaside.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He painted lots of seascape paintings.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Like all of his paintings, they were painted with the same five colours. </a:t>
            </a:r>
          </a:p>
        </p:txBody>
      </p:sp>
      <p:sp>
        <p:nvSpPr>
          <p:cNvPr id="20485" name="Title 5">
            <a:extLst>
              <a:ext uri="{FF2B5EF4-FFF2-40B4-BE49-F238E27FC236}">
                <a16:creationId xmlns:a16="http://schemas.microsoft.com/office/drawing/2014/main" id="{ABDFCD44-BF68-41BD-A464-F80D4A684A7B}"/>
              </a:ext>
            </a:extLst>
          </p:cNvPr>
          <p:cNvSpPr>
            <a:spLocks/>
          </p:cNvSpPr>
          <p:nvPr/>
        </p:nvSpPr>
        <p:spPr bwMode="auto">
          <a:xfrm>
            <a:off x="457200" y="485775"/>
            <a:ext cx="8220075" cy="12652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 Infant Md" pitchFamily="50" charset="0"/>
              </a:rPr>
              <a:t>Seascapes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CBCE446-3F88-4DF6-8CE6-F557B1EE01B8}"/>
              </a:ext>
            </a:extLst>
          </p:cNvPr>
          <p:cNvSpPr/>
          <p:nvPr/>
        </p:nvSpPr>
        <p:spPr>
          <a:xfrm>
            <a:off x="755650" y="1597025"/>
            <a:ext cx="7632700" cy="4495800"/>
          </a:xfrm>
          <a:prstGeom prst="roundRect">
            <a:avLst>
              <a:gd name="adj" fmla="val 5431"/>
            </a:avLst>
          </a:prstGeom>
          <a:solidFill>
            <a:srgbClr val="FFDF7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Content Placeholder 10">
            <a:extLst>
              <a:ext uri="{FF2B5EF4-FFF2-40B4-BE49-F238E27FC236}">
                <a16:creationId xmlns:a16="http://schemas.microsoft.com/office/drawing/2014/main" id="{59C6FFC9-511A-4B3A-A6C9-5C2A8C9AB138}"/>
              </a:ext>
            </a:extLst>
          </p:cNvPr>
          <p:cNvSpPr txBox="1">
            <a:spLocks/>
          </p:cNvSpPr>
          <p:nvPr/>
        </p:nvSpPr>
        <p:spPr>
          <a:xfrm>
            <a:off x="677863" y="5249863"/>
            <a:ext cx="5280025" cy="84296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Sassoon Infant Md" panose="02000603050000020003" pitchFamily="50" charset="0"/>
              </a:rPr>
              <a:t>Yachts, 1959</a:t>
            </a:r>
            <a:br>
              <a:rPr lang="en-GB" dirty="0"/>
            </a:br>
            <a:r>
              <a:rPr lang="en-GB" dirty="0"/>
              <a:t>by LS Lowry</a:t>
            </a:r>
          </a:p>
        </p:txBody>
      </p:sp>
      <p:sp>
        <p:nvSpPr>
          <p:cNvPr id="21508" name="Title 5">
            <a:extLst>
              <a:ext uri="{FF2B5EF4-FFF2-40B4-BE49-F238E27FC236}">
                <a16:creationId xmlns:a16="http://schemas.microsoft.com/office/drawing/2014/main" id="{0ECF37B8-6D0E-4DF6-9836-FA4BB5519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Seascapes</a:t>
            </a:r>
          </a:p>
        </p:txBody>
      </p:sp>
      <p:sp>
        <p:nvSpPr>
          <p:cNvPr id="21509" name="Content Placeholder 10">
            <a:extLst>
              <a:ext uri="{FF2B5EF4-FFF2-40B4-BE49-F238E27FC236}">
                <a16:creationId xmlns:a16="http://schemas.microsoft.com/office/drawing/2014/main" id="{AACBD78E-F4B5-4927-A760-7CD71D721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3725" y="1593850"/>
            <a:ext cx="2714625" cy="4498975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What colours can you see? </a:t>
            </a:r>
          </a:p>
          <a:p>
            <a:pPr marL="0" indent="0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How can you make these colours from red, blue, yellow, black and white?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BE6B2C3-2F35-4C42-91D1-850B3F65A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70" b="14697"/>
          <a:stretch/>
        </p:blipFill>
        <p:spPr>
          <a:xfrm>
            <a:off x="1024726" y="1964268"/>
            <a:ext cx="4586018" cy="3395132"/>
          </a:xfrm>
          <a:prstGeom prst="roundRect">
            <a:avLst>
              <a:gd name="adj" fmla="val 3624"/>
            </a:avLst>
          </a:prstGeom>
          <a:ln w="28575">
            <a:solidFill>
              <a:schemeClr val="tx1"/>
            </a:solidFill>
          </a:ln>
        </p:spPr>
      </p:pic>
      <p:sp>
        <p:nvSpPr>
          <p:cNvPr id="21511" name="TextBox 21">
            <a:extLst>
              <a:ext uri="{FF2B5EF4-FFF2-40B4-BE49-F238E27FC236}">
                <a16:creationId xmlns:a16="http://schemas.microsoft.com/office/drawing/2014/main" id="{18739633-AAAA-4D0D-AE49-00AA10636B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6088" y="6229350"/>
            <a:ext cx="5711825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thelowry.com</a:t>
            </a:r>
          </a:p>
        </p:txBody>
      </p:sp>
      <p:pic>
        <p:nvPicPr>
          <p:cNvPr id="21512" name="Whole Class">
            <a:extLst>
              <a:ext uri="{FF2B5EF4-FFF2-40B4-BE49-F238E27FC236}">
                <a16:creationId xmlns:a16="http://schemas.microsoft.com/office/drawing/2014/main" id="{EA8FB5EB-5870-45EE-B0C2-C365535BF5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AAB6829-509A-4FCB-9112-47AFD6D019B5}"/>
              </a:ext>
            </a:extLst>
          </p:cNvPr>
          <p:cNvSpPr/>
          <p:nvPr/>
        </p:nvSpPr>
        <p:spPr>
          <a:xfrm>
            <a:off x="755650" y="1597025"/>
            <a:ext cx="7632700" cy="4495800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1" name="Title 5">
            <a:extLst>
              <a:ext uri="{FF2B5EF4-FFF2-40B4-BE49-F238E27FC236}">
                <a16:creationId xmlns:a16="http://schemas.microsoft.com/office/drawing/2014/main" id="{39FEEAAC-97FC-4737-8B68-E9773405F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Painting a Seascape</a:t>
            </a:r>
          </a:p>
        </p:txBody>
      </p:sp>
      <p:sp>
        <p:nvSpPr>
          <p:cNvPr id="22532" name="Content Placeholder 10">
            <a:extLst>
              <a:ext uri="{FF2B5EF4-FFF2-40B4-BE49-F238E27FC236}">
                <a16:creationId xmlns:a16="http://schemas.microsoft.com/office/drawing/2014/main" id="{5956F598-FCE5-4516-B107-B829E9B7DC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93850"/>
            <a:ext cx="7632700" cy="776288"/>
          </a:xfrm>
        </p:spPr>
        <p:txBody>
          <a:bodyPr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700"/>
              <a:t>You will need…</a:t>
            </a:r>
          </a:p>
        </p:txBody>
      </p:sp>
      <p:pic>
        <p:nvPicPr>
          <p:cNvPr id="22533" name="Individual Work">
            <a:extLst>
              <a:ext uri="{FF2B5EF4-FFF2-40B4-BE49-F238E27FC236}">
                <a16:creationId xmlns:a16="http://schemas.microsoft.com/office/drawing/2014/main" id="{B0FFD5C8-BF76-4FE3-A562-AE1CBFC54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D7A30FA4-C087-4D7E-A5FF-1C16F81C1C2B}"/>
              </a:ext>
            </a:extLst>
          </p:cNvPr>
          <p:cNvSpPr/>
          <p:nvPr/>
        </p:nvSpPr>
        <p:spPr>
          <a:xfrm>
            <a:off x="982663" y="2300288"/>
            <a:ext cx="947737" cy="949325"/>
          </a:xfrm>
          <a:prstGeom prst="ellipse">
            <a:avLst/>
          </a:prstGeom>
          <a:solidFill>
            <a:schemeClr val="bg1"/>
          </a:solidFill>
          <a:ln>
            <a:solidFill>
              <a:srgbClr val="FFDF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7D132BD-D940-4162-91DF-1F3A9AB8E2BC}"/>
              </a:ext>
            </a:extLst>
          </p:cNvPr>
          <p:cNvSpPr/>
          <p:nvPr/>
        </p:nvSpPr>
        <p:spPr>
          <a:xfrm>
            <a:off x="2020888" y="2300288"/>
            <a:ext cx="947737" cy="949325"/>
          </a:xfrm>
          <a:prstGeom prst="ellipse">
            <a:avLst/>
          </a:prstGeom>
          <a:solidFill>
            <a:schemeClr val="bg1"/>
          </a:solidFill>
          <a:ln>
            <a:solidFill>
              <a:srgbClr val="FFDF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27700AD-B966-4912-8C22-3F8F27410672}"/>
              </a:ext>
            </a:extLst>
          </p:cNvPr>
          <p:cNvSpPr/>
          <p:nvPr/>
        </p:nvSpPr>
        <p:spPr>
          <a:xfrm>
            <a:off x="3059113" y="2300288"/>
            <a:ext cx="949325" cy="949325"/>
          </a:xfrm>
          <a:prstGeom prst="ellipse">
            <a:avLst/>
          </a:prstGeom>
          <a:solidFill>
            <a:schemeClr val="bg1"/>
          </a:solidFill>
          <a:ln>
            <a:solidFill>
              <a:srgbClr val="FFDF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AE118B6-C5C4-4DD2-AD91-BA941FAEC611}"/>
              </a:ext>
            </a:extLst>
          </p:cNvPr>
          <p:cNvSpPr/>
          <p:nvPr/>
        </p:nvSpPr>
        <p:spPr>
          <a:xfrm>
            <a:off x="4098925" y="2300288"/>
            <a:ext cx="947738" cy="949325"/>
          </a:xfrm>
          <a:prstGeom prst="ellipse">
            <a:avLst/>
          </a:prstGeom>
          <a:solidFill>
            <a:schemeClr val="bg1"/>
          </a:solidFill>
          <a:ln>
            <a:solidFill>
              <a:srgbClr val="FFDF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C35F0F4-FE36-45F6-987E-9698235A64E3}"/>
              </a:ext>
            </a:extLst>
          </p:cNvPr>
          <p:cNvSpPr/>
          <p:nvPr/>
        </p:nvSpPr>
        <p:spPr>
          <a:xfrm>
            <a:off x="5137150" y="2300288"/>
            <a:ext cx="947738" cy="949325"/>
          </a:xfrm>
          <a:prstGeom prst="ellipse">
            <a:avLst/>
          </a:prstGeom>
          <a:solidFill>
            <a:schemeClr val="bg1"/>
          </a:solidFill>
          <a:ln>
            <a:solidFill>
              <a:srgbClr val="FFDF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7787B53-E164-47EF-A424-75311FC0BE50}"/>
              </a:ext>
            </a:extLst>
          </p:cNvPr>
          <p:cNvSpPr/>
          <p:nvPr/>
        </p:nvSpPr>
        <p:spPr>
          <a:xfrm>
            <a:off x="6175375" y="2300288"/>
            <a:ext cx="947738" cy="949325"/>
          </a:xfrm>
          <a:prstGeom prst="ellipse">
            <a:avLst/>
          </a:prstGeom>
          <a:solidFill>
            <a:schemeClr val="bg1"/>
          </a:solidFill>
          <a:ln>
            <a:solidFill>
              <a:srgbClr val="FFDF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73B136A-7F43-41BD-BD64-2318CE34EA02}"/>
              </a:ext>
            </a:extLst>
          </p:cNvPr>
          <p:cNvSpPr/>
          <p:nvPr/>
        </p:nvSpPr>
        <p:spPr>
          <a:xfrm>
            <a:off x="7213600" y="2300288"/>
            <a:ext cx="949325" cy="949325"/>
          </a:xfrm>
          <a:prstGeom prst="ellipse">
            <a:avLst/>
          </a:prstGeom>
          <a:solidFill>
            <a:schemeClr val="bg1"/>
          </a:solidFill>
          <a:ln>
            <a:solidFill>
              <a:srgbClr val="FFDF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41" name="Picture 2">
            <a:extLst>
              <a:ext uri="{FF2B5EF4-FFF2-40B4-BE49-F238E27FC236}">
                <a16:creationId xmlns:a16="http://schemas.microsoft.com/office/drawing/2014/main" id="{49684ACF-A979-4779-B8C3-FAC4E3E43E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2501900"/>
            <a:ext cx="65405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2" name="Picture 3">
            <a:extLst>
              <a:ext uri="{FF2B5EF4-FFF2-40B4-BE49-F238E27FC236}">
                <a16:creationId xmlns:a16="http://schemas.microsoft.com/office/drawing/2014/main" id="{5B700C95-33C3-448C-81D1-1C927A9B03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838" y="2389188"/>
            <a:ext cx="673100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4">
            <a:extLst>
              <a:ext uri="{FF2B5EF4-FFF2-40B4-BE49-F238E27FC236}">
                <a16:creationId xmlns:a16="http://schemas.microsoft.com/office/drawing/2014/main" id="{CD918253-194D-400A-A357-6E4793FA61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387600"/>
            <a:ext cx="671513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Picture 5">
            <a:extLst>
              <a:ext uri="{FF2B5EF4-FFF2-40B4-BE49-F238E27FC236}">
                <a16:creationId xmlns:a16="http://schemas.microsoft.com/office/drawing/2014/main" id="{58F5157E-4489-4D46-95FD-9ACE1A6FEA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275" y="2366963"/>
            <a:ext cx="669925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5" name="Picture 6">
            <a:extLst>
              <a:ext uri="{FF2B5EF4-FFF2-40B4-BE49-F238E27FC236}">
                <a16:creationId xmlns:a16="http://schemas.microsoft.com/office/drawing/2014/main" id="{6096E0DA-67EE-4B15-B8E5-A230E6CCCB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2405063"/>
            <a:ext cx="547688" cy="73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6" name="Picture 21">
            <a:extLst>
              <a:ext uri="{FF2B5EF4-FFF2-40B4-BE49-F238E27FC236}">
                <a16:creationId xmlns:a16="http://schemas.microsoft.com/office/drawing/2014/main" id="{B3AC2D6F-24E2-4087-9FA0-0AE3E89A58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2386013"/>
            <a:ext cx="550863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7" name="Picture 22">
            <a:extLst>
              <a:ext uri="{FF2B5EF4-FFF2-40B4-BE49-F238E27FC236}">
                <a16:creationId xmlns:a16="http://schemas.microsoft.com/office/drawing/2014/main" id="{3EEA9546-742A-4C61-B778-9936905D8E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513" y="2525713"/>
            <a:ext cx="8588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8" name="Content Placeholder 10">
            <a:extLst>
              <a:ext uri="{FF2B5EF4-FFF2-40B4-BE49-F238E27FC236}">
                <a16:creationId xmlns:a16="http://schemas.microsoft.com/office/drawing/2014/main" id="{0011AD06-94BB-4A9C-85B8-9FA14A4669C2}"/>
              </a:ext>
            </a:extLst>
          </p:cNvPr>
          <p:cNvSpPr>
            <a:spLocks/>
          </p:cNvSpPr>
          <p:nvPr/>
        </p:nvSpPr>
        <p:spPr bwMode="auto">
          <a:xfrm>
            <a:off x="755650" y="3286125"/>
            <a:ext cx="7632700" cy="28067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Sassoon Infant Md" pitchFamily="50" charset="0"/>
              <a:buAutoNum type="arabicPeriod"/>
            </a:pPr>
            <a:r>
              <a:rPr lang="en-GB" altLang="en-US" sz="1700"/>
              <a:t>Using your five Lowry coloured paints, see how many different shades, tints and tones you can make.  </a:t>
            </a:r>
          </a:p>
          <a:p>
            <a:pPr eaLnBrk="1" hangingPunct="1">
              <a:lnSpc>
                <a:spcPct val="100000"/>
              </a:lnSpc>
              <a:buFont typeface="Sassoon Infant Md" pitchFamily="50" charset="0"/>
              <a:buAutoNum type="arabicPeriod"/>
            </a:pPr>
            <a:r>
              <a:rPr lang="en-GB" altLang="en-US" sz="1700"/>
              <a:t>See if you can make dark and light, pale and bright shades in lots of different colours. Practise on your paper. </a:t>
            </a:r>
          </a:p>
          <a:p>
            <a:pPr eaLnBrk="1" hangingPunct="1">
              <a:lnSpc>
                <a:spcPct val="100000"/>
              </a:lnSpc>
              <a:buFont typeface="Sassoon Infant Md" pitchFamily="50" charset="0"/>
              <a:buAutoNum type="arabicPeriod"/>
            </a:pPr>
            <a:r>
              <a:rPr lang="en-GB" altLang="en-US" sz="1700"/>
              <a:t>Use these colours to paint a picture of the sea! </a:t>
            </a:r>
          </a:p>
          <a:p>
            <a:pPr eaLnBrk="1" hangingPunct="1">
              <a:lnSpc>
                <a:spcPct val="100000"/>
              </a:lnSpc>
              <a:buFont typeface="Sassoon Infant Md" pitchFamily="50" charset="0"/>
              <a:buAutoNum type="arabicPeriod"/>
            </a:pPr>
            <a:r>
              <a:rPr lang="en-GB" altLang="en-US" sz="1700"/>
              <a:t>If you want, you can add a lighthouse, a beach or a boat. </a:t>
            </a:r>
          </a:p>
        </p:txBody>
      </p:sp>
      <p:pic>
        <p:nvPicPr>
          <p:cNvPr id="22549" name="Picture 24">
            <a:extLst>
              <a:ext uri="{FF2B5EF4-FFF2-40B4-BE49-F238E27FC236}">
                <a16:creationId xmlns:a16="http://schemas.microsoft.com/office/drawing/2014/main" id="{7697B71E-149C-49F8-832E-595F5247F1C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163" y="5348288"/>
            <a:ext cx="1552575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0" name="Content Placeholder 10">
            <a:extLst>
              <a:ext uri="{FF2B5EF4-FFF2-40B4-BE49-F238E27FC236}">
                <a16:creationId xmlns:a16="http://schemas.microsoft.com/office/drawing/2014/main" id="{CFB3B3F4-A4F0-484F-9F85-D543286DDB4A}"/>
              </a:ext>
            </a:extLst>
          </p:cNvPr>
          <p:cNvSpPr>
            <a:spLocks/>
          </p:cNvSpPr>
          <p:nvPr/>
        </p:nvSpPr>
        <p:spPr bwMode="auto">
          <a:xfrm>
            <a:off x="790575" y="3081338"/>
            <a:ext cx="1331913" cy="7762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000"/>
              <a:t>A4 paper</a:t>
            </a:r>
          </a:p>
        </p:txBody>
      </p:sp>
      <p:sp>
        <p:nvSpPr>
          <p:cNvPr id="27" name="Content Placeholder 10">
            <a:extLst>
              <a:ext uri="{FF2B5EF4-FFF2-40B4-BE49-F238E27FC236}">
                <a16:creationId xmlns:a16="http://schemas.microsoft.com/office/drawing/2014/main" id="{8148C584-06FA-4D70-BFAA-86A5BCE75B11}"/>
              </a:ext>
            </a:extLst>
          </p:cNvPr>
          <p:cNvSpPr txBox="1">
            <a:spLocks/>
          </p:cNvSpPr>
          <p:nvPr/>
        </p:nvSpPr>
        <p:spPr>
          <a:xfrm>
            <a:off x="2873375" y="3081338"/>
            <a:ext cx="1331913" cy="77628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000" dirty="0"/>
              <a:t>Paint in </a:t>
            </a:r>
            <a:br>
              <a:rPr lang="en-GB" sz="1000" dirty="0"/>
            </a:br>
            <a:r>
              <a:rPr lang="en-GB" sz="1000" dirty="0"/>
              <a:t>Lowry colours</a:t>
            </a:r>
          </a:p>
        </p:txBody>
      </p:sp>
      <p:sp>
        <p:nvSpPr>
          <p:cNvPr id="22552" name="Content Placeholder 10">
            <a:extLst>
              <a:ext uri="{FF2B5EF4-FFF2-40B4-BE49-F238E27FC236}">
                <a16:creationId xmlns:a16="http://schemas.microsoft.com/office/drawing/2014/main" id="{464D153C-90A7-4C1B-B53B-1696F392DBB4}"/>
              </a:ext>
            </a:extLst>
          </p:cNvPr>
          <p:cNvSpPr>
            <a:spLocks/>
          </p:cNvSpPr>
          <p:nvPr/>
        </p:nvSpPr>
        <p:spPr bwMode="auto">
          <a:xfrm>
            <a:off x="3914775" y="3081338"/>
            <a:ext cx="1331913" cy="7762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000"/>
              <a:t>Pallette</a:t>
            </a:r>
          </a:p>
        </p:txBody>
      </p:sp>
      <p:sp>
        <p:nvSpPr>
          <p:cNvPr id="22553" name="Content Placeholder 10">
            <a:extLst>
              <a:ext uri="{FF2B5EF4-FFF2-40B4-BE49-F238E27FC236}">
                <a16:creationId xmlns:a16="http://schemas.microsoft.com/office/drawing/2014/main" id="{FB79B19A-012D-467B-92F3-2436F050FB8B}"/>
              </a:ext>
            </a:extLst>
          </p:cNvPr>
          <p:cNvSpPr>
            <a:spLocks/>
          </p:cNvSpPr>
          <p:nvPr/>
        </p:nvSpPr>
        <p:spPr bwMode="auto">
          <a:xfrm>
            <a:off x="4956175" y="3081338"/>
            <a:ext cx="1331913" cy="7762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000"/>
              <a:t>Brushes</a:t>
            </a:r>
          </a:p>
        </p:txBody>
      </p:sp>
      <p:sp>
        <p:nvSpPr>
          <p:cNvPr id="22554" name="Content Placeholder 10">
            <a:extLst>
              <a:ext uri="{FF2B5EF4-FFF2-40B4-BE49-F238E27FC236}">
                <a16:creationId xmlns:a16="http://schemas.microsoft.com/office/drawing/2014/main" id="{1E201AE3-A04D-4D2B-BE68-45FDFAF6810E}"/>
              </a:ext>
            </a:extLst>
          </p:cNvPr>
          <p:cNvSpPr>
            <a:spLocks/>
          </p:cNvSpPr>
          <p:nvPr/>
        </p:nvSpPr>
        <p:spPr bwMode="auto">
          <a:xfrm>
            <a:off x="5997575" y="3081338"/>
            <a:ext cx="1331913" cy="7762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000"/>
              <a:t>Water</a:t>
            </a:r>
          </a:p>
        </p:txBody>
      </p:sp>
      <p:sp>
        <p:nvSpPr>
          <p:cNvPr id="22555" name="Content Placeholder 10">
            <a:extLst>
              <a:ext uri="{FF2B5EF4-FFF2-40B4-BE49-F238E27FC236}">
                <a16:creationId xmlns:a16="http://schemas.microsoft.com/office/drawing/2014/main" id="{2EC50A75-E143-4073-BF8B-4F519A382C1D}"/>
              </a:ext>
            </a:extLst>
          </p:cNvPr>
          <p:cNvSpPr>
            <a:spLocks/>
          </p:cNvSpPr>
          <p:nvPr/>
        </p:nvSpPr>
        <p:spPr bwMode="auto">
          <a:xfrm>
            <a:off x="7038975" y="3081338"/>
            <a:ext cx="1331913" cy="7762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000"/>
              <a:t>Rag</a:t>
            </a:r>
          </a:p>
        </p:txBody>
      </p:sp>
      <p:sp>
        <p:nvSpPr>
          <p:cNvPr id="22556" name="Content Placeholder 10">
            <a:extLst>
              <a:ext uri="{FF2B5EF4-FFF2-40B4-BE49-F238E27FC236}">
                <a16:creationId xmlns:a16="http://schemas.microsoft.com/office/drawing/2014/main" id="{1E868585-83B1-4551-A7DB-01DDCE2F55D8}"/>
              </a:ext>
            </a:extLst>
          </p:cNvPr>
          <p:cNvSpPr>
            <a:spLocks/>
          </p:cNvSpPr>
          <p:nvPr/>
        </p:nvSpPr>
        <p:spPr bwMode="auto">
          <a:xfrm>
            <a:off x="1831975" y="3081338"/>
            <a:ext cx="1331913" cy="7762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000"/>
              <a:t>A3 card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5">
            <a:extLst>
              <a:ext uri="{FF2B5EF4-FFF2-40B4-BE49-F238E27FC236}">
                <a16:creationId xmlns:a16="http://schemas.microsoft.com/office/drawing/2014/main" id="{9F80BE2C-533A-40F8-9936-C1B02E340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What a good one looks like…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A52F36B5-564C-4CE3-B3CC-859BAA26E6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06" t="18576" r="12086" b="17508"/>
          <a:stretch/>
        </p:blipFill>
        <p:spPr>
          <a:xfrm>
            <a:off x="762000" y="1623081"/>
            <a:ext cx="7620000" cy="447802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>
            <a:extLst>
              <a:ext uri="{FF2B5EF4-FFF2-40B4-BE49-F238E27FC236}">
                <a16:creationId xmlns:a16="http://schemas.microsoft.com/office/drawing/2014/main" id="{FBB0E604-9CBA-400D-92D3-7B770082D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6668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Can You Mix</a:t>
            </a:r>
            <a:br>
              <a:rPr lang="en-GB" dirty="0"/>
            </a:br>
            <a:r>
              <a:rPr lang="en-GB" dirty="0"/>
              <a:t>Colours Like Lowry?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58BB88C-006B-4829-9F50-CBF639C59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00" y="2473325"/>
            <a:ext cx="7083425" cy="35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F8DCB1-0686-4553-85F9-062BCF09D8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3489325"/>
            <a:ext cx="1927225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2A14930-0805-4CAB-9CC6-60885A8359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2884488"/>
            <a:ext cx="2035175" cy="215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80ABDE9-CFBD-4970-9F5A-D68D839031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163" y="1960563"/>
            <a:ext cx="2538412" cy="197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FB287B7-AC71-4AEB-9069-100E4FCF8F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2414588"/>
            <a:ext cx="8101012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8EE02D6-14F7-4470-AE88-71469922C04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263" y="2936875"/>
            <a:ext cx="1547812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7679B4D-0D48-43E5-9C27-098E80D376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3298825"/>
            <a:ext cx="2928937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A73DE6A-F00A-4C66-9AEC-956F16D7B69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2849563"/>
            <a:ext cx="5103813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2157C4C-0147-4886-B048-DA142E1F118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4127500"/>
            <a:ext cx="1577975" cy="169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042414E-2406-4F08-8B83-6F402CCCEFE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63" y="2844800"/>
            <a:ext cx="2132012" cy="225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135C8B1-B29D-47E7-9619-64635AEBF87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588" y="3703638"/>
            <a:ext cx="241935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20EC3AA-EA72-4244-A95D-ED406F0E0AB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538" y="2600325"/>
            <a:ext cx="5719762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86146BB-0A5E-4B31-BD3F-C0F2DD44DC2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188" y="4041775"/>
            <a:ext cx="1957387" cy="209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F6DD9BC-E120-4FF6-B2F4-E71C1CB7AD8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913" y="2366963"/>
            <a:ext cx="2297112" cy="242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3" name="Picture 3">
            <a:extLst>
              <a:ext uri="{FF2B5EF4-FFF2-40B4-BE49-F238E27FC236}">
                <a16:creationId xmlns:a16="http://schemas.microsoft.com/office/drawing/2014/main" id="{BBD522E5-85B3-4CAA-AF52-AC9214235A1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50" y="1960563"/>
            <a:ext cx="1425575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4" name="Picture 5">
            <a:extLst>
              <a:ext uri="{FF2B5EF4-FFF2-40B4-BE49-F238E27FC236}">
                <a16:creationId xmlns:a16="http://schemas.microsoft.com/office/drawing/2014/main" id="{F838CF92-A89B-4FCB-B728-148FF364A37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0" y="1960563"/>
            <a:ext cx="1601788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5" name="Whole Class">
            <a:extLst>
              <a:ext uri="{FF2B5EF4-FFF2-40B4-BE49-F238E27FC236}">
                <a16:creationId xmlns:a16="http://schemas.microsoft.com/office/drawing/2014/main" id="{726CA9F4-AB24-4531-B305-E2CB489BCBD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1997F6FA-97AE-453B-9990-D05C02A83C62}"/>
              </a:ext>
            </a:extLst>
          </p:cNvPr>
          <p:cNvSpPr/>
          <p:nvPr/>
        </p:nvSpPr>
        <p:spPr>
          <a:xfrm>
            <a:off x="503238" y="476250"/>
            <a:ext cx="8137525" cy="5868988"/>
          </a:xfrm>
          <a:prstGeom prst="roundRect">
            <a:avLst>
              <a:gd name="adj" fmla="val 437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5603" name="Picture 34">
            <a:extLst>
              <a:ext uri="{FF2B5EF4-FFF2-40B4-BE49-F238E27FC236}">
                <a16:creationId xmlns:a16="http://schemas.microsoft.com/office/drawing/2014/main" id="{5D8C5F8B-3049-460E-A358-0D86F6ABC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746125"/>
            <a:ext cx="1871663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97955B2-0F5B-4016-B1DD-3BBE4447E1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876300"/>
            <a:ext cx="4787900" cy="149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65D16B-25AC-457B-806D-7646F01AD0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728663"/>
            <a:ext cx="1762125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C11F1390-DE8A-4BAA-BF48-38E7905EF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4548" y="826447"/>
            <a:ext cx="1726061" cy="1408011"/>
          </a:xfrm>
          <a:prstGeom prst="roundRect">
            <a:avLst>
              <a:gd name="adj" fmla="val 2585"/>
            </a:avLst>
          </a:prstGeom>
          <a:ln w="25400"/>
        </p:spPr>
        <p:txBody>
          <a:bodyPr rtlCol="0" anchor="ctr">
            <a:noAutofit/>
          </a:bodyPr>
          <a:lstStyle/>
          <a:p>
            <a:pPr marL="0" indent="0" algn="ctr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dirty="0">
                <a:cs typeface="+mn-cs"/>
              </a:rPr>
              <a:t>How do you make </a:t>
            </a:r>
            <a:r>
              <a:rPr lang="en-GB" sz="2400" dirty="0">
                <a:ln w="3175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cs typeface="+mn-cs"/>
              </a:rPr>
              <a:t>green</a:t>
            </a:r>
            <a:r>
              <a:rPr lang="en-GB" sz="2400" dirty="0">
                <a:cs typeface="+mn-cs"/>
              </a:rPr>
              <a:t>?</a:t>
            </a:r>
          </a:p>
        </p:txBody>
      </p:sp>
      <p:sp>
        <p:nvSpPr>
          <p:cNvPr id="28" name="Plus 27">
            <a:extLst>
              <a:ext uri="{FF2B5EF4-FFF2-40B4-BE49-F238E27FC236}">
                <a16:creationId xmlns:a16="http://schemas.microsoft.com/office/drawing/2014/main" id="{FA46D947-4854-413A-BCFC-84DCE69FE597}"/>
              </a:ext>
            </a:extLst>
          </p:cNvPr>
          <p:cNvSpPr/>
          <p:nvPr/>
        </p:nvSpPr>
        <p:spPr>
          <a:xfrm>
            <a:off x="5100638" y="3790950"/>
            <a:ext cx="611187" cy="611188"/>
          </a:xfrm>
          <a:prstGeom prst="mathPlus">
            <a:avLst>
              <a:gd name="adj1" fmla="val 2075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A182117-B2DE-42E0-AFE6-C2B88AD184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8" y="2873375"/>
            <a:ext cx="2292350" cy="245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F0EAE7D-48EB-4A0F-BE16-E71FF6C970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088" y="2840038"/>
            <a:ext cx="2379662" cy="251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Content Placeholder 10">
            <a:extLst>
              <a:ext uri="{FF2B5EF4-FFF2-40B4-BE49-F238E27FC236}">
                <a16:creationId xmlns:a16="http://schemas.microsoft.com/office/drawing/2014/main" id="{63B8E62A-5234-40BE-91B5-D13DBFD22382}"/>
              </a:ext>
            </a:extLst>
          </p:cNvPr>
          <p:cNvSpPr txBox="1">
            <a:spLocks/>
          </p:cNvSpPr>
          <p:nvPr/>
        </p:nvSpPr>
        <p:spPr>
          <a:xfrm>
            <a:off x="2902408" y="3279346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6F86DA"/>
                </a:solidFill>
              </a:rPr>
              <a:t>blue</a:t>
            </a:r>
          </a:p>
        </p:txBody>
      </p:sp>
      <p:sp>
        <p:nvSpPr>
          <p:cNvPr id="34" name="Content Placeholder 10">
            <a:extLst>
              <a:ext uri="{FF2B5EF4-FFF2-40B4-BE49-F238E27FC236}">
                <a16:creationId xmlns:a16="http://schemas.microsoft.com/office/drawing/2014/main" id="{F9A60C51-6F71-43C7-941F-0A40A3069574}"/>
              </a:ext>
            </a:extLst>
          </p:cNvPr>
          <p:cNvSpPr txBox="1">
            <a:spLocks/>
          </p:cNvSpPr>
          <p:nvPr/>
        </p:nvSpPr>
        <p:spPr>
          <a:xfrm>
            <a:off x="6233910" y="3279346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F9D321"/>
                </a:solidFill>
              </a:rPr>
              <a:t>yellow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6554314F-D5FD-441E-A3BA-B5319CC738BD}"/>
              </a:ext>
            </a:extLst>
          </p:cNvPr>
          <p:cNvSpPr/>
          <p:nvPr/>
        </p:nvSpPr>
        <p:spPr>
          <a:xfrm>
            <a:off x="503238" y="476250"/>
            <a:ext cx="8137525" cy="5868988"/>
          </a:xfrm>
          <a:prstGeom prst="roundRect">
            <a:avLst>
              <a:gd name="adj" fmla="val 437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6AA734DA-B479-4F15-B3DE-E09F70F7D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450" y="823913"/>
            <a:ext cx="4786313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839455-ABFF-48E8-8E5E-B798527A4A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728663"/>
            <a:ext cx="1762125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611DD5E4-B96A-4240-B9C5-050859BB6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4548" y="826447"/>
            <a:ext cx="1726061" cy="1408011"/>
          </a:xfrm>
          <a:prstGeom prst="roundRect">
            <a:avLst>
              <a:gd name="adj" fmla="val 2585"/>
            </a:avLst>
          </a:prstGeom>
          <a:ln w="25400"/>
        </p:spPr>
        <p:txBody>
          <a:bodyPr rtlCol="0" anchor="ctr">
            <a:noAutofit/>
          </a:bodyPr>
          <a:lstStyle/>
          <a:p>
            <a:pPr marL="0" indent="0" algn="ctr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dirty="0">
                <a:cs typeface="+mn-cs"/>
              </a:rPr>
              <a:t>How do you make </a:t>
            </a:r>
            <a:r>
              <a:rPr lang="en-GB" sz="2400" dirty="0">
                <a:ln w="3175">
                  <a:solidFill>
                    <a:sysClr val="windowText" lastClr="000000"/>
                  </a:solidFill>
                </a:ln>
                <a:solidFill>
                  <a:schemeClr val="accent6"/>
                </a:solidFill>
                <a:cs typeface="+mn-cs"/>
              </a:rPr>
              <a:t>orange</a:t>
            </a:r>
            <a:r>
              <a:rPr lang="en-GB" sz="2400" dirty="0">
                <a:cs typeface="+mn-cs"/>
              </a:rPr>
              <a:t>?</a:t>
            </a:r>
          </a:p>
        </p:txBody>
      </p:sp>
      <p:sp>
        <p:nvSpPr>
          <p:cNvPr id="28" name="Plus 27">
            <a:extLst>
              <a:ext uri="{FF2B5EF4-FFF2-40B4-BE49-F238E27FC236}">
                <a16:creationId xmlns:a16="http://schemas.microsoft.com/office/drawing/2014/main" id="{4D6B84DC-9F64-4B26-85D9-9FD961CCBAF7}"/>
              </a:ext>
            </a:extLst>
          </p:cNvPr>
          <p:cNvSpPr/>
          <p:nvPr/>
        </p:nvSpPr>
        <p:spPr>
          <a:xfrm>
            <a:off x="5100638" y="3790950"/>
            <a:ext cx="611187" cy="611188"/>
          </a:xfrm>
          <a:prstGeom prst="mathPlus">
            <a:avLst>
              <a:gd name="adj1" fmla="val 2075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902A19A0-6CF9-41AA-B7C0-B98B52AE6A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18096">
            <a:off x="2900363" y="2722563"/>
            <a:ext cx="2293937" cy="242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72804E9-1171-4D89-9174-D11DD0F41C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088" y="2840038"/>
            <a:ext cx="2379662" cy="251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Content Placeholder 10">
            <a:extLst>
              <a:ext uri="{FF2B5EF4-FFF2-40B4-BE49-F238E27FC236}">
                <a16:creationId xmlns:a16="http://schemas.microsoft.com/office/drawing/2014/main" id="{94D09EE4-61B8-4289-9BE2-5C8BBE3C9771}"/>
              </a:ext>
            </a:extLst>
          </p:cNvPr>
          <p:cNvSpPr txBox="1">
            <a:spLocks/>
          </p:cNvSpPr>
          <p:nvPr/>
        </p:nvSpPr>
        <p:spPr>
          <a:xfrm>
            <a:off x="3088850" y="3279346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red</a:t>
            </a:r>
          </a:p>
        </p:txBody>
      </p:sp>
      <p:sp>
        <p:nvSpPr>
          <p:cNvPr id="34" name="Content Placeholder 10">
            <a:extLst>
              <a:ext uri="{FF2B5EF4-FFF2-40B4-BE49-F238E27FC236}">
                <a16:creationId xmlns:a16="http://schemas.microsoft.com/office/drawing/2014/main" id="{BE706B8C-CE8E-40F1-887C-5239BFBB5AC0}"/>
              </a:ext>
            </a:extLst>
          </p:cNvPr>
          <p:cNvSpPr txBox="1">
            <a:spLocks/>
          </p:cNvSpPr>
          <p:nvPr/>
        </p:nvSpPr>
        <p:spPr>
          <a:xfrm>
            <a:off x="6233910" y="3279346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F9D321"/>
                </a:solidFill>
              </a:rPr>
              <a:t>yellow</a:t>
            </a:r>
          </a:p>
        </p:txBody>
      </p:sp>
      <p:pic>
        <p:nvPicPr>
          <p:cNvPr id="26635" name="Picture 1">
            <a:extLst>
              <a:ext uri="{FF2B5EF4-FFF2-40B4-BE49-F238E27FC236}">
                <a16:creationId xmlns:a16="http://schemas.microsoft.com/office/drawing/2014/main" id="{8B90CAE6-B041-4EBF-A34F-D77DF7025C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746125"/>
            <a:ext cx="2101850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19246A25-13E8-4D0D-94C3-DA1AE41C2D51}"/>
              </a:ext>
            </a:extLst>
          </p:cNvPr>
          <p:cNvSpPr/>
          <p:nvPr/>
        </p:nvSpPr>
        <p:spPr>
          <a:xfrm>
            <a:off x="503238" y="476250"/>
            <a:ext cx="8137525" cy="5868988"/>
          </a:xfrm>
          <a:prstGeom prst="roundRect">
            <a:avLst>
              <a:gd name="adj" fmla="val 437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7651" name="Picture 34">
            <a:extLst>
              <a:ext uri="{FF2B5EF4-FFF2-40B4-BE49-F238E27FC236}">
                <a16:creationId xmlns:a16="http://schemas.microsoft.com/office/drawing/2014/main" id="{5B3F7A59-2760-4EAE-AA2B-84485C7C3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746125"/>
            <a:ext cx="1871663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1CABFF8-8607-4D00-BCCC-7549D99EC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852488"/>
            <a:ext cx="4787900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B94152-F934-45AD-A628-9C249B400A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728663"/>
            <a:ext cx="1762125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83BE8F95-7E7A-4437-B454-5328E1C57A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4548" y="826447"/>
            <a:ext cx="1726061" cy="1408011"/>
          </a:xfrm>
          <a:prstGeom prst="roundRect">
            <a:avLst>
              <a:gd name="adj" fmla="val 2585"/>
            </a:avLst>
          </a:prstGeom>
          <a:ln w="25400"/>
        </p:spPr>
        <p:txBody>
          <a:bodyPr rtlCol="0" anchor="ctr">
            <a:noAutofit/>
          </a:bodyPr>
          <a:lstStyle/>
          <a:p>
            <a:pPr marL="0" indent="0" algn="ctr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dirty="0">
                <a:cs typeface="+mn-cs"/>
              </a:rPr>
              <a:t>How do you make </a:t>
            </a:r>
            <a:r>
              <a:rPr lang="en-GB" sz="2400" dirty="0">
                <a:ln w="3175">
                  <a:solidFill>
                    <a:sysClr val="windowText" lastClr="000000"/>
                  </a:solidFill>
                </a:ln>
                <a:solidFill>
                  <a:srgbClr val="AA30FF"/>
                </a:solidFill>
                <a:cs typeface="+mn-cs"/>
              </a:rPr>
              <a:t>purple</a:t>
            </a:r>
            <a:r>
              <a:rPr lang="en-GB" sz="2400" dirty="0">
                <a:cs typeface="+mn-cs"/>
              </a:rPr>
              <a:t>?</a:t>
            </a:r>
          </a:p>
        </p:txBody>
      </p:sp>
      <p:sp>
        <p:nvSpPr>
          <p:cNvPr id="28" name="Plus 27">
            <a:extLst>
              <a:ext uri="{FF2B5EF4-FFF2-40B4-BE49-F238E27FC236}">
                <a16:creationId xmlns:a16="http://schemas.microsoft.com/office/drawing/2014/main" id="{17DCBCDA-5211-477D-B7FE-63EB9ECD4548}"/>
              </a:ext>
            </a:extLst>
          </p:cNvPr>
          <p:cNvSpPr/>
          <p:nvPr/>
        </p:nvSpPr>
        <p:spPr>
          <a:xfrm>
            <a:off x="5100638" y="3790950"/>
            <a:ext cx="611187" cy="611188"/>
          </a:xfrm>
          <a:prstGeom prst="mathPlus">
            <a:avLst>
              <a:gd name="adj1" fmla="val 2075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82FEF9E-5607-4BA3-8443-543FC2C3B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8" y="2873375"/>
            <a:ext cx="2292350" cy="245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Content Placeholder 10">
            <a:extLst>
              <a:ext uri="{FF2B5EF4-FFF2-40B4-BE49-F238E27FC236}">
                <a16:creationId xmlns:a16="http://schemas.microsoft.com/office/drawing/2014/main" id="{986B9C27-822B-45B5-9A07-45F82900A72C}"/>
              </a:ext>
            </a:extLst>
          </p:cNvPr>
          <p:cNvSpPr txBox="1">
            <a:spLocks/>
          </p:cNvSpPr>
          <p:nvPr/>
        </p:nvSpPr>
        <p:spPr>
          <a:xfrm>
            <a:off x="2943295" y="3237013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6F86DA"/>
                </a:solidFill>
              </a:rPr>
              <a:t>blue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4675162-5748-448D-876A-DA865B150B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18096">
            <a:off x="5954713" y="2801938"/>
            <a:ext cx="2293937" cy="242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ontent Placeholder 10">
            <a:extLst>
              <a:ext uri="{FF2B5EF4-FFF2-40B4-BE49-F238E27FC236}">
                <a16:creationId xmlns:a16="http://schemas.microsoft.com/office/drawing/2014/main" id="{8CDA8B29-4645-4743-A565-6B9F2489D50C}"/>
              </a:ext>
            </a:extLst>
          </p:cNvPr>
          <p:cNvSpPr txBox="1">
            <a:spLocks/>
          </p:cNvSpPr>
          <p:nvPr/>
        </p:nvSpPr>
        <p:spPr>
          <a:xfrm>
            <a:off x="6142586" y="3358841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red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5507C1D6-98F8-4AAB-B2F1-7610AF114C23}"/>
              </a:ext>
            </a:extLst>
          </p:cNvPr>
          <p:cNvSpPr/>
          <p:nvPr/>
        </p:nvSpPr>
        <p:spPr>
          <a:xfrm>
            <a:off x="503238" y="476250"/>
            <a:ext cx="8137525" cy="5868988"/>
          </a:xfrm>
          <a:prstGeom prst="roundRect">
            <a:avLst>
              <a:gd name="adj" fmla="val 437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02C954A-696E-493B-9102-B76ECBDAD0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450" y="823913"/>
            <a:ext cx="4786313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2D5E31-EA98-47B5-B692-EF63A966DD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728663"/>
            <a:ext cx="1762125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50D93AE4-1327-41A8-8A0D-B9030F79C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4548" y="826447"/>
            <a:ext cx="1726061" cy="1408011"/>
          </a:xfrm>
          <a:prstGeom prst="roundRect">
            <a:avLst>
              <a:gd name="adj" fmla="val 2585"/>
            </a:avLst>
          </a:prstGeom>
          <a:ln w="25400"/>
        </p:spPr>
        <p:txBody>
          <a:bodyPr rtlCol="0" anchor="ctr">
            <a:noAutofit/>
          </a:bodyPr>
          <a:lstStyle/>
          <a:p>
            <a:pPr marL="0" indent="0" algn="ctr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dirty="0">
                <a:cs typeface="+mn-cs"/>
              </a:rPr>
              <a:t>How do you make </a:t>
            </a:r>
            <a:r>
              <a:rPr lang="en-GB" sz="2400" dirty="0">
                <a:ln w="3175">
                  <a:solidFill>
                    <a:sysClr val="windowText" lastClr="000000"/>
                  </a:solidFill>
                </a:ln>
                <a:solidFill>
                  <a:srgbClr val="FF07BC"/>
                </a:solidFill>
                <a:cs typeface="+mn-cs"/>
              </a:rPr>
              <a:t>pink</a:t>
            </a:r>
            <a:r>
              <a:rPr lang="en-GB" sz="2400" dirty="0">
                <a:cs typeface="+mn-cs"/>
              </a:rPr>
              <a:t>?</a:t>
            </a:r>
          </a:p>
        </p:txBody>
      </p:sp>
      <p:sp>
        <p:nvSpPr>
          <p:cNvPr id="28" name="Plus 27">
            <a:extLst>
              <a:ext uri="{FF2B5EF4-FFF2-40B4-BE49-F238E27FC236}">
                <a16:creationId xmlns:a16="http://schemas.microsoft.com/office/drawing/2014/main" id="{AF7D9820-DB46-487F-8A92-986330D0728A}"/>
              </a:ext>
            </a:extLst>
          </p:cNvPr>
          <p:cNvSpPr/>
          <p:nvPr/>
        </p:nvSpPr>
        <p:spPr>
          <a:xfrm>
            <a:off x="5100638" y="3790950"/>
            <a:ext cx="611187" cy="611188"/>
          </a:xfrm>
          <a:prstGeom prst="mathPlus">
            <a:avLst>
              <a:gd name="adj1" fmla="val 2075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D95EC2E-5F4A-4DEE-9426-716920BDD2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18096">
            <a:off x="2900363" y="2722563"/>
            <a:ext cx="2293937" cy="242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CCA78A-E02E-4E3B-B2D9-78310BBD74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2684463"/>
            <a:ext cx="2490788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Content Placeholder 10">
            <a:extLst>
              <a:ext uri="{FF2B5EF4-FFF2-40B4-BE49-F238E27FC236}">
                <a16:creationId xmlns:a16="http://schemas.microsoft.com/office/drawing/2014/main" id="{9DD2BD1F-3FE0-481E-8F71-DD9265409135}"/>
              </a:ext>
            </a:extLst>
          </p:cNvPr>
          <p:cNvSpPr txBox="1">
            <a:spLocks/>
          </p:cNvSpPr>
          <p:nvPr/>
        </p:nvSpPr>
        <p:spPr>
          <a:xfrm>
            <a:off x="3088850" y="3279346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red</a:t>
            </a:r>
          </a:p>
        </p:txBody>
      </p:sp>
      <p:sp>
        <p:nvSpPr>
          <p:cNvPr id="34" name="Content Placeholder 10">
            <a:extLst>
              <a:ext uri="{FF2B5EF4-FFF2-40B4-BE49-F238E27FC236}">
                <a16:creationId xmlns:a16="http://schemas.microsoft.com/office/drawing/2014/main" id="{DB13821F-6BCE-4CBE-868F-8412ABCB2641}"/>
              </a:ext>
            </a:extLst>
          </p:cNvPr>
          <p:cNvSpPr txBox="1">
            <a:spLocks/>
          </p:cNvSpPr>
          <p:nvPr/>
        </p:nvSpPr>
        <p:spPr>
          <a:xfrm>
            <a:off x="6318577" y="3230809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FDFDFD"/>
                </a:solidFill>
              </a:rPr>
              <a:t>white</a:t>
            </a:r>
          </a:p>
        </p:txBody>
      </p:sp>
      <p:pic>
        <p:nvPicPr>
          <p:cNvPr id="28683" name="Picture 1">
            <a:extLst>
              <a:ext uri="{FF2B5EF4-FFF2-40B4-BE49-F238E27FC236}">
                <a16:creationId xmlns:a16="http://schemas.microsoft.com/office/drawing/2014/main" id="{74A72E15-A898-4B47-8CC6-A754CD5DDA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746125"/>
            <a:ext cx="2101850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079FAC9E-4EF7-48FC-862D-C19ACE780304}"/>
              </a:ext>
            </a:extLst>
          </p:cNvPr>
          <p:cNvSpPr/>
          <p:nvPr/>
        </p:nvSpPr>
        <p:spPr>
          <a:xfrm>
            <a:off x="503238" y="476250"/>
            <a:ext cx="8137525" cy="5868988"/>
          </a:xfrm>
          <a:prstGeom prst="roundRect">
            <a:avLst>
              <a:gd name="adj" fmla="val 437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9699" name="Picture 34">
            <a:extLst>
              <a:ext uri="{FF2B5EF4-FFF2-40B4-BE49-F238E27FC236}">
                <a16:creationId xmlns:a16="http://schemas.microsoft.com/office/drawing/2014/main" id="{F6A0A39E-B8AF-43BC-A100-6CCC47AE9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746125"/>
            <a:ext cx="1871663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35516D0-9BDA-4A4B-9B46-B236495525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876300"/>
            <a:ext cx="4787900" cy="149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672210-A265-4F76-930E-2BE5FCFF90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728663"/>
            <a:ext cx="1762125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D6BC70FC-DB5C-4655-9618-FA7C060C6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4548" y="826447"/>
            <a:ext cx="1726061" cy="1408011"/>
          </a:xfrm>
          <a:prstGeom prst="roundRect">
            <a:avLst>
              <a:gd name="adj" fmla="val 2585"/>
            </a:avLst>
          </a:prstGeom>
          <a:ln w="25400"/>
        </p:spPr>
        <p:txBody>
          <a:bodyPr rtlCol="0" anchor="ctr">
            <a:noAutofit/>
          </a:bodyPr>
          <a:lstStyle/>
          <a:p>
            <a:pPr marL="0" indent="0" algn="ctr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dirty="0">
                <a:cs typeface="+mn-cs"/>
              </a:rPr>
              <a:t>How do you make </a:t>
            </a:r>
            <a:r>
              <a:rPr lang="en-GB" sz="2400" dirty="0">
                <a:ln w="3175">
                  <a:solidFill>
                    <a:sysClr val="windowText" lastClr="000000"/>
                  </a:solidFill>
                </a:ln>
                <a:solidFill>
                  <a:srgbClr val="828282"/>
                </a:solidFill>
                <a:cs typeface="+mn-cs"/>
              </a:rPr>
              <a:t>grey</a:t>
            </a:r>
            <a:r>
              <a:rPr lang="en-GB" sz="2400" dirty="0">
                <a:cs typeface="+mn-cs"/>
              </a:rPr>
              <a:t>?</a:t>
            </a:r>
          </a:p>
        </p:txBody>
      </p:sp>
      <p:sp>
        <p:nvSpPr>
          <p:cNvPr id="28" name="Plus 27">
            <a:extLst>
              <a:ext uri="{FF2B5EF4-FFF2-40B4-BE49-F238E27FC236}">
                <a16:creationId xmlns:a16="http://schemas.microsoft.com/office/drawing/2014/main" id="{7C94BEF3-4110-40BB-9E02-D1477FB44A31}"/>
              </a:ext>
            </a:extLst>
          </p:cNvPr>
          <p:cNvSpPr/>
          <p:nvPr/>
        </p:nvSpPr>
        <p:spPr>
          <a:xfrm>
            <a:off x="5100638" y="3790950"/>
            <a:ext cx="611187" cy="611188"/>
          </a:xfrm>
          <a:prstGeom prst="mathPlus">
            <a:avLst>
              <a:gd name="adj1" fmla="val 2075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63BE0AA8-1FD5-4CF8-A18C-5292407312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8" y="2889250"/>
            <a:ext cx="2292350" cy="24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Content Placeholder 10">
            <a:extLst>
              <a:ext uri="{FF2B5EF4-FFF2-40B4-BE49-F238E27FC236}">
                <a16:creationId xmlns:a16="http://schemas.microsoft.com/office/drawing/2014/main" id="{892D03DF-3DD3-4DAA-99EE-693164D3BF53}"/>
              </a:ext>
            </a:extLst>
          </p:cNvPr>
          <p:cNvSpPr txBox="1">
            <a:spLocks/>
          </p:cNvSpPr>
          <p:nvPr/>
        </p:nvSpPr>
        <p:spPr>
          <a:xfrm>
            <a:off x="3094838" y="3358840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black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ABDFAD5-22D0-4897-A4BC-30088A1CD2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18096">
            <a:off x="5954713" y="2803525"/>
            <a:ext cx="2293937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ontent Placeholder 10">
            <a:extLst>
              <a:ext uri="{FF2B5EF4-FFF2-40B4-BE49-F238E27FC236}">
                <a16:creationId xmlns:a16="http://schemas.microsoft.com/office/drawing/2014/main" id="{9F6A78C5-0478-4404-A01E-7D87FF25F003}"/>
              </a:ext>
            </a:extLst>
          </p:cNvPr>
          <p:cNvSpPr txBox="1">
            <a:spLocks/>
          </p:cNvSpPr>
          <p:nvPr/>
        </p:nvSpPr>
        <p:spPr>
          <a:xfrm>
            <a:off x="6142586" y="3358841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FDFDFD"/>
                </a:solidFill>
              </a:rPr>
              <a:t>white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BC9B4290-214E-416C-8984-ECC3B6F9C366}"/>
              </a:ext>
            </a:extLst>
          </p:cNvPr>
          <p:cNvSpPr/>
          <p:nvPr/>
        </p:nvSpPr>
        <p:spPr>
          <a:xfrm>
            <a:off x="503238" y="476250"/>
            <a:ext cx="8137525" cy="5868988"/>
          </a:xfrm>
          <a:prstGeom prst="roundRect">
            <a:avLst>
              <a:gd name="adj" fmla="val 437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F0DF66B7-54D0-43A9-AE9A-9E296D9E7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450" y="823913"/>
            <a:ext cx="4786313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DB17E9-BC89-4CA3-A9E3-901C4BB97F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728663"/>
            <a:ext cx="1762125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9D21B9E0-E9AD-4085-9955-75414A644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4548" y="826447"/>
            <a:ext cx="1726061" cy="1408011"/>
          </a:xfrm>
          <a:prstGeom prst="roundRect">
            <a:avLst>
              <a:gd name="adj" fmla="val 2585"/>
            </a:avLst>
          </a:prstGeom>
          <a:ln w="25400"/>
        </p:spPr>
        <p:txBody>
          <a:bodyPr rtlCol="0" anchor="ctr">
            <a:noAutofit/>
          </a:bodyPr>
          <a:lstStyle/>
          <a:p>
            <a:pPr marL="0" indent="0" algn="ctr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dirty="0">
                <a:cs typeface="+mn-cs"/>
              </a:rPr>
              <a:t>How do you make </a:t>
            </a:r>
            <a:r>
              <a:rPr lang="en-GB" sz="2400" dirty="0">
                <a:ln w="3175">
                  <a:solidFill>
                    <a:sysClr val="windowText" lastClr="000000"/>
                  </a:solidFill>
                </a:ln>
                <a:solidFill>
                  <a:srgbClr val="986639"/>
                </a:solidFill>
                <a:cs typeface="+mn-cs"/>
              </a:rPr>
              <a:t>brown</a:t>
            </a:r>
            <a:r>
              <a:rPr lang="en-GB" sz="2400" dirty="0">
                <a:cs typeface="+mn-cs"/>
              </a:rPr>
              <a:t>?</a:t>
            </a:r>
          </a:p>
        </p:txBody>
      </p:sp>
      <p:sp>
        <p:nvSpPr>
          <p:cNvPr id="28" name="Plus 27">
            <a:extLst>
              <a:ext uri="{FF2B5EF4-FFF2-40B4-BE49-F238E27FC236}">
                <a16:creationId xmlns:a16="http://schemas.microsoft.com/office/drawing/2014/main" id="{986CB571-6DB1-4B71-8339-4E8F09C7C80F}"/>
              </a:ext>
            </a:extLst>
          </p:cNvPr>
          <p:cNvSpPr/>
          <p:nvPr/>
        </p:nvSpPr>
        <p:spPr>
          <a:xfrm>
            <a:off x="5094288" y="3402013"/>
            <a:ext cx="611187" cy="611187"/>
          </a:xfrm>
          <a:prstGeom prst="mathPlus">
            <a:avLst>
              <a:gd name="adj1" fmla="val 2075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3768C1C-B8F8-4D98-BB7F-F35F79BDB5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18096">
            <a:off x="3130550" y="2239963"/>
            <a:ext cx="2057400" cy="217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A87B73F-2653-4638-96AD-2A1FA2180D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150" y="2049463"/>
            <a:ext cx="2133600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Content Placeholder 10">
            <a:extLst>
              <a:ext uri="{FF2B5EF4-FFF2-40B4-BE49-F238E27FC236}">
                <a16:creationId xmlns:a16="http://schemas.microsoft.com/office/drawing/2014/main" id="{3845033B-C8BB-487C-B53C-EEE9CC20B8B3}"/>
              </a:ext>
            </a:extLst>
          </p:cNvPr>
          <p:cNvSpPr txBox="1">
            <a:spLocks/>
          </p:cNvSpPr>
          <p:nvPr/>
        </p:nvSpPr>
        <p:spPr>
          <a:xfrm>
            <a:off x="3206550" y="2668085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red</a:t>
            </a:r>
          </a:p>
        </p:txBody>
      </p:sp>
      <p:sp>
        <p:nvSpPr>
          <p:cNvPr id="34" name="Content Placeholder 10">
            <a:extLst>
              <a:ext uri="{FF2B5EF4-FFF2-40B4-BE49-F238E27FC236}">
                <a16:creationId xmlns:a16="http://schemas.microsoft.com/office/drawing/2014/main" id="{6AF5302B-2F36-4B5C-AB39-08875BF1A79A}"/>
              </a:ext>
            </a:extLst>
          </p:cNvPr>
          <p:cNvSpPr txBox="1">
            <a:spLocks/>
          </p:cNvSpPr>
          <p:nvPr/>
        </p:nvSpPr>
        <p:spPr>
          <a:xfrm>
            <a:off x="6005359" y="2407377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F9D321"/>
                </a:solidFill>
              </a:rPr>
              <a:t>yellow</a:t>
            </a:r>
          </a:p>
        </p:txBody>
      </p:sp>
      <p:pic>
        <p:nvPicPr>
          <p:cNvPr id="30731" name="Picture 1">
            <a:extLst>
              <a:ext uri="{FF2B5EF4-FFF2-40B4-BE49-F238E27FC236}">
                <a16:creationId xmlns:a16="http://schemas.microsoft.com/office/drawing/2014/main" id="{D6358053-05E2-464E-B22C-FFF47531D9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746125"/>
            <a:ext cx="2101850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92960D9-1E3D-4318-BD56-FC3E71B593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25" y="3908425"/>
            <a:ext cx="2247900" cy="240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ontent Placeholder 10">
            <a:extLst>
              <a:ext uri="{FF2B5EF4-FFF2-40B4-BE49-F238E27FC236}">
                <a16:creationId xmlns:a16="http://schemas.microsoft.com/office/drawing/2014/main" id="{CF09006B-A7EA-4B38-848B-7FF715F4ABF4}"/>
              </a:ext>
            </a:extLst>
          </p:cNvPr>
          <p:cNvSpPr txBox="1">
            <a:spLocks/>
          </p:cNvSpPr>
          <p:nvPr/>
        </p:nvSpPr>
        <p:spPr>
          <a:xfrm>
            <a:off x="4544393" y="4334152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6F86DA"/>
                </a:solidFill>
              </a:rPr>
              <a:t>blue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01DC47A-4A06-4695-B8DF-AB1AE3EAD999}"/>
              </a:ext>
            </a:extLst>
          </p:cNvPr>
          <p:cNvSpPr/>
          <p:nvPr/>
        </p:nvSpPr>
        <p:spPr>
          <a:xfrm>
            <a:off x="503238" y="476250"/>
            <a:ext cx="8137525" cy="5868988"/>
          </a:xfrm>
          <a:prstGeom prst="roundRect">
            <a:avLst>
              <a:gd name="adj" fmla="val 4375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BE28A9-5B98-4521-A5AB-7B7159D2C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3502025"/>
            <a:ext cx="7446963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8EEC4A6-2111-477A-83A6-747435059D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2243138"/>
            <a:ext cx="6900862" cy="345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34">
            <a:extLst>
              <a:ext uri="{FF2B5EF4-FFF2-40B4-BE49-F238E27FC236}">
                <a16:creationId xmlns:a16="http://schemas.microsoft.com/office/drawing/2014/main" id="{577E4F23-DE2B-48F9-8C92-C17C997B2C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746125"/>
            <a:ext cx="1871663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07BFDE-8B91-413E-8AE2-855DF9B0EB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728663"/>
            <a:ext cx="1762125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42174E1F-4D3D-4D15-9E22-16B68EFE9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5675" y="835025"/>
            <a:ext cx="2005013" cy="1408113"/>
          </a:xfrm>
        </p:spPr>
        <p:txBody>
          <a:bodyPr anchor="ctr"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2000"/>
              <a:t>What do</a:t>
            </a:r>
            <a:br>
              <a:rPr lang="en-GB" altLang="en-US" sz="2000"/>
            </a:br>
            <a:r>
              <a:rPr lang="en-GB" altLang="en-US" sz="2000"/>
              <a:t>you add to make a colour darker?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12F68F-4EC5-46DF-866C-4BD807FB669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835">
            <a:off x="5626100" y="500063"/>
            <a:ext cx="252412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BE7BBF98-8C4D-4FE6-A0CA-48C8096E327D}"/>
              </a:ext>
            </a:extLst>
          </p:cNvPr>
          <p:cNvSpPr txBox="1">
            <a:spLocks/>
          </p:cNvSpPr>
          <p:nvPr/>
        </p:nvSpPr>
        <p:spPr>
          <a:xfrm>
            <a:off x="6117799" y="1162397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black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DD9705B5-361A-4A2F-AF01-0ED6FB7D3354}"/>
              </a:ext>
            </a:extLst>
          </p:cNvPr>
          <p:cNvSpPr/>
          <p:nvPr/>
        </p:nvSpPr>
        <p:spPr>
          <a:xfrm>
            <a:off x="503238" y="476250"/>
            <a:ext cx="8137525" cy="5868988"/>
          </a:xfrm>
          <a:prstGeom prst="roundRect">
            <a:avLst>
              <a:gd name="adj" fmla="val 4375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3BD942-63FF-4BA1-AF27-A6235BFAD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3502025"/>
            <a:ext cx="7446963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8B42A08-662D-4926-B5DF-D9F06C710D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2243138"/>
            <a:ext cx="6900862" cy="345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EA216F-D60B-4FF9-B9A7-4A0B013E86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728663"/>
            <a:ext cx="1762125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C04D2D04-5DFA-40E5-8D8B-4E3BCE055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5675" y="835025"/>
            <a:ext cx="2005013" cy="1408113"/>
          </a:xfrm>
        </p:spPr>
        <p:txBody>
          <a:bodyPr anchor="ctr"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2000"/>
              <a:t>What do</a:t>
            </a:r>
            <a:br>
              <a:rPr lang="en-GB" altLang="en-US" sz="2000"/>
            </a:br>
            <a:r>
              <a:rPr lang="en-GB" altLang="en-US" sz="2000"/>
              <a:t>you add to make a colour lighter?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858D42-100A-4FD8-AAAF-691A467E7E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835">
            <a:off x="5626100" y="500063"/>
            <a:ext cx="252412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9">
            <a:extLst>
              <a:ext uri="{FF2B5EF4-FFF2-40B4-BE49-F238E27FC236}">
                <a16:creationId xmlns:a16="http://schemas.microsoft.com/office/drawing/2014/main" id="{EA7A58CA-4EEC-4347-8383-D55069C3BB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746125"/>
            <a:ext cx="2101850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B9D1C57-C4D1-489D-BFA9-660E7E9C768D}"/>
              </a:ext>
            </a:extLst>
          </p:cNvPr>
          <p:cNvSpPr txBox="1">
            <a:spLocks/>
          </p:cNvSpPr>
          <p:nvPr/>
        </p:nvSpPr>
        <p:spPr>
          <a:xfrm>
            <a:off x="6160183" y="1162397"/>
            <a:ext cx="1726061" cy="14080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600" dirty="0">
                <a:ln w="3175">
                  <a:solidFill>
                    <a:sysClr val="windowText" lastClr="000000"/>
                  </a:solidFill>
                </a:ln>
                <a:solidFill>
                  <a:srgbClr val="FDFDFD"/>
                </a:solidFill>
              </a:rPr>
              <a:t>white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F3FA7A7A-E9FA-47F4-AB36-8EF0EFF8728D}"/>
              </a:ext>
            </a:extLst>
          </p:cNvPr>
          <p:cNvSpPr/>
          <p:nvPr/>
        </p:nvSpPr>
        <p:spPr>
          <a:xfrm>
            <a:off x="755650" y="1597025"/>
            <a:ext cx="7632700" cy="712788"/>
          </a:xfrm>
          <a:prstGeom prst="roundRect">
            <a:avLst>
              <a:gd name="adj" fmla="val 543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3F55B14-9BE5-46E5-AF8E-3E501634E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00" y="2524125"/>
            <a:ext cx="7083425" cy="35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633EC10-C696-45AF-87EF-5CD66C3B9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3489325"/>
            <a:ext cx="1927225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ABB5D9CC-49E8-4BFA-BBC0-43211A9D11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2884488"/>
            <a:ext cx="2035175" cy="215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B211182-6359-4F56-94AC-7B8DA6AC7D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100" y="2500313"/>
            <a:ext cx="2538413" cy="197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88425A7-01EE-43BF-9E66-BA6ACA4BE8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2598738"/>
            <a:ext cx="810260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EE4D4D7-FFF5-4FAE-AA72-22DC2E8E1E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263" y="2936875"/>
            <a:ext cx="1547812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265717F-E4F7-4D09-912B-B3DBC464E5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3298825"/>
            <a:ext cx="2928937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D629FFD-0977-4298-9CDD-59F159D538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2849563"/>
            <a:ext cx="5103813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CE9E464-D2AF-4DD3-965D-02EB5087FE0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4127500"/>
            <a:ext cx="1577975" cy="169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7CD3BFA-FA75-4984-9D4D-4C9932909A2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63" y="2844800"/>
            <a:ext cx="2132012" cy="225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FA91023-F2C1-4B65-AB5C-04504B9954E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588" y="3703638"/>
            <a:ext cx="241935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43D879A-030D-44A4-9F57-94CBD2574C8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538" y="2600325"/>
            <a:ext cx="5719762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1C037B0-949F-458C-A1A6-3B115E42FB7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188" y="4041775"/>
            <a:ext cx="1957387" cy="209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D718175-9CEE-48A6-B18F-739A47DFE72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3" y="2519363"/>
            <a:ext cx="2295525" cy="242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9" name="Title 5">
            <a:extLst>
              <a:ext uri="{FF2B5EF4-FFF2-40B4-BE49-F238E27FC236}">
                <a16:creationId xmlns:a16="http://schemas.microsoft.com/office/drawing/2014/main" id="{D848F6C8-637E-4183-A677-4A30912D3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65238"/>
          </a:xfrm>
        </p:spPr>
        <p:txBody>
          <a:bodyPr/>
          <a:lstStyle/>
          <a:p>
            <a:pPr eaLnBrk="1" hangingPunct="1"/>
            <a:r>
              <a:rPr lang="en-GB" altLang="en-US"/>
              <a:t>Well Done!</a:t>
            </a:r>
          </a:p>
        </p:txBody>
      </p:sp>
      <p:sp>
        <p:nvSpPr>
          <p:cNvPr id="33810" name="Content Placeholder 10">
            <a:extLst>
              <a:ext uri="{FF2B5EF4-FFF2-40B4-BE49-F238E27FC236}">
                <a16:creationId xmlns:a16="http://schemas.microsoft.com/office/drawing/2014/main" id="{6E91C068-6E11-42EC-9E11-D40DBC084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475" y="1525588"/>
            <a:ext cx="7642225" cy="862012"/>
          </a:xfrm>
        </p:spPr>
        <p:txBody>
          <a:bodyPr anchor="ctr"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Now you can mix colours like Lowry!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425B65B-C58B-4EC7-A85B-68705D288F0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925" y="2463800"/>
            <a:ext cx="299085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12" name="Picture 19">
            <a:extLst>
              <a:ext uri="{FF2B5EF4-FFF2-40B4-BE49-F238E27FC236}">
                <a16:creationId xmlns:a16="http://schemas.microsoft.com/office/drawing/2014/main" id="{E2ECFE04-4CCF-4B21-8415-FFFA77C1366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413" y="2828925"/>
            <a:ext cx="2559050" cy="327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13" name="Picture 20">
            <a:extLst>
              <a:ext uri="{FF2B5EF4-FFF2-40B4-BE49-F238E27FC236}">
                <a16:creationId xmlns:a16="http://schemas.microsoft.com/office/drawing/2014/main" id="{69A87893-6C4F-49A8-932C-8BC95827593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3136900"/>
            <a:ext cx="2330450" cy="296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0BAC120-AA84-49AF-B8CB-B80E3219DF73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07C95E8-EC14-4DCF-903B-9E59DB87EDD6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4820" name="Title 1">
            <a:extLst>
              <a:ext uri="{FF2B5EF4-FFF2-40B4-BE49-F238E27FC236}">
                <a16:creationId xmlns:a16="http://schemas.microsoft.com/office/drawing/2014/main" id="{5D709938-F0F3-467C-9460-2ED58B15147E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34821" name="Title 1">
            <a:extLst>
              <a:ext uri="{FF2B5EF4-FFF2-40B4-BE49-F238E27FC236}">
                <a16:creationId xmlns:a16="http://schemas.microsoft.com/office/drawing/2014/main" id="{07059FAE-BC90-4B60-811D-F14C1B4C1703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pic>
        <p:nvPicPr>
          <p:cNvPr id="34822" name="Picture 7">
            <a:extLst>
              <a:ext uri="{FF2B5EF4-FFF2-40B4-BE49-F238E27FC236}">
                <a16:creationId xmlns:a16="http://schemas.microsoft.com/office/drawing/2014/main" id="{CF8CDB59-926B-421F-AD80-82272B116A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3" name="Content Placeholder 15">
            <a:extLst>
              <a:ext uri="{FF2B5EF4-FFF2-40B4-BE49-F238E27FC236}">
                <a16:creationId xmlns:a16="http://schemas.microsoft.com/office/drawing/2014/main" id="{F9C71DFF-45EE-4AB2-941E-D93347958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paint a seascape using colours I have mixed. </a:t>
            </a:r>
          </a:p>
          <a:p>
            <a:pPr eaLnBrk="1" hangingPunct="1"/>
            <a:r>
              <a:rPr lang="en-GB" altLang="en-US"/>
              <a:t>I can talk about the work of LS Lowry.</a:t>
            </a:r>
          </a:p>
        </p:txBody>
      </p:sp>
      <p:sp>
        <p:nvSpPr>
          <p:cNvPr id="34824" name="Content Placeholder 15">
            <a:extLst>
              <a:ext uri="{FF2B5EF4-FFF2-40B4-BE49-F238E27FC236}">
                <a16:creationId xmlns:a16="http://schemas.microsoft.com/office/drawing/2014/main" id="{9D970DD0-EE8E-4D04-9739-550114CAFC49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mix paint from ‘Lowry colours’.</a:t>
            </a:r>
          </a:p>
          <a:p>
            <a:pPr eaLnBrk="1" hangingPunct="1"/>
            <a:r>
              <a:rPr lang="en-GB" altLang="en-US"/>
              <a:t>I can paint a seascape.</a:t>
            </a:r>
          </a:p>
          <a:p>
            <a:pPr eaLnBrk="1" hangingPunct="1"/>
            <a:r>
              <a:rPr lang="en-GB" altLang="en-US"/>
              <a:t>I can tell you something about ‘Lowry colours’. </a:t>
            </a:r>
          </a:p>
          <a:p>
            <a:pPr eaLnBrk="1" hangingPunct="1"/>
            <a:r>
              <a:rPr lang="en-GB" altLang="en-US"/>
              <a:t>I can tell you something about Lowry’s seascape paintings.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1528</TotalTime>
  <Words>728</Words>
  <Application>Microsoft Office PowerPoint</Application>
  <PresentationFormat>On-screen Show (4:3)</PresentationFormat>
  <Paragraphs>113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Art and Design</vt:lpstr>
      <vt:lpstr>PowerPoint Presentation</vt:lpstr>
      <vt:lpstr>PowerPoint Presentation</vt:lpstr>
      <vt:lpstr>Who is LS Lowry?</vt:lpstr>
      <vt:lpstr>LS Lowry’s Paintings</vt:lpstr>
      <vt:lpstr>Lowry’s Paintings</vt:lpstr>
      <vt:lpstr>Lowry’s Paintings</vt:lpstr>
      <vt:lpstr>Lowry’s Paintings</vt:lpstr>
      <vt:lpstr>Lowry’s Paintings</vt:lpstr>
      <vt:lpstr>Lowry Colours</vt:lpstr>
      <vt:lpstr>Lowry Colours</vt:lpstr>
      <vt:lpstr>Lowry Colours</vt:lpstr>
      <vt:lpstr>Lowry Colours</vt:lpstr>
      <vt:lpstr>Lowry Colours</vt:lpstr>
      <vt:lpstr>PowerPoint Presentation</vt:lpstr>
      <vt:lpstr>Seascapes</vt:lpstr>
      <vt:lpstr>Painting a Seascape</vt:lpstr>
      <vt:lpstr>What a good one looks like…</vt:lpstr>
      <vt:lpstr>Can You Mix Colours Like Lowry?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Ash Sothcott</cp:lastModifiedBy>
  <cp:revision>149</cp:revision>
  <dcterms:created xsi:type="dcterms:W3CDTF">2014-10-01T16:09:27Z</dcterms:created>
  <dcterms:modified xsi:type="dcterms:W3CDTF">2020-06-13T12:32:16Z</dcterms:modified>
</cp:coreProperties>
</file>