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1" r:id="rId6"/>
    <p:sldId id="272" r:id="rId7"/>
    <p:sldId id="273" r:id="rId8"/>
    <p:sldId id="274" r:id="rId9"/>
    <p:sldId id="275" r:id="rId10"/>
    <p:sldId id="270" r:id="rId11"/>
  </p:sldIdLst>
  <p:sldSz cx="9144000" cy="6858000" type="screen4x3"/>
  <p:notesSz cx="6858000" cy="9144000"/>
  <p:embeddedFontLst>
    <p:embeddedFont>
      <p:font typeface="Twinkl" panose="020B0604020202020204" charset="0"/>
      <p:regular r:id="rId14"/>
      <p:bold r:id="rId15"/>
    </p:embeddedFont>
    <p:embeddedFont>
      <p:font typeface="Calibri" panose="020F0502020204030204" pitchFamily="34" charset="0"/>
      <p:regular r:id="rId16"/>
      <p:bold r:id="rId17"/>
      <p:italic r:id="rId18"/>
      <p:boldItalic r:id="rId19"/>
    </p:embeddedFont>
    <p:embeddedFont>
      <p:font typeface="Twinkl SemiBold" charset="0"/>
      <p:bold r:id="rId20"/>
    </p:embeddedFont>
    <p:embeddedFont>
      <p:font typeface="Tuffy" panose="020B0603060100000000"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507D"/>
    <a:srgbClr val="F2F4F1"/>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69" autoAdjust="0"/>
    <p:restoredTop sz="94660"/>
  </p:normalViewPr>
  <p:slideViewPr>
    <p:cSldViewPr snapToGrid="0" showGuides="1">
      <p:cViewPr varScale="1">
        <p:scale>
          <a:sx n="73" d="100"/>
          <a:sy n="73" d="100"/>
        </p:scale>
        <p:origin x="120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 Target="slide10.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The Expansion of the Roman Empire</a:t>
            </a:r>
          </a:p>
        </p:txBody>
      </p:sp>
      <p:sp>
        <p:nvSpPr>
          <p:cNvPr id="5" name="Rectangle 4"/>
          <p:cNvSpPr/>
          <p:nvPr/>
        </p:nvSpPr>
        <p:spPr>
          <a:xfrm>
            <a:off x="755650" y="1966443"/>
            <a:ext cx="7632700" cy="246221"/>
          </a:xfrm>
          <a:prstGeom prst="rect">
            <a:avLst/>
          </a:prstGeom>
        </p:spPr>
        <p:txBody>
          <a:bodyPr wrap="square" lIns="0" tIns="0" rIns="0" bIns="0">
            <a:spAutoFit/>
          </a:bodyPr>
          <a:lstStyle/>
          <a:p>
            <a:pPr algn="ctr"/>
            <a:r>
              <a:rPr lang="en-GB" sz="1600" dirty="0">
                <a:latin typeface="Twinkl" pitchFamily="50" charset="0"/>
              </a:rPr>
              <a:t>See how the land controlled by the Romans expanded from 800 BC to AD 305.</a:t>
            </a:r>
          </a:p>
        </p:txBody>
      </p:sp>
      <p:pic>
        <p:nvPicPr>
          <p:cNvPr id="8" name="Picture 7">
            <a:extLst>
              <a:ext uri="{FF2B5EF4-FFF2-40B4-BE49-F238E27FC236}">
                <a16:creationId xmlns:a16="http://schemas.microsoft.com/office/drawing/2014/main" id="{B5F7FEE7-A07A-4902-80B9-D48A522E1F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5419" y="2419627"/>
            <a:ext cx="5493162" cy="3884300"/>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The Expansion of the Roman Empire</a:t>
            </a:r>
          </a:p>
        </p:txBody>
      </p:sp>
      <p:sp>
        <p:nvSpPr>
          <p:cNvPr id="5" name="Rectangle 4"/>
          <p:cNvSpPr/>
          <p:nvPr/>
        </p:nvSpPr>
        <p:spPr>
          <a:xfrm>
            <a:off x="755650" y="1935976"/>
            <a:ext cx="6330950" cy="1704040"/>
          </a:xfrm>
          <a:prstGeom prst="rect">
            <a:avLst/>
          </a:prstGeom>
          <a:solidFill>
            <a:schemeClr val="bg1"/>
          </a:solidFill>
          <a:ln w="28575">
            <a:solidFill>
              <a:srgbClr val="1C507D"/>
            </a:solidFill>
          </a:ln>
        </p:spPr>
        <p:txBody>
          <a:bodyPr wrap="square" lIns="108000" tIns="0" rIns="720000" bIns="0" anchor="ctr">
            <a:noAutofit/>
          </a:bodyPr>
          <a:lstStyle/>
          <a:p>
            <a:r>
              <a:rPr lang="en-GB" sz="1600" dirty="0">
                <a:latin typeface="Twinkl" pitchFamily="50" charset="0"/>
              </a:rPr>
              <a:t>This expansion relied on the ability to move soldiers, weapons and equipment around the Empire. They needed to establish good trading routes and be able to communicate between different areas of the Empire. Because of this, the Romans became experts at building roads. In fact, their roads were so well built that some still exist today. </a:t>
            </a:r>
            <a:endParaRPr lang="en-GB" sz="1600" dirty="0">
              <a:solidFill>
                <a:srgbClr val="FF0000"/>
              </a:solidFill>
              <a:latin typeface="Twinkl" pitchFamily="50" charset="0"/>
            </a:endParaRPr>
          </a:p>
        </p:txBody>
      </p:sp>
      <p:pic>
        <p:nvPicPr>
          <p:cNvPr id="3" name="Picture 2">
            <a:extLst>
              <a:ext uri="{FF2B5EF4-FFF2-40B4-BE49-F238E27FC236}">
                <a16:creationId xmlns:a16="http://schemas.microsoft.com/office/drawing/2014/main" id="{DC63950A-3C0B-49FE-B071-C61BAB9B772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2715"/>
          <a:stretch/>
        </p:blipFill>
        <p:spPr>
          <a:xfrm>
            <a:off x="4747846" y="1836080"/>
            <a:ext cx="3758911" cy="5021920"/>
          </a:xfrm>
          <a:prstGeom prst="rect">
            <a:avLst/>
          </a:prstGeom>
        </p:spPr>
      </p:pic>
    </p:spTree>
    <p:extLst>
      <p:ext uri="{BB962C8B-B14F-4D97-AF65-F5344CB8AC3E}">
        <p14:creationId xmlns:p14="http://schemas.microsoft.com/office/powerpoint/2010/main" val="903280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Roads before the Romans</a:t>
            </a:r>
          </a:p>
        </p:txBody>
      </p:sp>
      <p:sp>
        <p:nvSpPr>
          <p:cNvPr id="6" name="Rectangle 5">
            <a:extLst>
              <a:ext uri="{FF2B5EF4-FFF2-40B4-BE49-F238E27FC236}">
                <a16:creationId xmlns:a16="http://schemas.microsoft.com/office/drawing/2014/main" id="{F3B7E027-AC8C-4D89-B270-7EC0EE529ECE}"/>
              </a:ext>
            </a:extLst>
          </p:cNvPr>
          <p:cNvSpPr/>
          <p:nvPr/>
        </p:nvSpPr>
        <p:spPr>
          <a:xfrm>
            <a:off x="755650" y="1935976"/>
            <a:ext cx="3658088" cy="3447098"/>
          </a:xfrm>
          <a:prstGeom prst="rect">
            <a:avLst/>
          </a:prstGeom>
        </p:spPr>
        <p:txBody>
          <a:bodyPr wrap="square" lIns="0" tIns="0" rIns="0" bIns="0">
            <a:spAutoFit/>
          </a:bodyPr>
          <a:lstStyle/>
          <a:p>
            <a:r>
              <a:rPr lang="en-GB" sz="1600" dirty="0">
                <a:latin typeface="Twinkl" pitchFamily="50" charset="0"/>
              </a:rPr>
              <a:t>It used to be thought that before the Romans, most roads in Britain were paths or muddy tracks linking local areas. However, recent </a:t>
            </a:r>
            <a:r>
              <a:rPr lang="en-GB" sz="1600" b="1" dirty="0">
                <a:latin typeface="Twinkl" pitchFamily="50" charset="0"/>
                <a:hlinkClick r:id="rId2" action="ppaction://hlinksldjump"/>
              </a:rPr>
              <a:t>archaeological</a:t>
            </a:r>
            <a:r>
              <a:rPr lang="en-GB" sz="1600" dirty="0">
                <a:latin typeface="Twinkl" pitchFamily="50" charset="0"/>
              </a:rPr>
              <a:t> discoveries have shown that while this is generally true, there are some examples of pre-Roman road building.</a:t>
            </a:r>
          </a:p>
          <a:p>
            <a:endParaRPr lang="en-GB" sz="1600" dirty="0">
              <a:latin typeface="Twinkl" pitchFamily="50" charset="0"/>
            </a:endParaRPr>
          </a:p>
          <a:p>
            <a:r>
              <a:rPr lang="en-GB" sz="1600" dirty="0">
                <a:latin typeface="Twinkl" pitchFamily="50" charset="0"/>
              </a:rPr>
              <a:t>In 2011, </a:t>
            </a:r>
            <a:r>
              <a:rPr lang="en-GB" sz="1600" b="1" dirty="0">
                <a:latin typeface="Twinkl" pitchFamily="50" charset="0"/>
                <a:hlinkClick r:id="rId2" action="ppaction://hlinksldjump"/>
              </a:rPr>
              <a:t>archaeologists</a:t>
            </a:r>
            <a:r>
              <a:rPr lang="en-GB" sz="1600" dirty="0">
                <a:latin typeface="Twinkl" pitchFamily="50" charset="0"/>
              </a:rPr>
              <a:t> discovered the remains of a cobbled road in Shropshire. It is thought to have been built by the </a:t>
            </a:r>
            <a:r>
              <a:rPr lang="en-GB" sz="1600" dirty="0" err="1">
                <a:latin typeface="Twinkl" pitchFamily="50" charset="0"/>
              </a:rPr>
              <a:t>Cornovii</a:t>
            </a:r>
            <a:r>
              <a:rPr lang="en-GB" sz="1600" dirty="0">
                <a:latin typeface="Twinkl" pitchFamily="50" charset="0"/>
              </a:rPr>
              <a:t> tribe in the first century BC. This was one hundred years before the Romans arrived in Britain.</a:t>
            </a:r>
          </a:p>
        </p:txBody>
      </p:sp>
      <p:sp>
        <p:nvSpPr>
          <p:cNvPr id="8" name="Title 20">
            <a:extLst>
              <a:ext uri="{FF2B5EF4-FFF2-40B4-BE49-F238E27FC236}">
                <a16:creationId xmlns:a16="http://schemas.microsoft.com/office/drawing/2014/main" id="{9A9CAFE7-13DA-4246-BDFD-AF0B055E3577}"/>
              </a:ext>
            </a:extLst>
          </p:cNvPr>
          <p:cNvSpPr txBox="1">
            <a:spLocks/>
          </p:cNvSpPr>
          <p:nvPr/>
        </p:nvSpPr>
        <p:spPr>
          <a:xfrm>
            <a:off x="755650" y="5559569"/>
            <a:ext cx="7632700" cy="533256"/>
          </a:xfrm>
          <a:prstGeom prst="roundRect">
            <a:avLst>
              <a:gd name="adj" fmla="val 0"/>
            </a:avLst>
          </a:prstGeom>
          <a:solidFill>
            <a:srgbClr val="1C507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solidFill>
                  <a:schemeClr val="bg1"/>
                </a:solidFill>
                <a:latin typeface="Twinkl" pitchFamily="50" charset="0"/>
              </a:rPr>
              <a:t>Click a word in bold to find out its meaning.</a:t>
            </a:r>
            <a:endParaRPr lang="en-GB" sz="1600" b="0" dirty="0">
              <a:solidFill>
                <a:schemeClr val="bg1"/>
              </a:solidFill>
              <a:latin typeface="Twinkl SemiBold" pitchFamily="2" charset="0"/>
            </a:endParaRPr>
          </a:p>
        </p:txBody>
      </p:sp>
      <p:pic>
        <p:nvPicPr>
          <p:cNvPr id="4" name="Picture 3">
            <a:extLst>
              <a:ext uri="{FF2B5EF4-FFF2-40B4-BE49-F238E27FC236}">
                <a16:creationId xmlns:a16="http://schemas.microsoft.com/office/drawing/2014/main" id="{1CE3E6EC-1E36-4E1F-A556-4575CA5A5A0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5527"/>
          <a:stretch/>
        </p:blipFill>
        <p:spPr>
          <a:xfrm>
            <a:off x="4572000" y="1935976"/>
            <a:ext cx="3816350" cy="3623593"/>
          </a:xfrm>
          <a:prstGeom prst="rect">
            <a:avLst/>
          </a:prstGeom>
        </p:spPr>
      </p:pic>
      <p:pic>
        <p:nvPicPr>
          <p:cNvPr id="10" name="Picture 9">
            <a:extLst>
              <a:ext uri="{FF2B5EF4-FFF2-40B4-BE49-F238E27FC236}">
                <a16:creationId xmlns:a16="http://schemas.microsoft.com/office/drawing/2014/main" id="{C20BB791-0FD2-4D74-AF27-AD41A71DB62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422" t="-2398" r="-14864" b="38636"/>
          <a:stretch/>
        </p:blipFill>
        <p:spPr>
          <a:xfrm flipH="1">
            <a:off x="5044326" y="1935976"/>
            <a:ext cx="2871698" cy="3643899"/>
          </a:xfrm>
          <a:prstGeom prst="rect">
            <a:avLst/>
          </a:prstGeom>
        </p:spPr>
      </p:pic>
    </p:spTree>
    <p:extLst>
      <p:ext uri="{BB962C8B-B14F-4D97-AF65-F5344CB8AC3E}">
        <p14:creationId xmlns:p14="http://schemas.microsoft.com/office/powerpoint/2010/main" val="1124181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B7C6B04-FDA3-4A3B-A917-CAEF5F32D0A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5305087" y="3535881"/>
            <a:ext cx="2556944" cy="2556944"/>
          </a:xfrm>
          <a:prstGeom prst="flowChartConnector">
            <a:avLst/>
          </a:prstGeom>
        </p:spPr>
      </p:pic>
      <p:sp>
        <p:nvSpPr>
          <p:cNvPr id="8" name="Title 20">
            <a:extLst>
              <a:ext uri="{FF2B5EF4-FFF2-40B4-BE49-F238E27FC236}">
                <a16:creationId xmlns:a16="http://schemas.microsoft.com/office/drawing/2014/main" id="{9A9CAFE7-13DA-4246-BDFD-AF0B055E3577}"/>
              </a:ext>
            </a:extLst>
          </p:cNvPr>
          <p:cNvSpPr txBox="1">
            <a:spLocks/>
          </p:cNvSpPr>
          <p:nvPr/>
        </p:nvSpPr>
        <p:spPr>
          <a:xfrm>
            <a:off x="742950" y="3322471"/>
            <a:ext cx="3767504" cy="1573823"/>
          </a:xfrm>
          <a:prstGeom prst="roundRect">
            <a:avLst>
              <a:gd name="adj" fmla="val 0"/>
            </a:avLst>
          </a:prstGeom>
          <a:solidFill>
            <a:srgbClr val="1C507D"/>
          </a:solidFill>
          <a:ln w="25400">
            <a:noFill/>
          </a:ln>
        </p:spPr>
        <p:txBody>
          <a:bodyPr vert="horz" lIns="108000" tIns="252000" rIns="108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solidFill>
                  <a:schemeClr val="bg1"/>
                </a:solidFill>
                <a:latin typeface="Twinkl" pitchFamily="50" charset="0"/>
              </a:rPr>
              <a:t>Just like you have discovered, the Romans knew that the most efficient way to travel was in a straight line. A feature of Roman roads was how straight they were</a:t>
            </a:r>
            <a:r>
              <a:rPr lang="en-GB" sz="1600" dirty="0">
                <a:solidFill>
                  <a:schemeClr val="bg1"/>
                </a:solidFill>
                <a:latin typeface="Twinkl" pitchFamily="50" charset="0"/>
              </a:rPr>
              <a:t>.</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The Best Way to Travel</a:t>
            </a:r>
          </a:p>
        </p:txBody>
      </p:sp>
      <p:sp>
        <p:nvSpPr>
          <p:cNvPr id="6" name="Rectangle 5">
            <a:extLst>
              <a:ext uri="{FF2B5EF4-FFF2-40B4-BE49-F238E27FC236}">
                <a16:creationId xmlns:a16="http://schemas.microsoft.com/office/drawing/2014/main" id="{F3B7E027-AC8C-4D89-B270-7EC0EE529ECE}"/>
              </a:ext>
            </a:extLst>
          </p:cNvPr>
          <p:cNvSpPr/>
          <p:nvPr/>
        </p:nvSpPr>
        <p:spPr>
          <a:xfrm>
            <a:off x="742950" y="1952649"/>
            <a:ext cx="6858488" cy="1449216"/>
          </a:xfrm>
          <a:prstGeom prst="rect">
            <a:avLst/>
          </a:prstGeom>
          <a:solidFill>
            <a:srgbClr val="F2F4F1"/>
          </a:solidFill>
          <a:ln w="28575">
            <a:solidFill>
              <a:srgbClr val="1C507D"/>
            </a:solidFill>
          </a:ln>
        </p:spPr>
        <p:txBody>
          <a:bodyPr wrap="square" lIns="108000" tIns="108000" rIns="900000" bIns="108000">
            <a:spAutoFit/>
          </a:bodyPr>
          <a:lstStyle/>
          <a:p>
            <a:r>
              <a:rPr lang="en-GB" sz="1600" dirty="0">
                <a:latin typeface="Twinkl" pitchFamily="50" charset="0"/>
              </a:rPr>
              <a:t>Choose someone to walk from the back of your classroom to the front twice. The first time, they should aim to walk in a straight line from back to front. The second time they should turn left and right a few times on their way to the front. Which way was the quickest?</a:t>
            </a:r>
          </a:p>
        </p:txBody>
      </p:sp>
      <p:sp>
        <p:nvSpPr>
          <p:cNvPr id="2" name="Try It">
            <a:extLst>
              <a:ext uri="{FF2B5EF4-FFF2-40B4-BE49-F238E27FC236}">
                <a16:creationId xmlns:a16="http://schemas.microsoft.com/office/drawing/2014/main" id="{2D14F26D-C115-4AD2-8C12-AB2A27A3F09D}"/>
              </a:ext>
            </a:extLst>
          </p:cNvPr>
          <p:cNvSpPr/>
          <p:nvPr/>
        </p:nvSpPr>
        <p:spPr>
          <a:xfrm>
            <a:off x="6814527" y="1855177"/>
            <a:ext cx="1573823" cy="1573823"/>
          </a:xfrm>
          <a:prstGeom prst="ellipse">
            <a:avLst/>
          </a:prstGeom>
          <a:solidFill>
            <a:srgbClr val="1C5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Try It</a:t>
            </a:r>
          </a:p>
        </p:txBody>
      </p:sp>
      <p:pic>
        <p:nvPicPr>
          <p:cNvPr id="5" name="Picture 4">
            <a:extLst>
              <a:ext uri="{FF2B5EF4-FFF2-40B4-BE49-F238E27FC236}">
                <a16:creationId xmlns:a16="http://schemas.microsoft.com/office/drawing/2014/main" id="{DA014818-E5EF-48A8-A071-25E148E4E9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752981" y="3622168"/>
            <a:ext cx="1187865" cy="2488221"/>
          </a:xfrm>
          <a:prstGeom prst="rect">
            <a:avLst/>
          </a:prstGeom>
        </p:spPr>
      </p:pic>
      <p:pic>
        <p:nvPicPr>
          <p:cNvPr id="9" name="Picture 8">
            <a:extLst>
              <a:ext uri="{FF2B5EF4-FFF2-40B4-BE49-F238E27FC236}">
                <a16:creationId xmlns:a16="http://schemas.microsoft.com/office/drawing/2014/main" id="{9BFBA665-DA26-4946-9C2E-492A59A172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013456" y="3622169"/>
            <a:ext cx="1288008" cy="2488221"/>
          </a:xfrm>
          <a:prstGeom prst="rect">
            <a:avLst/>
          </a:prstGeom>
        </p:spPr>
      </p:pic>
    </p:spTree>
    <p:extLst>
      <p:ext uri="{BB962C8B-B14F-4D97-AF65-F5344CB8AC3E}">
        <p14:creationId xmlns:p14="http://schemas.microsoft.com/office/powerpoint/2010/main" val="36041174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childTnLst>
                    </p:cTn>
                  </p:par>
                </p:childTnLst>
              </p:cTn>
              <p:nextCondLst>
                <p:cond evt="onClick" delay="0">
                  <p:tgtEl>
                    <p:spTgt spid="2"/>
                  </p:tgtEl>
                </p:cond>
              </p:nextCondLst>
            </p:seq>
          </p:childTnLst>
        </p:cTn>
      </p:par>
    </p:tnLst>
    <p:bldLst>
      <p:bldP spid="8"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FF685AC8-EF41-4786-92AB-93C73B2EA6EC}"/>
              </a:ext>
            </a:extLst>
          </p:cNvPr>
          <p:cNvSpPr/>
          <p:nvPr/>
        </p:nvSpPr>
        <p:spPr>
          <a:xfrm>
            <a:off x="5069250" y="2147502"/>
            <a:ext cx="2951018" cy="2951018"/>
          </a:xfrm>
          <a:prstGeom prst="ellipse">
            <a:avLst/>
          </a:prstGeom>
          <a:solidFill>
            <a:srgbClr val="1C507D">
              <a:alpha val="2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How Did the Romans Build Roads?</a:t>
            </a:r>
          </a:p>
        </p:txBody>
      </p:sp>
      <p:sp>
        <p:nvSpPr>
          <p:cNvPr id="6" name="Rectangle 5">
            <a:extLst>
              <a:ext uri="{FF2B5EF4-FFF2-40B4-BE49-F238E27FC236}">
                <a16:creationId xmlns:a16="http://schemas.microsoft.com/office/drawing/2014/main" id="{F3B7E027-AC8C-4D89-B270-7EC0EE529ECE}"/>
              </a:ext>
            </a:extLst>
          </p:cNvPr>
          <p:cNvSpPr/>
          <p:nvPr/>
        </p:nvSpPr>
        <p:spPr>
          <a:xfrm>
            <a:off x="755650" y="1935976"/>
            <a:ext cx="3816350" cy="1723549"/>
          </a:xfrm>
          <a:prstGeom prst="rect">
            <a:avLst/>
          </a:prstGeom>
        </p:spPr>
        <p:txBody>
          <a:bodyPr wrap="square" lIns="0" tIns="0" rIns="0" bIns="0">
            <a:spAutoFit/>
          </a:bodyPr>
          <a:lstStyle/>
          <a:p>
            <a:r>
              <a:rPr lang="en-GB" sz="1600" dirty="0">
                <a:latin typeface="Twinkl" pitchFamily="50" charset="0"/>
              </a:rPr>
              <a:t>People who planned Roman roads were called </a:t>
            </a:r>
            <a:r>
              <a:rPr lang="en-GB" sz="1600" dirty="0" err="1">
                <a:latin typeface="Twinkl" pitchFamily="50" charset="0"/>
              </a:rPr>
              <a:t>agrimensores</a:t>
            </a:r>
            <a:r>
              <a:rPr lang="en-GB" sz="1600" dirty="0">
                <a:latin typeface="Twinkl" pitchFamily="50" charset="0"/>
              </a:rPr>
              <a:t>. </a:t>
            </a:r>
            <a:r>
              <a:rPr lang="en-GB" sz="1600" dirty="0" err="1">
                <a:latin typeface="Twinkl" pitchFamily="50" charset="0"/>
              </a:rPr>
              <a:t>Agrimensores</a:t>
            </a:r>
            <a:r>
              <a:rPr lang="en-GB" sz="1600" dirty="0">
                <a:latin typeface="Twinkl" pitchFamily="50" charset="0"/>
              </a:rPr>
              <a:t> used some simple tools to help them.</a:t>
            </a:r>
          </a:p>
          <a:p>
            <a:endParaRPr lang="en-GB" sz="1600" dirty="0">
              <a:latin typeface="Twinkl" pitchFamily="50" charset="0"/>
            </a:endParaRPr>
          </a:p>
          <a:p>
            <a:r>
              <a:rPr lang="en-GB" sz="1600" dirty="0">
                <a:latin typeface="Twinkl" pitchFamily="50" charset="0"/>
              </a:rPr>
              <a:t>The </a:t>
            </a:r>
            <a:r>
              <a:rPr lang="en-GB" sz="1600" dirty="0" err="1">
                <a:latin typeface="Twinkl" pitchFamily="50" charset="0"/>
              </a:rPr>
              <a:t>decempeda</a:t>
            </a:r>
            <a:r>
              <a:rPr lang="en-GB" sz="1600" dirty="0">
                <a:latin typeface="Twinkl" pitchFamily="50" charset="0"/>
              </a:rPr>
              <a:t>, was a measuring stick. It was ten feet, and </a:t>
            </a:r>
            <a:r>
              <a:rPr lang="en-GB" sz="1600" dirty="0" err="1">
                <a:latin typeface="Twinkl" pitchFamily="50" charset="0"/>
              </a:rPr>
              <a:t>decempeda</a:t>
            </a:r>
            <a:r>
              <a:rPr lang="en-GB" sz="1600" dirty="0">
                <a:latin typeface="Twinkl" pitchFamily="50" charset="0"/>
              </a:rPr>
              <a:t> means 'ten feet’ in Latin. </a:t>
            </a:r>
          </a:p>
        </p:txBody>
      </p:sp>
      <p:pic>
        <p:nvPicPr>
          <p:cNvPr id="3" name="Picture 2">
            <a:extLst>
              <a:ext uri="{FF2B5EF4-FFF2-40B4-BE49-F238E27FC236}">
                <a16:creationId xmlns:a16="http://schemas.microsoft.com/office/drawing/2014/main" id="{173D1788-9DAF-481C-84FB-2CBCED70E9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85065" y="1958965"/>
            <a:ext cx="2719388" cy="4133860"/>
          </a:xfrm>
          <a:prstGeom prst="rect">
            <a:avLst/>
          </a:prstGeom>
        </p:spPr>
      </p:pic>
      <p:sp>
        <p:nvSpPr>
          <p:cNvPr id="9" name="Rectangle 8">
            <a:extLst>
              <a:ext uri="{FF2B5EF4-FFF2-40B4-BE49-F238E27FC236}">
                <a16:creationId xmlns:a16="http://schemas.microsoft.com/office/drawing/2014/main" id="{7F198999-55C4-4D6A-9A53-5C5947AA3222}"/>
              </a:ext>
            </a:extLst>
          </p:cNvPr>
          <p:cNvSpPr/>
          <p:nvPr/>
        </p:nvSpPr>
        <p:spPr>
          <a:xfrm>
            <a:off x="755650" y="1958965"/>
            <a:ext cx="3816350" cy="3939540"/>
          </a:xfrm>
          <a:prstGeom prst="rect">
            <a:avLst/>
          </a:prstGeom>
        </p:spPr>
        <p:txBody>
          <a:bodyPr wrap="square" lIns="0" tIns="0" rIns="0" bIns="0">
            <a:spAutoFit/>
          </a:bodyPr>
          <a:lstStyle/>
          <a:p>
            <a:r>
              <a:rPr lang="en-GB" sz="1600" dirty="0">
                <a:latin typeface="Twinkl" pitchFamily="50" charset="0"/>
              </a:rPr>
              <a:t>To ensure their roads were straight, the Romans used a tool called a </a:t>
            </a:r>
            <a:r>
              <a:rPr lang="en-GB" sz="1600" dirty="0" err="1">
                <a:latin typeface="Twinkl" pitchFamily="50" charset="0"/>
              </a:rPr>
              <a:t>groma</a:t>
            </a:r>
            <a:r>
              <a:rPr lang="en-GB" sz="1600" dirty="0">
                <a:latin typeface="Twinkl" pitchFamily="50" charset="0"/>
              </a:rPr>
              <a:t>. This was made from pieces of wood nailed together to form a cross with right angles. On the end of each piece of wood was string with weights at the end. The </a:t>
            </a:r>
            <a:r>
              <a:rPr lang="en-GB" sz="1600" dirty="0" err="1">
                <a:latin typeface="Twinkl" pitchFamily="50" charset="0"/>
              </a:rPr>
              <a:t>agrimensore</a:t>
            </a:r>
            <a:r>
              <a:rPr lang="en-GB" sz="1600" dirty="0">
                <a:latin typeface="Twinkl" pitchFamily="50" charset="0"/>
              </a:rPr>
              <a:t> would send an assistant out with the </a:t>
            </a:r>
            <a:r>
              <a:rPr lang="en-GB" sz="1600" dirty="0" err="1">
                <a:latin typeface="Twinkl" pitchFamily="50" charset="0"/>
              </a:rPr>
              <a:t>decempeda</a:t>
            </a:r>
            <a:r>
              <a:rPr lang="en-GB" sz="1600" dirty="0">
                <a:latin typeface="Twinkl" pitchFamily="50" charset="0"/>
              </a:rPr>
              <a:t> and some wooden poles. The assistant would measure out a distance and then put a wooden pole sticking up from the ground. The </a:t>
            </a:r>
            <a:r>
              <a:rPr lang="en-GB" sz="1600" dirty="0" err="1">
                <a:latin typeface="Twinkl" pitchFamily="50" charset="0"/>
              </a:rPr>
              <a:t>agrimensore</a:t>
            </a:r>
            <a:r>
              <a:rPr lang="en-GB" sz="1600" dirty="0">
                <a:latin typeface="Twinkl" pitchFamily="50" charset="0"/>
              </a:rPr>
              <a:t> would then look to see if the wooden pole was in line with the piece of string hanging from the </a:t>
            </a:r>
            <a:r>
              <a:rPr lang="en-GB" sz="1600" dirty="0" err="1">
                <a:latin typeface="Twinkl" pitchFamily="50" charset="0"/>
              </a:rPr>
              <a:t>groma</a:t>
            </a:r>
            <a:r>
              <a:rPr lang="en-GB" sz="1600" dirty="0">
                <a:latin typeface="Twinkl" pitchFamily="50" charset="0"/>
              </a:rPr>
              <a:t>. If it was, the </a:t>
            </a:r>
            <a:r>
              <a:rPr lang="en-GB" sz="1600" dirty="0" err="1">
                <a:latin typeface="Twinkl" pitchFamily="50" charset="0"/>
              </a:rPr>
              <a:t>argrimensore</a:t>
            </a:r>
            <a:r>
              <a:rPr lang="en-GB" sz="1600" dirty="0">
                <a:latin typeface="Twinkl" pitchFamily="50" charset="0"/>
              </a:rPr>
              <a:t> knew that the line was straight and the road could be built.</a:t>
            </a:r>
          </a:p>
        </p:txBody>
      </p:sp>
    </p:spTree>
    <p:extLst>
      <p:ext uri="{BB962C8B-B14F-4D97-AF65-F5344CB8AC3E}">
        <p14:creationId xmlns:p14="http://schemas.microsoft.com/office/powerpoint/2010/main" val="240624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How Did the Romans Build Roads?</a:t>
            </a:r>
          </a:p>
        </p:txBody>
      </p:sp>
      <p:sp>
        <p:nvSpPr>
          <p:cNvPr id="6" name="Rectangle 5">
            <a:extLst>
              <a:ext uri="{FF2B5EF4-FFF2-40B4-BE49-F238E27FC236}">
                <a16:creationId xmlns:a16="http://schemas.microsoft.com/office/drawing/2014/main" id="{F3B7E027-AC8C-4D89-B270-7EC0EE529ECE}"/>
              </a:ext>
            </a:extLst>
          </p:cNvPr>
          <p:cNvSpPr/>
          <p:nvPr/>
        </p:nvSpPr>
        <p:spPr>
          <a:xfrm>
            <a:off x="755651" y="1935976"/>
            <a:ext cx="4086514" cy="4185761"/>
          </a:xfrm>
          <a:prstGeom prst="rect">
            <a:avLst/>
          </a:prstGeom>
        </p:spPr>
        <p:txBody>
          <a:bodyPr wrap="square" lIns="0" tIns="0" rIns="0" bIns="0">
            <a:spAutoFit/>
          </a:bodyPr>
          <a:lstStyle/>
          <a:p>
            <a:pPr marL="342900" indent="-342900">
              <a:buAutoNum type="arabicPeriod"/>
            </a:pPr>
            <a:r>
              <a:rPr lang="en-GB" sz="1600" dirty="0">
                <a:latin typeface="Twinkl" pitchFamily="50" charset="0"/>
              </a:rPr>
              <a:t>After the straight lines had been marked, 2 feet ditches were dug on either side for drainage.</a:t>
            </a:r>
          </a:p>
          <a:p>
            <a:pPr marL="342900" indent="-342900">
              <a:buAutoNum type="arabicPeriod"/>
            </a:pPr>
            <a:endParaRPr lang="en-GB" sz="1600" dirty="0">
              <a:latin typeface="Twinkl" pitchFamily="50" charset="0"/>
            </a:endParaRPr>
          </a:p>
          <a:p>
            <a:pPr marL="342900" indent="-342900">
              <a:buAutoNum type="arabicPeriod"/>
            </a:pPr>
            <a:r>
              <a:rPr lang="en-GB" sz="1600" dirty="0">
                <a:latin typeface="Twinkl" pitchFamily="50" charset="0"/>
              </a:rPr>
              <a:t>A bank of earth called an </a:t>
            </a:r>
            <a:r>
              <a:rPr lang="en-GB" sz="1600" dirty="0" err="1">
                <a:latin typeface="Twinkl" pitchFamily="50" charset="0"/>
              </a:rPr>
              <a:t>agger</a:t>
            </a:r>
            <a:r>
              <a:rPr lang="en-GB" sz="1600" dirty="0">
                <a:latin typeface="Twinkl" pitchFamily="50" charset="0"/>
              </a:rPr>
              <a:t> was then built. The earth was built up more in the middle to create a curved surface called a camber. This meant rain falling on the road would drip down into the ditches.</a:t>
            </a:r>
          </a:p>
          <a:p>
            <a:pPr marL="342900" indent="-342900">
              <a:buAutoNum type="arabicPeriod"/>
            </a:pPr>
            <a:endParaRPr lang="en-GB" sz="1600" dirty="0">
              <a:latin typeface="Twinkl" pitchFamily="50" charset="0"/>
            </a:endParaRPr>
          </a:p>
          <a:p>
            <a:pPr marL="342900" indent="-342900">
              <a:buAutoNum type="arabicPeriod"/>
            </a:pPr>
            <a:r>
              <a:rPr lang="en-GB" sz="1600" dirty="0">
                <a:latin typeface="Twinkl" pitchFamily="50" charset="0"/>
              </a:rPr>
              <a:t>Broken stones and gravel were then spread on top of the </a:t>
            </a:r>
            <a:r>
              <a:rPr lang="en-GB" sz="1600" dirty="0" err="1">
                <a:latin typeface="Twinkl" pitchFamily="50" charset="0"/>
              </a:rPr>
              <a:t>agger</a:t>
            </a:r>
            <a:r>
              <a:rPr lang="en-GB" sz="1600" dirty="0">
                <a:latin typeface="Twinkl" pitchFamily="50" charset="0"/>
              </a:rPr>
              <a:t>.</a:t>
            </a:r>
          </a:p>
          <a:p>
            <a:pPr marL="342900" indent="-342900">
              <a:buAutoNum type="arabicPeriod"/>
            </a:pPr>
            <a:endParaRPr lang="en-GB" sz="1600" dirty="0">
              <a:latin typeface="Twinkl" pitchFamily="50" charset="0"/>
            </a:endParaRPr>
          </a:p>
          <a:p>
            <a:pPr marL="342900" indent="-342900">
              <a:buAutoNum type="arabicPeriod"/>
            </a:pPr>
            <a:r>
              <a:rPr lang="en-GB" sz="1600" dirty="0">
                <a:latin typeface="Twinkl" pitchFamily="50" charset="0"/>
              </a:rPr>
              <a:t>Flint, stone or any other available hard surface was then put on top of the gravel and then compacted (pressed down heavily).</a:t>
            </a:r>
          </a:p>
        </p:txBody>
      </p:sp>
      <p:pic>
        <p:nvPicPr>
          <p:cNvPr id="7" name="Picture 6">
            <a:extLst>
              <a:ext uri="{FF2B5EF4-FFF2-40B4-BE49-F238E27FC236}">
                <a16:creationId xmlns:a16="http://schemas.microsoft.com/office/drawing/2014/main" id="{F7848585-8775-4F75-AD0F-38FC126885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18888" y="1935976"/>
            <a:ext cx="3396725" cy="4156849"/>
          </a:xfrm>
          <a:prstGeom prst="rect">
            <a:avLst/>
          </a:prstGeom>
        </p:spPr>
      </p:pic>
    </p:spTree>
    <p:extLst>
      <p:ext uri="{BB962C8B-B14F-4D97-AF65-F5344CB8AC3E}">
        <p14:creationId xmlns:p14="http://schemas.microsoft.com/office/powerpoint/2010/main" val="3576481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British Roman Roads</a:t>
            </a:r>
          </a:p>
        </p:txBody>
      </p:sp>
      <p:pic>
        <p:nvPicPr>
          <p:cNvPr id="3" name="Picture 2">
            <a:extLst>
              <a:ext uri="{FF2B5EF4-FFF2-40B4-BE49-F238E27FC236}">
                <a16:creationId xmlns:a16="http://schemas.microsoft.com/office/drawing/2014/main" id="{A2D0E2EF-A23D-46F5-AB2D-FCE558A2D38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14610" y="1954005"/>
            <a:ext cx="2914780" cy="4138820"/>
          </a:xfrm>
          <a:prstGeom prst="rect">
            <a:avLst/>
          </a:prstGeom>
        </p:spPr>
      </p:pic>
      <p:pic>
        <p:nvPicPr>
          <p:cNvPr id="6" name="Picture 5">
            <a:extLst>
              <a:ext uri="{FF2B5EF4-FFF2-40B4-BE49-F238E27FC236}">
                <a16:creationId xmlns:a16="http://schemas.microsoft.com/office/drawing/2014/main" id="{14009D71-F46B-4097-AAF1-A433F07317C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9650" t="33115" b="6535"/>
          <a:stretch/>
        </p:blipFill>
        <p:spPr>
          <a:xfrm>
            <a:off x="3114609" y="1954005"/>
            <a:ext cx="2914781" cy="4138820"/>
          </a:xfrm>
          <a:prstGeom prst="rect">
            <a:avLst/>
          </a:prstGeom>
        </p:spPr>
      </p:pic>
    </p:spTree>
    <p:extLst>
      <p:ext uri="{BB962C8B-B14F-4D97-AF65-F5344CB8AC3E}">
        <p14:creationId xmlns:p14="http://schemas.microsoft.com/office/powerpoint/2010/main" val="222135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Roman Roads Today</a:t>
            </a:r>
          </a:p>
        </p:txBody>
      </p:sp>
      <p:sp>
        <p:nvSpPr>
          <p:cNvPr id="6" name="Rectangle 5">
            <a:extLst>
              <a:ext uri="{FF2B5EF4-FFF2-40B4-BE49-F238E27FC236}">
                <a16:creationId xmlns:a16="http://schemas.microsoft.com/office/drawing/2014/main" id="{F3B7E027-AC8C-4D89-B270-7EC0EE529ECE}"/>
              </a:ext>
            </a:extLst>
          </p:cNvPr>
          <p:cNvSpPr/>
          <p:nvPr/>
        </p:nvSpPr>
        <p:spPr>
          <a:xfrm>
            <a:off x="742950" y="1952649"/>
            <a:ext cx="6748895" cy="1449216"/>
          </a:xfrm>
          <a:prstGeom prst="rect">
            <a:avLst/>
          </a:prstGeom>
          <a:solidFill>
            <a:srgbClr val="F2F4F1"/>
          </a:solidFill>
          <a:ln w="28575">
            <a:solidFill>
              <a:srgbClr val="1C507D"/>
            </a:solidFill>
          </a:ln>
        </p:spPr>
        <p:txBody>
          <a:bodyPr wrap="square" lIns="108000" tIns="108000" rIns="900000" bIns="108000">
            <a:spAutoFit/>
          </a:bodyPr>
          <a:lstStyle/>
          <a:p>
            <a:r>
              <a:rPr lang="en-GB" sz="1600" dirty="0">
                <a:latin typeface="Twinkl" pitchFamily="50" charset="0"/>
              </a:rPr>
              <a:t>Because they were so well built, some sections of Roman roads still exist today. Some of the best examples are the Devil’s Causeway in Northumberland, </a:t>
            </a:r>
            <a:r>
              <a:rPr lang="en-GB" sz="1600" dirty="0" err="1">
                <a:latin typeface="Twinkl" pitchFamily="50" charset="0"/>
              </a:rPr>
              <a:t>Wheeldale</a:t>
            </a:r>
            <a:r>
              <a:rPr lang="en-GB" sz="1600" dirty="0">
                <a:latin typeface="Twinkl" pitchFamily="50" charset="0"/>
              </a:rPr>
              <a:t> Moor in Yorkshire and Blackstone Edge, Greater Manchester. Part of Ermine Street south of Lincoln is a public footpath. </a:t>
            </a:r>
          </a:p>
        </p:txBody>
      </p:sp>
      <p:sp>
        <p:nvSpPr>
          <p:cNvPr id="11" name="Rectangle 10">
            <a:extLst>
              <a:ext uri="{FF2B5EF4-FFF2-40B4-BE49-F238E27FC236}">
                <a16:creationId xmlns:a16="http://schemas.microsoft.com/office/drawing/2014/main" id="{023C35FC-7909-43EF-A388-3CE7527FB9A8}"/>
              </a:ext>
            </a:extLst>
          </p:cNvPr>
          <p:cNvSpPr/>
          <p:nvPr/>
        </p:nvSpPr>
        <p:spPr>
          <a:xfrm>
            <a:off x="755650" y="1952649"/>
            <a:ext cx="6748895" cy="1695437"/>
          </a:xfrm>
          <a:prstGeom prst="rect">
            <a:avLst/>
          </a:prstGeom>
          <a:solidFill>
            <a:srgbClr val="F2F4F1"/>
          </a:solidFill>
          <a:ln w="28575">
            <a:solidFill>
              <a:srgbClr val="1C507D"/>
            </a:solidFill>
          </a:ln>
        </p:spPr>
        <p:txBody>
          <a:bodyPr wrap="square" lIns="108000" tIns="108000" rIns="900000" bIns="108000">
            <a:spAutoFit/>
          </a:bodyPr>
          <a:lstStyle/>
          <a:p>
            <a:r>
              <a:rPr lang="en-GB" sz="1600" dirty="0">
                <a:latin typeface="Twinkl" pitchFamily="50" charset="0"/>
              </a:rPr>
              <a:t>The routes chosen by the Romans for some of their roads were so good that they have been used for modern motorways. Part of the A38 in the Midlands follows the route of Icknield Street. Fosse Way in-between Lincoln and Leicester is now the A46. Parts of the A2 and the A5 follow Watling Street. </a:t>
            </a:r>
            <a:r>
              <a:rPr lang="en-GB" sz="1600" dirty="0" err="1">
                <a:latin typeface="Twinkl" pitchFamily="50" charset="0"/>
              </a:rPr>
              <a:t>Dere</a:t>
            </a:r>
            <a:r>
              <a:rPr lang="en-GB" sz="1600" dirty="0">
                <a:latin typeface="Twinkl" pitchFamily="50" charset="0"/>
              </a:rPr>
              <a:t> Street in York is the A1.</a:t>
            </a:r>
          </a:p>
        </p:txBody>
      </p:sp>
      <p:pic>
        <p:nvPicPr>
          <p:cNvPr id="4" name="Picture 3">
            <a:extLst>
              <a:ext uri="{FF2B5EF4-FFF2-40B4-BE49-F238E27FC236}">
                <a16:creationId xmlns:a16="http://schemas.microsoft.com/office/drawing/2014/main" id="{C4332606-630C-4FE0-9FC8-ECA30374705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2224"/>
          <a:stretch/>
        </p:blipFill>
        <p:spPr>
          <a:xfrm>
            <a:off x="6113063" y="1759481"/>
            <a:ext cx="3027479" cy="5098519"/>
          </a:xfrm>
          <a:prstGeom prst="rect">
            <a:avLst/>
          </a:prstGeom>
        </p:spPr>
      </p:pic>
      <p:sp>
        <p:nvSpPr>
          <p:cNvPr id="14" name="Did you know">
            <a:extLst>
              <a:ext uri="{FF2B5EF4-FFF2-40B4-BE49-F238E27FC236}">
                <a16:creationId xmlns:a16="http://schemas.microsoft.com/office/drawing/2014/main" id="{8B99BC6D-1391-492F-9C54-BEECD5D8B50F}"/>
              </a:ext>
            </a:extLst>
          </p:cNvPr>
          <p:cNvSpPr txBox="1">
            <a:spLocks/>
          </p:cNvSpPr>
          <p:nvPr/>
        </p:nvSpPr>
        <p:spPr>
          <a:xfrm>
            <a:off x="755650" y="5746172"/>
            <a:ext cx="1883642" cy="354747"/>
          </a:xfrm>
          <a:prstGeom prst="roundRect">
            <a:avLst>
              <a:gd name="adj" fmla="val 0"/>
            </a:avLst>
          </a:prstGeom>
          <a:solidFill>
            <a:srgbClr val="1C507D"/>
          </a:solidFill>
          <a:ln w="25400">
            <a:noFill/>
          </a:ln>
        </p:spPr>
        <p:txBody>
          <a:bodyPr vert="horz" lIns="72000" tIns="252000" rIns="7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dirty="0">
                <a:solidFill>
                  <a:schemeClr val="bg1"/>
                </a:solidFill>
                <a:latin typeface="Twinkl SemiBold" pitchFamily="2" charset="0"/>
              </a:rPr>
              <a:t>Did You Know?</a:t>
            </a:r>
          </a:p>
        </p:txBody>
      </p:sp>
      <p:sp>
        <p:nvSpPr>
          <p:cNvPr id="15" name="Rectangle 14">
            <a:extLst>
              <a:ext uri="{FF2B5EF4-FFF2-40B4-BE49-F238E27FC236}">
                <a16:creationId xmlns:a16="http://schemas.microsoft.com/office/drawing/2014/main" id="{14CD6B99-C865-45CE-ACE6-F6D24BE87FCF}"/>
              </a:ext>
            </a:extLst>
          </p:cNvPr>
          <p:cNvSpPr/>
          <p:nvPr/>
        </p:nvSpPr>
        <p:spPr>
          <a:xfrm>
            <a:off x="2774250" y="5554213"/>
            <a:ext cx="3595499" cy="738664"/>
          </a:xfrm>
          <a:prstGeom prst="rect">
            <a:avLst/>
          </a:prstGeom>
        </p:spPr>
        <p:txBody>
          <a:bodyPr wrap="square" lIns="0" tIns="0" rIns="0" bIns="0">
            <a:spAutoFit/>
          </a:bodyPr>
          <a:lstStyle/>
          <a:p>
            <a:r>
              <a:rPr lang="en-GB" sz="1600" dirty="0">
                <a:latin typeface="Twinkl" pitchFamily="50" charset="0"/>
              </a:rPr>
              <a:t>A clue to whether a place had a Roman road is the word ‘street’ at the start of its name as in Streatley, or Streatham</a:t>
            </a:r>
          </a:p>
        </p:txBody>
      </p:sp>
      <p:pic>
        <p:nvPicPr>
          <p:cNvPr id="2050" name="Picture 2" descr="File:Appian Way.jpg">
            <a:extLst>
              <a:ext uri="{FF2B5EF4-FFF2-40B4-BE49-F238E27FC236}">
                <a16:creationId xmlns:a16="http://schemas.microsoft.com/office/drawing/2014/main" id="{D9C8D1EA-4F7A-4029-BCFC-266FF1F40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949" y="1956687"/>
            <a:ext cx="5179869" cy="3456325"/>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D9FDFAF6-0E01-4245-BE1B-0D46C2965CBE}"/>
              </a:ext>
            </a:extLst>
          </p:cNvPr>
          <p:cNvSpPr/>
          <p:nvPr/>
        </p:nvSpPr>
        <p:spPr>
          <a:xfrm>
            <a:off x="742948" y="4815370"/>
            <a:ext cx="5179869" cy="597642"/>
          </a:xfrm>
          <a:prstGeom prst="rect">
            <a:avLst/>
          </a:prstGeom>
          <a:solidFill>
            <a:srgbClr val="F2F4F1"/>
          </a:solidFill>
          <a:ln w="28575">
            <a:solidFill>
              <a:srgbClr val="1C507D"/>
            </a:solidFill>
          </a:ln>
        </p:spPr>
        <p:txBody>
          <a:bodyPr wrap="square" lIns="108000" tIns="108000" rIns="108000" bIns="108000" anchor="ctr">
            <a:noAutofit/>
          </a:bodyPr>
          <a:lstStyle/>
          <a:p>
            <a:pPr algn="ctr"/>
            <a:r>
              <a:rPr lang="en-GB" sz="1600" dirty="0">
                <a:latin typeface="Twinkl" pitchFamily="50" charset="0"/>
              </a:rPr>
              <a:t>Appian Way, a Roman road in Italy.</a:t>
            </a:r>
          </a:p>
        </p:txBody>
      </p:sp>
      <p:sp>
        <p:nvSpPr>
          <p:cNvPr id="7" name="TextBox 6">
            <a:extLst>
              <a:ext uri="{FF2B5EF4-FFF2-40B4-BE49-F238E27FC236}">
                <a16:creationId xmlns:a16="http://schemas.microsoft.com/office/drawing/2014/main" id="{37DAA783-E13E-4399-9801-E3E5E0421F2A}"/>
              </a:ext>
            </a:extLst>
          </p:cNvPr>
          <p:cNvSpPr txBox="1"/>
          <p:nvPr/>
        </p:nvSpPr>
        <p:spPr>
          <a:xfrm>
            <a:off x="2067791" y="6272734"/>
            <a:ext cx="5008417" cy="184666"/>
          </a:xfrm>
          <a:prstGeom prst="rect">
            <a:avLst/>
          </a:prstGeom>
          <a:noFill/>
        </p:spPr>
        <p:txBody>
          <a:bodyPr wrap="square" rtlCol="0">
            <a:spAutoFit/>
          </a:bodyPr>
          <a:lstStyle/>
          <a:p>
            <a:pPr algn="ctr"/>
            <a:r>
              <a:rPr lang="en-GB" sz="600" dirty="0">
                <a:latin typeface="Tuffy" panose="020B0603060100000000" pitchFamily="34" charset="0"/>
                <a:ea typeface="Tuffy" panose="020B0603060100000000" pitchFamily="34" charset="0"/>
              </a:rPr>
              <a:t>Roman road Italy by Livioandronico2013 is licenced by CC.2.0</a:t>
            </a:r>
          </a:p>
        </p:txBody>
      </p:sp>
    </p:spTree>
    <p:extLst>
      <p:ext uri="{BB962C8B-B14F-4D97-AF65-F5344CB8AC3E}">
        <p14:creationId xmlns:p14="http://schemas.microsoft.com/office/powerpoint/2010/main" val="3635478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righ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right)">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4"/>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nextCondLst>
                <p:cond evt="onClick" delay="0">
                  <p:tgtEl>
                    <p:spTgt spid="14"/>
                  </p:tgtEl>
                </p:cond>
              </p:nextCondLst>
            </p:seq>
          </p:childTnLst>
        </p:cTn>
      </p:par>
    </p:tnLst>
    <p:bldLst>
      <p:bldP spid="6" grpId="0" animBg="1"/>
      <p:bldP spid="11" grpId="0" animBg="1"/>
      <p:bldP spid="15" grpId="0"/>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1C507D"/>
          </a:solidFill>
        </p:spPr>
        <p:txBody>
          <a:bodyPr/>
          <a:lstStyle/>
          <a:p>
            <a:r>
              <a:rPr lang="en-GB" sz="3600" dirty="0">
                <a:solidFill>
                  <a:schemeClr val="bg1"/>
                </a:solidFill>
                <a:latin typeface="Twinkl SemiBold" pitchFamily="2" charset="0"/>
              </a:rPr>
              <a:t>Glossary</a:t>
            </a:r>
          </a:p>
        </p:txBody>
      </p:sp>
      <p:sp>
        <p:nvSpPr>
          <p:cNvPr id="6" name="Rectangle 5">
            <a:extLst>
              <a:ext uri="{FF2B5EF4-FFF2-40B4-BE49-F238E27FC236}">
                <a16:creationId xmlns:a16="http://schemas.microsoft.com/office/drawing/2014/main" id="{F3B7E027-AC8C-4D89-B270-7EC0EE529ECE}"/>
              </a:ext>
            </a:extLst>
          </p:cNvPr>
          <p:cNvSpPr/>
          <p:nvPr/>
        </p:nvSpPr>
        <p:spPr>
          <a:xfrm>
            <a:off x="755650" y="1935976"/>
            <a:ext cx="7632700" cy="984885"/>
          </a:xfrm>
          <a:prstGeom prst="rect">
            <a:avLst/>
          </a:prstGeom>
        </p:spPr>
        <p:txBody>
          <a:bodyPr wrap="square" lIns="0" tIns="0" rIns="0" bIns="0">
            <a:spAutoFit/>
          </a:bodyPr>
          <a:lstStyle/>
          <a:p>
            <a:r>
              <a:rPr lang="en-GB" sz="1600" b="1" dirty="0">
                <a:latin typeface="Twinkl" pitchFamily="50" charset="0"/>
                <a:hlinkClick r:id="rId2" action="ppaction://hlinksldjump"/>
              </a:rPr>
              <a:t>archaeological</a:t>
            </a:r>
            <a:r>
              <a:rPr lang="en-GB" sz="1600" dirty="0">
                <a:latin typeface="Twinkl" pitchFamily="50" charset="0"/>
              </a:rPr>
              <a:t> – The study of history and ancient history, often through digging on sites to find objects. </a:t>
            </a:r>
          </a:p>
          <a:p>
            <a:endParaRPr lang="en-GB" sz="1600" dirty="0">
              <a:latin typeface="Twinkl" pitchFamily="50" charset="0"/>
            </a:endParaRPr>
          </a:p>
          <a:p>
            <a:r>
              <a:rPr lang="en-GB" sz="1600" b="1" dirty="0">
                <a:latin typeface="Twinkl" pitchFamily="50" charset="0"/>
                <a:hlinkClick r:id="rId2" action="ppaction://hlinksldjump"/>
              </a:rPr>
              <a:t>archaeologists</a:t>
            </a:r>
            <a:r>
              <a:rPr lang="en-GB" sz="1600" dirty="0">
                <a:latin typeface="Twinkl" pitchFamily="50" charset="0"/>
              </a:rPr>
              <a:t> – The people who study archaeology.</a:t>
            </a:r>
          </a:p>
        </p:txBody>
      </p:sp>
    </p:spTree>
    <p:extLst>
      <p:ext uri="{BB962C8B-B14F-4D97-AF65-F5344CB8AC3E}">
        <p14:creationId xmlns:p14="http://schemas.microsoft.com/office/powerpoint/2010/main" val="136409790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112</TotalTime>
  <Words>776</Words>
  <Application>Microsoft Office PowerPoint</Application>
  <PresentationFormat>On-screen Show (4:3)</PresentationFormat>
  <Paragraphs>38</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Twinkl</vt:lpstr>
      <vt:lpstr>Arial</vt:lpstr>
      <vt:lpstr>Calibri</vt:lpstr>
      <vt:lpstr>Twinkl SemiBold</vt:lpstr>
      <vt:lpstr>Tuffy</vt:lpstr>
      <vt:lpstr>Office Theme</vt:lpstr>
      <vt:lpstr>PowerPoint Presentation</vt:lpstr>
      <vt:lpstr>The Expansion of the Roman Empire</vt:lpstr>
      <vt:lpstr>The Expansion of the Roman Empire</vt:lpstr>
      <vt:lpstr>Roads before the Romans</vt:lpstr>
      <vt:lpstr>The Best Way to Travel</vt:lpstr>
      <vt:lpstr>How Did the Romans Build Roads?</vt:lpstr>
      <vt:lpstr>How Did the Romans Build Roads?</vt:lpstr>
      <vt:lpstr>British Roman Roads</vt:lpstr>
      <vt:lpstr>Roman Roads Today</vt:lpstr>
      <vt:lpstr>Glossary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Upham local account</cp:lastModifiedBy>
  <cp:revision>8</cp:revision>
  <dcterms:created xsi:type="dcterms:W3CDTF">2018-11-08T10:46:23Z</dcterms:created>
  <dcterms:modified xsi:type="dcterms:W3CDTF">2021-02-01T16:06:02Z</dcterms:modified>
</cp:coreProperties>
</file>