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0000"/>
    <a:srgbClr val="990000"/>
    <a:srgbClr val="FF66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372"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AB16F45-269A-4D7E-9FCB-5965892FCC1F}" type="datetimeFigureOut">
              <a:rPr lang="en-GB" smtClean="0"/>
              <a:t>26/06/2020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135613-54B5-48A0-9F7C-2E96E866E77E}" type="slidenum">
              <a:rPr lang="en-GB" smtClean="0"/>
              <a:t>‹#›</a:t>
            </a:fld>
            <a:endParaRPr lang="en-GB"/>
          </a:p>
        </p:txBody>
      </p:sp>
    </p:spTree>
    <p:extLst>
      <p:ext uri="{BB962C8B-B14F-4D97-AF65-F5344CB8AC3E}">
        <p14:creationId xmlns:p14="http://schemas.microsoft.com/office/powerpoint/2010/main" val="11405966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AB16F45-269A-4D7E-9FCB-5965892FCC1F}" type="datetimeFigureOut">
              <a:rPr lang="en-GB" smtClean="0"/>
              <a:t>26/06/2020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135613-54B5-48A0-9F7C-2E96E866E77E}" type="slidenum">
              <a:rPr lang="en-GB" smtClean="0"/>
              <a:t>‹#›</a:t>
            </a:fld>
            <a:endParaRPr lang="en-GB"/>
          </a:p>
        </p:txBody>
      </p:sp>
    </p:spTree>
    <p:extLst>
      <p:ext uri="{BB962C8B-B14F-4D97-AF65-F5344CB8AC3E}">
        <p14:creationId xmlns:p14="http://schemas.microsoft.com/office/powerpoint/2010/main" val="4891776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AB16F45-269A-4D7E-9FCB-5965892FCC1F}" type="datetimeFigureOut">
              <a:rPr lang="en-GB" smtClean="0"/>
              <a:t>26/06/2020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135613-54B5-48A0-9F7C-2E96E866E77E}" type="slidenum">
              <a:rPr lang="en-GB" smtClean="0"/>
              <a:t>‹#›</a:t>
            </a:fld>
            <a:endParaRPr lang="en-GB"/>
          </a:p>
        </p:txBody>
      </p:sp>
    </p:spTree>
    <p:extLst>
      <p:ext uri="{BB962C8B-B14F-4D97-AF65-F5344CB8AC3E}">
        <p14:creationId xmlns:p14="http://schemas.microsoft.com/office/powerpoint/2010/main" val="12820803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AB16F45-269A-4D7E-9FCB-5965892FCC1F}" type="datetimeFigureOut">
              <a:rPr lang="en-GB" smtClean="0"/>
              <a:t>26/06/2020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135613-54B5-48A0-9F7C-2E96E866E77E}" type="slidenum">
              <a:rPr lang="en-GB" smtClean="0"/>
              <a:t>‹#›</a:t>
            </a:fld>
            <a:endParaRPr lang="en-GB"/>
          </a:p>
        </p:txBody>
      </p:sp>
    </p:spTree>
    <p:extLst>
      <p:ext uri="{BB962C8B-B14F-4D97-AF65-F5344CB8AC3E}">
        <p14:creationId xmlns:p14="http://schemas.microsoft.com/office/powerpoint/2010/main" val="27802257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AB16F45-269A-4D7E-9FCB-5965892FCC1F}" type="datetimeFigureOut">
              <a:rPr lang="en-GB" smtClean="0"/>
              <a:t>26/06/2020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4135613-54B5-48A0-9F7C-2E96E866E77E}" type="slidenum">
              <a:rPr lang="en-GB" smtClean="0"/>
              <a:t>‹#›</a:t>
            </a:fld>
            <a:endParaRPr lang="en-GB"/>
          </a:p>
        </p:txBody>
      </p:sp>
    </p:spTree>
    <p:extLst>
      <p:ext uri="{BB962C8B-B14F-4D97-AF65-F5344CB8AC3E}">
        <p14:creationId xmlns:p14="http://schemas.microsoft.com/office/powerpoint/2010/main" val="39508487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AB16F45-269A-4D7E-9FCB-5965892FCC1F}" type="datetimeFigureOut">
              <a:rPr lang="en-GB" smtClean="0"/>
              <a:t>26/06/2020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4135613-54B5-48A0-9F7C-2E96E866E77E}" type="slidenum">
              <a:rPr lang="en-GB" smtClean="0"/>
              <a:t>‹#›</a:t>
            </a:fld>
            <a:endParaRPr lang="en-GB"/>
          </a:p>
        </p:txBody>
      </p:sp>
    </p:spTree>
    <p:extLst>
      <p:ext uri="{BB962C8B-B14F-4D97-AF65-F5344CB8AC3E}">
        <p14:creationId xmlns:p14="http://schemas.microsoft.com/office/powerpoint/2010/main" val="8892571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AB16F45-269A-4D7E-9FCB-5965892FCC1F}" type="datetimeFigureOut">
              <a:rPr lang="en-GB" smtClean="0"/>
              <a:t>26/06/2020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4135613-54B5-48A0-9F7C-2E96E866E77E}" type="slidenum">
              <a:rPr lang="en-GB" smtClean="0"/>
              <a:t>‹#›</a:t>
            </a:fld>
            <a:endParaRPr lang="en-GB"/>
          </a:p>
        </p:txBody>
      </p:sp>
    </p:spTree>
    <p:extLst>
      <p:ext uri="{BB962C8B-B14F-4D97-AF65-F5344CB8AC3E}">
        <p14:creationId xmlns:p14="http://schemas.microsoft.com/office/powerpoint/2010/main" val="14168697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AB16F45-269A-4D7E-9FCB-5965892FCC1F}" type="datetimeFigureOut">
              <a:rPr lang="en-GB" smtClean="0"/>
              <a:t>26/06/2020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135613-54B5-48A0-9F7C-2E96E866E77E}" type="slidenum">
              <a:rPr lang="en-GB" smtClean="0"/>
              <a:t>‹#›</a:t>
            </a:fld>
            <a:endParaRPr lang="en-GB"/>
          </a:p>
        </p:txBody>
      </p:sp>
    </p:spTree>
    <p:extLst>
      <p:ext uri="{BB962C8B-B14F-4D97-AF65-F5344CB8AC3E}">
        <p14:creationId xmlns:p14="http://schemas.microsoft.com/office/powerpoint/2010/main" val="19433064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AB16F45-269A-4D7E-9FCB-5965892FCC1F}" type="datetimeFigureOut">
              <a:rPr lang="en-GB" smtClean="0"/>
              <a:t>26/06/2020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135613-54B5-48A0-9F7C-2E96E866E77E}" type="slidenum">
              <a:rPr lang="en-GB" smtClean="0"/>
              <a:t>‹#›</a:t>
            </a:fld>
            <a:endParaRPr lang="en-GB"/>
          </a:p>
        </p:txBody>
      </p:sp>
    </p:spTree>
    <p:extLst>
      <p:ext uri="{BB962C8B-B14F-4D97-AF65-F5344CB8AC3E}">
        <p14:creationId xmlns:p14="http://schemas.microsoft.com/office/powerpoint/2010/main" val="35549789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AB16F45-269A-4D7E-9FCB-5965892FCC1F}" type="datetimeFigureOut">
              <a:rPr lang="en-GB" smtClean="0"/>
              <a:t>26/06/2020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135613-54B5-48A0-9F7C-2E96E866E77E}" type="slidenum">
              <a:rPr lang="en-GB" smtClean="0"/>
              <a:t>‹#›</a:t>
            </a:fld>
            <a:endParaRPr lang="en-GB"/>
          </a:p>
        </p:txBody>
      </p:sp>
    </p:spTree>
    <p:extLst>
      <p:ext uri="{BB962C8B-B14F-4D97-AF65-F5344CB8AC3E}">
        <p14:creationId xmlns:p14="http://schemas.microsoft.com/office/powerpoint/2010/main" val="29490149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AB16F45-269A-4D7E-9FCB-5965892FCC1F}" type="datetimeFigureOut">
              <a:rPr lang="en-GB" smtClean="0"/>
              <a:t>26/06/2020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135613-54B5-48A0-9F7C-2E96E866E77E}" type="slidenum">
              <a:rPr lang="en-GB" smtClean="0"/>
              <a:t>‹#›</a:t>
            </a:fld>
            <a:endParaRPr lang="en-GB"/>
          </a:p>
        </p:txBody>
      </p:sp>
    </p:spTree>
    <p:extLst>
      <p:ext uri="{BB962C8B-B14F-4D97-AF65-F5344CB8AC3E}">
        <p14:creationId xmlns:p14="http://schemas.microsoft.com/office/powerpoint/2010/main" val="11546634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B16F45-269A-4D7E-9FCB-5965892FCC1F}" type="datetimeFigureOut">
              <a:rPr lang="en-GB" smtClean="0"/>
              <a:t>26/06/2020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4135613-54B5-48A0-9F7C-2E96E866E77E}" type="slidenum">
              <a:rPr lang="en-GB" smtClean="0"/>
              <a:t>‹#›</a:t>
            </a:fld>
            <a:endParaRPr lang="en-GB"/>
          </a:p>
        </p:txBody>
      </p:sp>
    </p:spTree>
    <p:extLst>
      <p:ext uri="{BB962C8B-B14F-4D97-AF65-F5344CB8AC3E}">
        <p14:creationId xmlns:p14="http://schemas.microsoft.com/office/powerpoint/2010/main" val="22724230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800000"/>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24372" y="5650974"/>
            <a:ext cx="7191321" cy="1515526"/>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83126"/>
            <a:ext cx="4558602" cy="3464430"/>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435402" y="-1"/>
            <a:ext cx="2756598" cy="1541968"/>
          </a:xfrm>
          <a:prstGeom prst="rect">
            <a:avLst/>
          </a:prstGeom>
        </p:spPr>
      </p:pic>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435402" y="1541967"/>
            <a:ext cx="2756598" cy="1839336"/>
          </a:xfrm>
          <a:prstGeom prst="rect">
            <a:avLst/>
          </a:prstGeom>
        </p:spPr>
      </p:pic>
      <p:pic>
        <p:nvPicPr>
          <p:cNvPr id="11" name="Picture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558602" y="-1"/>
            <a:ext cx="4876800" cy="3381304"/>
          </a:xfrm>
          <a:prstGeom prst="rect">
            <a:avLst/>
          </a:prstGeom>
        </p:spPr>
      </p:pic>
      <p:sp>
        <p:nvSpPr>
          <p:cNvPr id="13" name="TextBox 12"/>
          <p:cNvSpPr txBox="1"/>
          <p:nvPr/>
        </p:nvSpPr>
        <p:spPr>
          <a:xfrm>
            <a:off x="-609599" y="3464428"/>
            <a:ext cx="11637818" cy="1938992"/>
          </a:xfrm>
          <a:prstGeom prst="rect">
            <a:avLst/>
          </a:prstGeom>
          <a:noFill/>
        </p:spPr>
        <p:txBody>
          <a:bodyPr wrap="square" rtlCol="0">
            <a:spAutoFit/>
          </a:bodyPr>
          <a:lstStyle/>
          <a:p>
            <a:r>
              <a:rPr lang="en-GB" dirty="0">
                <a:solidFill>
                  <a:schemeClr val="bg1"/>
                </a:solidFill>
              </a:rPr>
              <a:t> </a:t>
            </a:r>
            <a:r>
              <a:rPr lang="en-GB" dirty="0" smtClean="0">
                <a:solidFill>
                  <a:schemeClr val="bg1"/>
                </a:solidFill>
              </a:rPr>
              <a:t>                                                                     </a:t>
            </a:r>
            <a:r>
              <a:rPr lang="en-GB" sz="4000" b="1" u="sng" dirty="0" smtClean="0">
                <a:solidFill>
                  <a:srgbClr val="FFFFFF"/>
                </a:solidFill>
              </a:rPr>
              <a:t>Upham C of E Primary School.</a:t>
            </a:r>
          </a:p>
          <a:p>
            <a:endParaRPr lang="en-GB" sz="4000" dirty="0">
              <a:solidFill>
                <a:srgbClr val="FFFFFF"/>
              </a:solidFill>
            </a:endParaRPr>
          </a:p>
          <a:p>
            <a:r>
              <a:rPr lang="en-GB" sz="4000" dirty="0" smtClean="0">
                <a:solidFill>
                  <a:srgbClr val="FFFFFF"/>
                </a:solidFill>
              </a:rPr>
              <a:t>                                     </a:t>
            </a:r>
            <a:r>
              <a:rPr lang="en-GB" sz="2800" b="1" i="1" dirty="0" smtClean="0">
                <a:solidFill>
                  <a:srgbClr val="800000"/>
                </a:solidFill>
              </a:rPr>
              <a:t> </a:t>
            </a:r>
            <a:r>
              <a:rPr lang="en-GB" sz="2800" b="1" i="1" u="sng" dirty="0" smtClean="0">
                <a:solidFill>
                  <a:schemeClr val="bg1"/>
                </a:solidFill>
              </a:rPr>
              <a:t>206 years old, founded in 1814. </a:t>
            </a:r>
            <a:endParaRPr lang="en-GB" b="1" i="1" u="sng" dirty="0" smtClean="0">
              <a:solidFill>
                <a:schemeClr val="bg1"/>
              </a:solidFill>
            </a:endParaRPr>
          </a:p>
        </p:txBody>
      </p:sp>
    </p:spTree>
    <p:extLst>
      <p:ext uri="{BB962C8B-B14F-4D97-AF65-F5344CB8AC3E}">
        <p14:creationId xmlns:p14="http://schemas.microsoft.com/office/powerpoint/2010/main" val="11527897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800000"/>
        </a:solidFill>
        <a:effectLst/>
      </p:bgPr>
    </p:bg>
    <p:spTree>
      <p:nvGrpSpPr>
        <p:cNvPr id="1" name=""/>
        <p:cNvGrpSpPr/>
        <p:nvPr/>
      </p:nvGrpSpPr>
      <p:grpSpPr>
        <a:xfrm>
          <a:off x="0" y="0"/>
          <a:ext cx="0" cy="0"/>
          <a:chOff x="0" y="0"/>
          <a:chExt cx="0" cy="0"/>
        </a:xfrm>
      </p:grpSpPr>
      <p:sp>
        <p:nvSpPr>
          <p:cNvPr id="4" name="Rectangle 3"/>
          <p:cNvSpPr/>
          <p:nvPr/>
        </p:nvSpPr>
        <p:spPr>
          <a:xfrm>
            <a:off x="277091" y="267855"/>
            <a:ext cx="8081818" cy="4489691"/>
          </a:xfrm>
          <a:prstGeom prst="rect">
            <a:avLst/>
          </a:prstGeom>
        </p:spPr>
        <p:txBody>
          <a:bodyPr wrap="square">
            <a:spAutoFit/>
          </a:bodyPr>
          <a:lstStyle/>
          <a:p>
            <a:pPr>
              <a:lnSpc>
                <a:spcPct val="107000"/>
              </a:lnSpc>
              <a:spcAft>
                <a:spcPts val="800"/>
              </a:spcAft>
            </a:pPr>
            <a:r>
              <a:rPr lang="en-GB" sz="3200" b="1" dirty="0">
                <a:solidFill>
                  <a:schemeClr val="bg1"/>
                </a:solidFill>
                <a:latin typeface="Calibri Light" panose="020F0302020204030204" pitchFamily="34" charset="0"/>
                <a:ea typeface="Calibri" panose="020F0502020204030204" pitchFamily="34" charset="0"/>
                <a:cs typeface="Times New Roman" panose="02020603050405020304" pitchFamily="18" charset="0"/>
              </a:rPr>
              <a:t>Upham school is a local school so lots of people are able to walk.</a:t>
            </a:r>
            <a:endParaRPr lang="en-GB" sz="3200" b="1"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3200" b="1" dirty="0">
                <a:solidFill>
                  <a:schemeClr val="bg1"/>
                </a:solidFill>
                <a:latin typeface="Calibri Light" panose="020F0302020204030204" pitchFamily="34" charset="0"/>
                <a:ea typeface="Calibri" panose="020F0502020204030204" pitchFamily="34" charset="0"/>
                <a:cs typeface="Times New Roman" panose="02020603050405020304" pitchFamily="18" charset="0"/>
              </a:rPr>
              <a:t>This school is also much smaller than other schools so there is only about 100 children and it is more calm.</a:t>
            </a:r>
            <a:endParaRPr lang="en-GB" sz="3200" b="1"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3200" b="1" dirty="0">
                <a:solidFill>
                  <a:schemeClr val="bg1"/>
                </a:solidFill>
                <a:latin typeface="Calibri Light" panose="020F0302020204030204" pitchFamily="34" charset="0"/>
                <a:ea typeface="Calibri" panose="020F0502020204030204" pitchFamily="34" charset="0"/>
                <a:cs typeface="Times New Roman" panose="02020603050405020304" pitchFamily="18" charset="0"/>
              </a:rPr>
              <a:t>There is four classes and they each have two years in them except for reception                      which is by itself.</a:t>
            </a:r>
            <a:endParaRPr lang="en-GB" sz="32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97765" y="3209866"/>
            <a:ext cx="4620343" cy="3575650"/>
          </a:xfrm>
          <a:prstGeom prst="rect">
            <a:avLst/>
          </a:prstGeom>
        </p:spPr>
      </p:pic>
    </p:spTree>
    <p:extLst>
      <p:ext uri="{BB962C8B-B14F-4D97-AF65-F5344CB8AC3E}">
        <p14:creationId xmlns:p14="http://schemas.microsoft.com/office/powerpoint/2010/main" val="110752138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800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bg1"/>
                </a:solidFill>
              </a:rPr>
              <a:t>                               </a:t>
            </a:r>
            <a:r>
              <a:rPr lang="en-GB" b="1" u="sng" dirty="0" smtClean="0">
                <a:solidFill>
                  <a:schemeClr val="bg1"/>
                </a:solidFill>
              </a:rPr>
              <a:t>Activities.</a:t>
            </a:r>
            <a:endParaRPr lang="en-GB" b="1" u="sng" dirty="0">
              <a:solidFill>
                <a:schemeClr val="bg1"/>
              </a:solidFill>
            </a:endParaRPr>
          </a:p>
        </p:txBody>
      </p:sp>
      <p:sp>
        <p:nvSpPr>
          <p:cNvPr id="4" name="TextBox 3"/>
          <p:cNvSpPr txBox="1"/>
          <p:nvPr/>
        </p:nvSpPr>
        <p:spPr>
          <a:xfrm>
            <a:off x="997527" y="1874982"/>
            <a:ext cx="3251200" cy="2554545"/>
          </a:xfrm>
          <a:prstGeom prst="rect">
            <a:avLst/>
          </a:prstGeom>
          <a:noFill/>
        </p:spPr>
        <p:txBody>
          <a:bodyPr wrap="square" rtlCol="0">
            <a:spAutoFit/>
          </a:bodyPr>
          <a:lstStyle/>
          <a:p>
            <a:r>
              <a:rPr lang="en-GB" sz="2000" b="1" dirty="0" smtClean="0">
                <a:solidFill>
                  <a:schemeClr val="bg1"/>
                </a:solidFill>
              </a:rPr>
              <a:t>                </a:t>
            </a:r>
            <a:r>
              <a:rPr lang="en-GB" sz="2000" b="1" u="sng" dirty="0" smtClean="0">
                <a:solidFill>
                  <a:schemeClr val="bg1"/>
                </a:solidFill>
              </a:rPr>
              <a:t>Residential.</a:t>
            </a:r>
          </a:p>
          <a:p>
            <a:r>
              <a:rPr lang="en-GB" sz="2000" dirty="0" smtClean="0">
                <a:solidFill>
                  <a:schemeClr val="bg1"/>
                </a:solidFill>
              </a:rPr>
              <a:t>Year 5 and 6 go on residential to do different activities that they wouldn’t usually be able to do at home or in school. They stay in cabins overnight for 3 days do activities in the day.</a:t>
            </a:r>
          </a:p>
        </p:txBody>
      </p:sp>
      <p:sp>
        <p:nvSpPr>
          <p:cNvPr id="5" name="TextBox 4"/>
          <p:cNvSpPr txBox="1"/>
          <p:nvPr/>
        </p:nvSpPr>
        <p:spPr>
          <a:xfrm>
            <a:off x="4682837" y="1801091"/>
            <a:ext cx="2650836" cy="3170099"/>
          </a:xfrm>
          <a:prstGeom prst="rect">
            <a:avLst/>
          </a:prstGeom>
          <a:noFill/>
        </p:spPr>
        <p:txBody>
          <a:bodyPr wrap="square" rtlCol="0">
            <a:spAutoFit/>
          </a:bodyPr>
          <a:lstStyle/>
          <a:p>
            <a:r>
              <a:rPr lang="en-GB" b="1" dirty="0" smtClean="0">
                <a:solidFill>
                  <a:schemeClr val="bg1"/>
                </a:solidFill>
              </a:rPr>
              <a:t>                     </a:t>
            </a:r>
            <a:r>
              <a:rPr lang="en-GB" sz="2000" b="1" u="sng" dirty="0" smtClean="0">
                <a:solidFill>
                  <a:schemeClr val="bg1"/>
                </a:solidFill>
              </a:rPr>
              <a:t>P.E.</a:t>
            </a:r>
          </a:p>
          <a:p>
            <a:r>
              <a:rPr lang="en-GB" sz="2000" dirty="0" smtClean="0">
                <a:solidFill>
                  <a:schemeClr val="bg1"/>
                </a:solidFill>
              </a:rPr>
              <a:t>Our P.E teacher Dave teaches different sports every half term and </a:t>
            </a:r>
            <a:r>
              <a:rPr lang="en-GB" sz="2000" dirty="0" err="1" smtClean="0">
                <a:solidFill>
                  <a:schemeClr val="bg1"/>
                </a:solidFill>
              </a:rPr>
              <a:t>and</a:t>
            </a:r>
            <a:r>
              <a:rPr lang="en-GB" sz="2000" dirty="0" smtClean="0">
                <a:solidFill>
                  <a:schemeClr val="bg1"/>
                </a:solidFill>
              </a:rPr>
              <a:t> saints run our after school sports clubs. We do sports like netball,  basketball,  football,  athletics, tennis and more.</a:t>
            </a:r>
          </a:p>
        </p:txBody>
      </p:sp>
      <p:sp>
        <p:nvSpPr>
          <p:cNvPr id="6" name="TextBox 5"/>
          <p:cNvSpPr txBox="1"/>
          <p:nvPr/>
        </p:nvSpPr>
        <p:spPr>
          <a:xfrm>
            <a:off x="7767783" y="1874982"/>
            <a:ext cx="3576782" cy="2246769"/>
          </a:xfrm>
          <a:prstGeom prst="rect">
            <a:avLst/>
          </a:prstGeom>
          <a:noFill/>
        </p:spPr>
        <p:txBody>
          <a:bodyPr wrap="square" rtlCol="0">
            <a:spAutoFit/>
          </a:bodyPr>
          <a:lstStyle/>
          <a:p>
            <a:r>
              <a:rPr lang="en-GB" sz="2000" b="1" dirty="0" smtClean="0">
                <a:solidFill>
                  <a:schemeClr val="bg1"/>
                </a:solidFill>
              </a:rPr>
              <a:t>                   </a:t>
            </a:r>
            <a:r>
              <a:rPr lang="en-GB" sz="2000" b="1" u="sng" dirty="0" smtClean="0">
                <a:solidFill>
                  <a:schemeClr val="bg1"/>
                </a:solidFill>
              </a:rPr>
              <a:t>Swimming.</a:t>
            </a:r>
          </a:p>
          <a:p>
            <a:r>
              <a:rPr lang="en-GB" sz="2000" dirty="0" smtClean="0">
                <a:solidFill>
                  <a:schemeClr val="bg1"/>
                </a:solidFill>
              </a:rPr>
              <a:t>Class 3 (year 3 and 4) go to bishops Waltham school and use their swimming pool for lessons every Monday. Miss </a:t>
            </a:r>
            <a:r>
              <a:rPr lang="en-GB" sz="2000" dirty="0" err="1" smtClean="0">
                <a:solidFill>
                  <a:schemeClr val="bg1"/>
                </a:solidFill>
              </a:rPr>
              <a:t>Olver</a:t>
            </a:r>
            <a:r>
              <a:rPr lang="en-GB" sz="2000" dirty="0" smtClean="0">
                <a:solidFill>
                  <a:schemeClr val="bg1"/>
                </a:solidFill>
              </a:rPr>
              <a:t> is very good at teaching swimming so she teaches Class 3 the lessons.</a:t>
            </a:r>
            <a:endParaRPr lang="en-GB" sz="2000" dirty="0">
              <a:solidFill>
                <a:schemeClr val="bg1"/>
              </a:solidFill>
            </a:endParaRPr>
          </a:p>
        </p:txBody>
      </p:sp>
    </p:spTree>
    <p:extLst>
      <p:ext uri="{BB962C8B-B14F-4D97-AF65-F5344CB8AC3E}">
        <p14:creationId xmlns:p14="http://schemas.microsoft.com/office/powerpoint/2010/main" val="245583454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800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bg1"/>
                </a:solidFill>
              </a:rPr>
              <a:t>                                 </a:t>
            </a:r>
            <a:r>
              <a:rPr lang="en-GB" b="1" u="sng" dirty="0" smtClean="0">
                <a:solidFill>
                  <a:schemeClr val="bg1"/>
                </a:solidFill>
              </a:rPr>
              <a:t>Our staff.</a:t>
            </a:r>
            <a:endParaRPr lang="en-GB" b="1" u="sng" dirty="0">
              <a:solidFill>
                <a:schemeClr val="bg1"/>
              </a:solidFill>
            </a:endParaRPr>
          </a:p>
        </p:txBody>
      </p:sp>
      <p:sp>
        <p:nvSpPr>
          <p:cNvPr id="4" name="TextBox 3"/>
          <p:cNvSpPr txBox="1"/>
          <p:nvPr/>
        </p:nvSpPr>
        <p:spPr>
          <a:xfrm>
            <a:off x="1394691" y="1690688"/>
            <a:ext cx="9402618" cy="5016758"/>
          </a:xfrm>
          <a:prstGeom prst="rect">
            <a:avLst/>
          </a:prstGeom>
          <a:noFill/>
        </p:spPr>
        <p:txBody>
          <a:bodyPr wrap="square" rtlCol="0">
            <a:spAutoFit/>
          </a:bodyPr>
          <a:lstStyle/>
          <a:p>
            <a:r>
              <a:rPr lang="en-GB" sz="2000" dirty="0" smtClean="0">
                <a:solidFill>
                  <a:schemeClr val="bg1"/>
                </a:solidFill>
              </a:rPr>
              <a:t>Our teachers all have different subjects they are good at but they help with everything.</a:t>
            </a:r>
          </a:p>
          <a:p>
            <a:r>
              <a:rPr lang="en-GB" sz="2000" dirty="0" smtClean="0">
                <a:solidFill>
                  <a:schemeClr val="bg1"/>
                </a:solidFill>
              </a:rPr>
              <a:t> In class 1 Mrs Mason is the </a:t>
            </a:r>
            <a:r>
              <a:rPr lang="en-GB" sz="2000" dirty="0" err="1" smtClean="0">
                <a:solidFill>
                  <a:schemeClr val="bg1"/>
                </a:solidFill>
              </a:rPr>
              <a:t>classteacher</a:t>
            </a:r>
            <a:r>
              <a:rPr lang="en-GB" sz="2000" dirty="0" smtClean="0">
                <a:solidFill>
                  <a:schemeClr val="bg1"/>
                </a:solidFill>
              </a:rPr>
              <a:t> and is helped by Mrs Dawson the teaching assistant. In class 2 there is Mrs </a:t>
            </a:r>
            <a:r>
              <a:rPr lang="en-GB" sz="2000" dirty="0" err="1" smtClean="0">
                <a:solidFill>
                  <a:schemeClr val="bg1"/>
                </a:solidFill>
              </a:rPr>
              <a:t>Sothcot</a:t>
            </a:r>
            <a:r>
              <a:rPr lang="en-GB" sz="2000" dirty="0" smtClean="0">
                <a:solidFill>
                  <a:schemeClr val="bg1"/>
                </a:solidFill>
              </a:rPr>
              <a:t> who teaches on Monday and </a:t>
            </a:r>
            <a:r>
              <a:rPr lang="en-GB" sz="2000" dirty="0" err="1" smtClean="0">
                <a:solidFill>
                  <a:schemeClr val="bg1"/>
                </a:solidFill>
              </a:rPr>
              <a:t>Tuseday</a:t>
            </a:r>
            <a:r>
              <a:rPr lang="en-GB" sz="2000" dirty="0" smtClean="0">
                <a:solidFill>
                  <a:schemeClr val="bg1"/>
                </a:solidFill>
              </a:rPr>
              <a:t> and Mrs Pilgrim who teaches from Wednesday to Friday there is also Mrs Miller who helps every classroom on different days. In class 3 there is Mrs Bird who is always in the classroom, Mrs Lambert who teaches in the mornings and Mrs </a:t>
            </a:r>
            <a:r>
              <a:rPr lang="en-GB" sz="2000" dirty="0" err="1" smtClean="0">
                <a:solidFill>
                  <a:schemeClr val="bg1"/>
                </a:solidFill>
              </a:rPr>
              <a:t>Soley</a:t>
            </a:r>
            <a:r>
              <a:rPr lang="en-GB" sz="2000" dirty="0" smtClean="0">
                <a:solidFill>
                  <a:schemeClr val="bg1"/>
                </a:solidFill>
              </a:rPr>
              <a:t> who works in class 3 on some afternoons. In class 4 Miss </a:t>
            </a:r>
            <a:r>
              <a:rPr lang="en-GB" sz="2000" dirty="0" err="1" smtClean="0">
                <a:solidFill>
                  <a:schemeClr val="bg1"/>
                </a:solidFill>
              </a:rPr>
              <a:t>Olver</a:t>
            </a:r>
            <a:r>
              <a:rPr lang="en-GB" sz="2000" dirty="0" smtClean="0">
                <a:solidFill>
                  <a:schemeClr val="bg1"/>
                </a:solidFill>
              </a:rPr>
              <a:t> is the </a:t>
            </a:r>
            <a:r>
              <a:rPr lang="en-GB" sz="2000" dirty="0" err="1" smtClean="0">
                <a:solidFill>
                  <a:schemeClr val="bg1"/>
                </a:solidFill>
              </a:rPr>
              <a:t>classteacher</a:t>
            </a:r>
            <a:r>
              <a:rPr lang="en-GB" sz="2000" dirty="0" smtClean="0">
                <a:solidFill>
                  <a:schemeClr val="bg1"/>
                </a:solidFill>
              </a:rPr>
              <a:t> and Mrs </a:t>
            </a:r>
            <a:r>
              <a:rPr lang="en-GB" sz="2000" dirty="0" err="1" smtClean="0">
                <a:solidFill>
                  <a:schemeClr val="bg1"/>
                </a:solidFill>
              </a:rPr>
              <a:t>Soley</a:t>
            </a:r>
            <a:r>
              <a:rPr lang="en-GB" sz="2000" dirty="0" smtClean="0">
                <a:solidFill>
                  <a:schemeClr val="bg1"/>
                </a:solidFill>
              </a:rPr>
              <a:t> is her teaching assistant.</a:t>
            </a:r>
          </a:p>
          <a:p>
            <a:endParaRPr lang="en-GB" sz="2000" dirty="0">
              <a:solidFill>
                <a:schemeClr val="bg1"/>
              </a:solidFill>
            </a:endParaRPr>
          </a:p>
          <a:p>
            <a:r>
              <a:rPr lang="en-GB" sz="2000" dirty="0" smtClean="0">
                <a:solidFill>
                  <a:schemeClr val="bg1"/>
                </a:solidFill>
              </a:rPr>
              <a:t> In the office Mrs Bastian is our admin assistant and works from 10am to 1pm, Mrs </a:t>
            </a:r>
            <a:r>
              <a:rPr lang="en-GB" sz="2000" dirty="0" err="1" smtClean="0">
                <a:solidFill>
                  <a:schemeClr val="bg1"/>
                </a:solidFill>
              </a:rPr>
              <a:t>Bettridge</a:t>
            </a:r>
            <a:r>
              <a:rPr lang="en-GB" sz="2000" dirty="0" smtClean="0">
                <a:solidFill>
                  <a:schemeClr val="bg1"/>
                </a:solidFill>
              </a:rPr>
              <a:t> is our admin officer and manages the administrative work of the school.</a:t>
            </a:r>
          </a:p>
          <a:p>
            <a:endParaRPr lang="en-GB" sz="2000" dirty="0" smtClean="0">
              <a:solidFill>
                <a:schemeClr val="bg1"/>
              </a:solidFill>
            </a:endParaRPr>
          </a:p>
          <a:p>
            <a:r>
              <a:rPr lang="en-GB" sz="2000" dirty="0" smtClean="0">
                <a:solidFill>
                  <a:schemeClr val="bg1"/>
                </a:solidFill>
              </a:rPr>
              <a:t>Mr </a:t>
            </a:r>
            <a:r>
              <a:rPr lang="en-GB" sz="2000" dirty="0" err="1" smtClean="0">
                <a:solidFill>
                  <a:schemeClr val="bg1"/>
                </a:solidFill>
              </a:rPr>
              <a:t>Buckly</a:t>
            </a:r>
            <a:r>
              <a:rPr lang="en-GB" sz="2000" dirty="0" smtClean="0">
                <a:solidFill>
                  <a:schemeClr val="bg1"/>
                </a:solidFill>
              </a:rPr>
              <a:t> is our caretaker and makes sure the school is clean and safe for </a:t>
            </a:r>
            <a:r>
              <a:rPr lang="en-GB" sz="2000" dirty="0" err="1" smtClean="0">
                <a:solidFill>
                  <a:schemeClr val="bg1"/>
                </a:solidFill>
              </a:rPr>
              <a:t>us.Mrs</a:t>
            </a:r>
            <a:r>
              <a:rPr lang="en-GB" sz="2000" dirty="0" smtClean="0">
                <a:solidFill>
                  <a:schemeClr val="bg1"/>
                </a:solidFill>
              </a:rPr>
              <a:t> </a:t>
            </a:r>
            <a:r>
              <a:rPr lang="en-GB" sz="2000" dirty="0" err="1" smtClean="0">
                <a:solidFill>
                  <a:schemeClr val="bg1"/>
                </a:solidFill>
              </a:rPr>
              <a:t>Buckly</a:t>
            </a:r>
            <a:r>
              <a:rPr lang="en-GB" sz="2000" dirty="0" smtClean="0">
                <a:solidFill>
                  <a:schemeClr val="bg1"/>
                </a:solidFill>
              </a:rPr>
              <a:t> also helps him with that.</a:t>
            </a:r>
          </a:p>
          <a:p>
            <a:endParaRPr lang="en-GB" sz="2000" dirty="0">
              <a:solidFill>
                <a:schemeClr val="bg1"/>
              </a:solidFill>
            </a:endParaRPr>
          </a:p>
          <a:p>
            <a:r>
              <a:rPr lang="en-GB" sz="2000" dirty="0" smtClean="0">
                <a:solidFill>
                  <a:schemeClr val="bg1"/>
                </a:solidFill>
              </a:rPr>
              <a:t> We also have our dinner </a:t>
            </a:r>
            <a:r>
              <a:rPr lang="en-GB" sz="2000" dirty="0" err="1" smtClean="0">
                <a:solidFill>
                  <a:schemeClr val="bg1"/>
                </a:solidFill>
              </a:rPr>
              <a:t>ladys</a:t>
            </a:r>
            <a:r>
              <a:rPr lang="en-GB" sz="2000" dirty="0" smtClean="0">
                <a:solidFill>
                  <a:schemeClr val="bg1"/>
                </a:solidFill>
              </a:rPr>
              <a:t> Mrs Lowe (supervisor) Mrs Somerville and Mrs Saunders.</a:t>
            </a:r>
            <a:endParaRPr lang="en-GB" sz="2000" dirty="0">
              <a:solidFill>
                <a:schemeClr val="bg1"/>
              </a:solidFill>
            </a:endParaRPr>
          </a:p>
        </p:txBody>
      </p:sp>
    </p:spTree>
    <p:extLst>
      <p:ext uri="{BB962C8B-B14F-4D97-AF65-F5344CB8AC3E}">
        <p14:creationId xmlns:p14="http://schemas.microsoft.com/office/powerpoint/2010/main" val="397586909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800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chemeClr val="bg1"/>
                </a:solidFill>
              </a:rPr>
              <a:t> </a:t>
            </a:r>
            <a:r>
              <a:rPr lang="en-GB" b="1" dirty="0" smtClean="0">
                <a:solidFill>
                  <a:schemeClr val="bg1"/>
                </a:solidFill>
              </a:rPr>
              <a:t>                            </a:t>
            </a:r>
            <a:r>
              <a:rPr lang="en-GB" b="1" u="sng" dirty="0" smtClean="0">
                <a:solidFill>
                  <a:schemeClr val="bg1"/>
                </a:solidFill>
              </a:rPr>
              <a:t>Our history.</a:t>
            </a:r>
            <a:endParaRPr lang="en-GB" b="1" i="1" u="sng" dirty="0">
              <a:solidFill>
                <a:schemeClr val="bg1"/>
              </a:solidFill>
            </a:endParaRPr>
          </a:p>
        </p:txBody>
      </p:sp>
      <p:sp>
        <p:nvSpPr>
          <p:cNvPr id="4" name="TextBox 3"/>
          <p:cNvSpPr txBox="1"/>
          <p:nvPr/>
        </p:nvSpPr>
        <p:spPr>
          <a:xfrm>
            <a:off x="838200" y="1764145"/>
            <a:ext cx="10873509" cy="3477875"/>
          </a:xfrm>
          <a:prstGeom prst="rect">
            <a:avLst/>
          </a:prstGeom>
          <a:noFill/>
        </p:spPr>
        <p:txBody>
          <a:bodyPr wrap="square" rtlCol="0">
            <a:spAutoFit/>
          </a:bodyPr>
          <a:lstStyle/>
          <a:p>
            <a:r>
              <a:rPr lang="en-GB" sz="2000" dirty="0" smtClean="0">
                <a:solidFill>
                  <a:schemeClr val="bg1"/>
                </a:solidFill>
              </a:rPr>
              <a:t>Our school is over 200 years old though there are not many records of the founding of the school in 1814. There are records of money being secured from the national society by Revd John to enlarge and build on this date-the grand sum of £105! This means we are one of the oldest schools in the diocese of </a:t>
            </a:r>
            <a:r>
              <a:rPr lang="en-GB" sz="2000" dirty="0">
                <a:solidFill>
                  <a:schemeClr val="bg1"/>
                </a:solidFill>
              </a:rPr>
              <a:t>P</a:t>
            </a:r>
            <a:r>
              <a:rPr lang="en-GB" sz="2000" dirty="0" smtClean="0">
                <a:solidFill>
                  <a:schemeClr val="bg1"/>
                </a:solidFill>
              </a:rPr>
              <a:t>ortsmouth! </a:t>
            </a:r>
          </a:p>
          <a:p>
            <a:endParaRPr lang="en-GB" sz="2000" dirty="0">
              <a:solidFill>
                <a:schemeClr val="bg1"/>
              </a:solidFill>
            </a:endParaRPr>
          </a:p>
          <a:p>
            <a:r>
              <a:rPr lang="en-GB" sz="2000" dirty="0" smtClean="0">
                <a:solidFill>
                  <a:schemeClr val="bg1"/>
                </a:solidFill>
              </a:rPr>
              <a:t>The current school is located on a site midway between lower Upham and Upham. The school was moved to this site from the original one higher up in the village in 1963. The children all walked from the old school to the new behind their </a:t>
            </a:r>
            <a:r>
              <a:rPr lang="en-GB" sz="2000" dirty="0" err="1" smtClean="0">
                <a:solidFill>
                  <a:schemeClr val="bg1"/>
                </a:solidFill>
              </a:rPr>
              <a:t>headteacher</a:t>
            </a:r>
            <a:r>
              <a:rPr lang="en-GB" sz="2000" dirty="0" smtClean="0">
                <a:solidFill>
                  <a:schemeClr val="bg1"/>
                </a:solidFill>
              </a:rPr>
              <a:t> who was riding a bike, which was something he apparently did every day. The children rang the bell outside which had been moved from the old school. We still use this bell when the year 6’s finish their last day at school and move on to secondary school. </a:t>
            </a:r>
            <a:endParaRPr lang="en-GB" sz="2000" dirty="0">
              <a:solidFill>
                <a:schemeClr val="bg1"/>
              </a:solidFill>
            </a:endParaRPr>
          </a:p>
        </p:txBody>
      </p:sp>
    </p:spTree>
    <p:extLst>
      <p:ext uri="{BB962C8B-B14F-4D97-AF65-F5344CB8AC3E}">
        <p14:creationId xmlns:p14="http://schemas.microsoft.com/office/powerpoint/2010/main" val="37790686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800000"/>
        </a:solidFill>
        <a:effectLst/>
      </p:bgPr>
    </p:bg>
    <p:spTree>
      <p:nvGrpSpPr>
        <p:cNvPr id="1" name=""/>
        <p:cNvGrpSpPr/>
        <p:nvPr/>
      </p:nvGrpSpPr>
      <p:grpSpPr>
        <a:xfrm>
          <a:off x="0" y="0"/>
          <a:ext cx="0" cy="0"/>
          <a:chOff x="0" y="0"/>
          <a:chExt cx="0" cy="0"/>
        </a:xfrm>
      </p:grpSpPr>
      <p:sp>
        <p:nvSpPr>
          <p:cNvPr id="4" name="TextBox 3"/>
          <p:cNvSpPr txBox="1"/>
          <p:nvPr/>
        </p:nvSpPr>
        <p:spPr>
          <a:xfrm rot="20961372">
            <a:off x="1195370" y="1255375"/>
            <a:ext cx="3037003" cy="1692771"/>
          </a:xfrm>
          <a:prstGeom prst="rect">
            <a:avLst/>
          </a:prstGeom>
          <a:noFill/>
        </p:spPr>
        <p:txBody>
          <a:bodyPr wrap="square" rtlCol="0">
            <a:spAutoFit/>
          </a:bodyPr>
          <a:lstStyle/>
          <a:p>
            <a:r>
              <a:rPr lang="en-GB" sz="2800" b="1" i="1" dirty="0" smtClean="0">
                <a:solidFill>
                  <a:schemeClr val="bg1"/>
                </a:solidFill>
              </a:rPr>
              <a:t>I Like Upham school because it is close to my house.</a:t>
            </a:r>
          </a:p>
          <a:p>
            <a:r>
              <a:rPr lang="en-GB" sz="2000" b="1" i="1" dirty="0" smtClean="0">
                <a:solidFill>
                  <a:schemeClr val="bg1"/>
                </a:solidFill>
              </a:rPr>
              <a:t>Diana age 51.</a:t>
            </a:r>
            <a:endParaRPr lang="en-GB" sz="2000" b="1" i="1" dirty="0">
              <a:solidFill>
                <a:schemeClr val="bg1"/>
              </a:solidFill>
            </a:endParaRPr>
          </a:p>
        </p:txBody>
      </p:sp>
      <p:sp>
        <p:nvSpPr>
          <p:cNvPr id="5" name="TextBox 4"/>
          <p:cNvSpPr txBox="1"/>
          <p:nvPr/>
        </p:nvSpPr>
        <p:spPr>
          <a:xfrm rot="354283">
            <a:off x="5273041" y="271197"/>
            <a:ext cx="2052320" cy="3970318"/>
          </a:xfrm>
          <a:prstGeom prst="rect">
            <a:avLst/>
          </a:prstGeom>
          <a:noFill/>
        </p:spPr>
        <p:txBody>
          <a:bodyPr wrap="square" rtlCol="0">
            <a:spAutoFit/>
          </a:bodyPr>
          <a:lstStyle/>
          <a:p>
            <a:r>
              <a:rPr lang="en-GB" sz="2800" b="1" i="1" dirty="0" smtClean="0">
                <a:solidFill>
                  <a:schemeClr val="bg1"/>
                </a:solidFill>
              </a:rPr>
              <a:t>I like Upham school because its small and the activities are always fun.</a:t>
            </a:r>
          </a:p>
          <a:p>
            <a:r>
              <a:rPr lang="en-GB" sz="2000" b="1" i="1" dirty="0" smtClean="0">
                <a:solidFill>
                  <a:schemeClr val="bg1"/>
                </a:solidFill>
              </a:rPr>
              <a:t>George age 9.</a:t>
            </a:r>
            <a:endParaRPr lang="en-GB" sz="2000" b="1" i="1" dirty="0">
              <a:solidFill>
                <a:schemeClr val="bg1"/>
              </a:solidFill>
            </a:endParaRPr>
          </a:p>
        </p:txBody>
      </p:sp>
      <p:sp>
        <p:nvSpPr>
          <p:cNvPr id="3" name="TextBox 2"/>
          <p:cNvSpPr txBox="1"/>
          <p:nvPr/>
        </p:nvSpPr>
        <p:spPr>
          <a:xfrm rot="21077404">
            <a:off x="8432800" y="701964"/>
            <a:ext cx="2854036" cy="3970318"/>
          </a:xfrm>
          <a:prstGeom prst="rect">
            <a:avLst/>
          </a:prstGeom>
          <a:noFill/>
        </p:spPr>
        <p:txBody>
          <a:bodyPr wrap="square" rtlCol="0">
            <a:spAutoFit/>
          </a:bodyPr>
          <a:lstStyle/>
          <a:p>
            <a:r>
              <a:rPr lang="en-GB" sz="2800" b="1" dirty="0" smtClean="0">
                <a:solidFill>
                  <a:schemeClr val="bg1"/>
                </a:solidFill>
              </a:rPr>
              <a:t>Upham school is a caring and lovely school and it sends the children off confident going to secondary school.</a:t>
            </a:r>
          </a:p>
          <a:p>
            <a:r>
              <a:rPr lang="en-GB" sz="2000" b="1" dirty="0" smtClean="0">
                <a:solidFill>
                  <a:schemeClr val="bg1"/>
                </a:solidFill>
              </a:rPr>
              <a:t>Lucy age 9.</a:t>
            </a:r>
            <a:endParaRPr lang="en-GB" sz="2000" b="1" dirty="0">
              <a:solidFill>
                <a:schemeClr val="bg1"/>
              </a:solidFill>
            </a:endParaRPr>
          </a:p>
        </p:txBody>
      </p:sp>
    </p:spTree>
    <p:extLst>
      <p:ext uri="{BB962C8B-B14F-4D97-AF65-F5344CB8AC3E}">
        <p14:creationId xmlns:p14="http://schemas.microsoft.com/office/powerpoint/2010/main" val="132553751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1594</TotalTime>
  <Words>622</Words>
  <Application>Microsoft Office PowerPoint</Application>
  <PresentationFormat>Widescreen</PresentationFormat>
  <Paragraphs>32</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Calibri Light</vt:lpstr>
      <vt:lpstr>Times New Roman</vt:lpstr>
      <vt:lpstr>Office Theme</vt:lpstr>
      <vt:lpstr>PowerPoint Presentation</vt:lpstr>
      <vt:lpstr>PowerPoint Presentation</vt:lpstr>
      <vt:lpstr>                               Activities.</vt:lpstr>
      <vt:lpstr>                                 Our staff.</vt:lpstr>
      <vt:lpstr>                             Our history.</vt:lpstr>
      <vt:lpstr>PowerPoint Presentation</vt:lpstr>
    </vt:vector>
  </TitlesOfParts>
  <Company>University Of Southampton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Baralle D.</dc:creator>
  <cp:lastModifiedBy>Sally-Ann Bird</cp:lastModifiedBy>
  <cp:revision>36</cp:revision>
  <dcterms:created xsi:type="dcterms:W3CDTF">2020-06-19T09:29:19Z</dcterms:created>
  <dcterms:modified xsi:type="dcterms:W3CDTF">2020-06-26T08:44:18Z</dcterms:modified>
</cp:coreProperties>
</file>