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0"/>
  </p:handoutMasterIdLst>
  <p:sldIdLst>
    <p:sldId id="261" r:id="rId2"/>
    <p:sldId id="267" r:id="rId3"/>
    <p:sldId id="270" r:id="rId4"/>
    <p:sldId id="269" r:id="rId5"/>
    <p:sldId id="272" r:id="rId6"/>
    <p:sldId id="323" r:id="rId7"/>
    <p:sldId id="338" r:id="rId8"/>
    <p:sldId id="312" r:id="rId9"/>
    <p:sldId id="339" r:id="rId10"/>
    <p:sldId id="340" r:id="rId11"/>
    <p:sldId id="341" r:id="rId12"/>
    <p:sldId id="342" r:id="rId13"/>
    <p:sldId id="343" r:id="rId14"/>
    <p:sldId id="317" r:id="rId15"/>
    <p:sldId id="318" r:id="rId16"/>
    <p:sldId id="337" r:id="rId17"/>
    <p:sldId id="322" r:id="rId18"/>
    <p:sldId id="285" r:id="rId19"/>
  </p:sldIdLst>
  <p:sldSz cx="9144000" cy="6858000" type="screen4x3"/>
  <p:notesSz cx="6858000" cy="9144000"/>
  <p:embeddedFontLst>
    <p:embeddedFont>
      <p:font typeface="Roboto" panose="020B060402020202020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Twinkl" panose="020B0604020202020204" charset="0"/>
      <p:regular r:id="rId29"/>
      <p:bold r:id="rId30"/>
    </p:embeddedFont>
    <p:embeddedFont>
      <p:font typeface="MS PGothic" panose="020B0600070205080204" pitchFamily="34" charset="-128"/>
      <p:regular r:id="rId31"/>
    </p:embeddedFont>
    <p:embeddedFont>
      <p:font typeface="BPreplay" panose="02000503000000020004" charset="0"/>
      <p:regular r:id="rId32"/>
      <p:bold r:id="rId33"/>
      <p:italic r:id="rId34"/>
      <p:boldItalic r:id="rId35"/>
    </p:embeddedFont>
    <p:embeddedFont>
      <p:font typeface="Sassoon Infant Rg" panose="02000503030000020003" charset="0"/>
      <p:regular r:id="rId36"/>
      <p:bold r:id="rId37"/>
    </p:embeddedFont>
    <p:embeddedFont>
      <p:font typeface="Sassoon Infant Md" panose="02000603050000020003" charset="0"/>
      <p:regular r:id="rId38"/>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52">
          <p15:clr>
            <a:srgbClr val="A4A3A4"/>
          </p15:clr>
        </p15:guide>
        <p15:guide id="5" pos="5420">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Fay" initials="LF" lastIdx="1" clrIdx="0">
    <p:extLst>
      <p:ext uri="{19B8F6BF-5375-455C-9EA6-DF929625EA0E}">
        <p15:presenceInfo xmlns:p15="http://schemas.microsoft.com/office/powerpoint/2012/main" userId="7370bf89bdd735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D1B24"/>
    <a:srgbClr val="57ADDD"/>
    <a:srgbClr val="ACDDFD"/>
    <a:srgbClr val="E8F2F4"/>
    <a:srgbClr val="DAE6EA"/>
    <a:srgbClr val="93AABC"/>
    <a:srgbClr val="E3E8ED"/>
    <a:srgbClr val="A3B5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5" d="100"/>
          <a:sy n="115" d="100"/>
        </p:scale>
        <p:origin x="1476" y="108"/>
      </p:cViewPr>
      <p:guideLst>
        <p:guide orient="horz" pos="2160"/>
        <p:guide pos="2880"/>
        <p:guide pos="317"/>
        <p:guide orient="horz" pos="3952"/>
        <p:guide pos="5420"/>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1C115D9-E0AA-4B68-9B8E-F60DF46B234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E684C5E-1046-4272-A949-21599BEDC5A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FDBE414-5353-42CD-8E61-D700F93748E7}" type="datetimeFigureOut">
              <a:rPr lang="en-GB"/>
              <a:pPr>
                <a:defRPr/>
              </a:pPr>
              <a:t>01/03/2021</a:t>
            </a:fld>
            <a:endParaRPr lang="en-GB"/>
          </a:p>
        </p:txBody>
      </p:sp>
      <p:sp>
        <p:nvSpPr>
          <p:cNvPr id="4" name="Footer Placeholder 3">
            <a:extLst>
              <a:ext uri="{FF2B5EF4-FFF2-40B4-BE49-F238E27FC236}">
                <a16:creationId xmlns:a16="http://schemas.microsoft.com/office/drawing/2014/main" id="{83818822-1FBC-433A-ACF7-4B89A180668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82B464B-5314-4272-90A6-C23069F1285E}"/>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1A877429-FABA-4D2C-89A0-C02A4416F80C}"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7CFE289A-E03C-4F99-80EA-8DB2BB1CE8C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87215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ED60EF2-3610-45D5-AC33-4AB85AF590A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26026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2429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927094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6CC13E0-F319-46B8-9DAA-F0659DF28C3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28356" y="6143048"/>
            <a:ext cx="674079" cy="640135"/>
          </a:xfrm>
          <a:prstGeom prst="rect">
            <a:avLst/>
          </a:prstGeom>
        </p:spPr>
      </p:pic>
    </p:spTree>
    <p:extLst>
      <p:ext uri="{BB962C8B-B14F-4D97-AF65-F5344CB8AC3E}">
        <p14:creationId xmlns:p14="http://schemas.microsoft.com/office/powerpoint/2010/main" val="62933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FFCDF6-0F93-42E5-9843-66F2E52A84F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28356" y="6143048"/>
            <a:ext cx="674079" cy="640135"/>
          </a:xfrm>
          <a:prstGeom prst="rect">
            <a:avLst/>
          </a:prstGeom>
        </p:spPr>
      </p:pic>
    </p:spTree>
    <p:extLst>
      <p:ext uri="{BB962C8B-B14F-4D97-AF65-F5344CB8AC3E}">
        <p14:creationId xmlns:p14="http://schemas.microsoft.com/office/powerpoint/2010/main" val="2446160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992EE38-CEBA-4188-A667-16D626E280B6}"/>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C1D3761-0DBB-43DF-9665-8C44165ABC7B}"/>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79" r:id="rId3"/>
    <p:sldLayoutId id="2147483680" r:id="rId4"/>
    <p:sldLayoutId id="2147483681" r:id="rId5"/>
    <p:sldLayoutId id="2147483684"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hyperlink" Target="https://www.youtube.com/watch?v=_MO9B2jLOgw"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a:extLst>
              <a:ext uri="{FF2B5EF4-FFF2-40B4-BE49-F238E27FC236}">
                <a16:creationId xmlns:a16="http://schemas.microsoft.com/office/drawing/2014/main" id="{42A84663-68B2-4F8C-8CC9-FB01486A57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6">
            <a:extLst>
              <a:ext uri="{FF2B5EF4-FFF2-40B4-BE49-F238E27FC236}">
                <a16:creationId xmlns:a16="http://schemas.microsoft.com/office/drawing/2014/main" id="{ED7AB309-689D-4D69-949B-CF6570637FED}"/>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3AB2B921-1169-4D93-8915-30A904C4CB79}"/>
              </a:ext>
            </a:extLst>
          </p:cNvPr>
          <p:cNvSpPr/>
          <p:nvPr/>
        </p:nvSpPr>
        <p:spPr>
          <a:xfrm>
            <a:off x="0" y="6251575"/>
            <a:ext cx="9144000" cy="611188"/>
          </a:xfrm>
          <a:prstGeom prst="rect">
            <a:avLst/>
          </a:prstGeom>
          <a:solidFill>
            <a:srgbClr val="EB1E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7DD864BB-D620-40D4-B368-D4C20FD6378D}"/>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150" name="TextBox 10">
            <a:extLst>
              <a:ext uri="{FF2B5EF4-FFF2-40B4-BE49-F238E27FC236}">
                <a16:creationId xmlns:a16="http://schemas.microsoft.com/office/drawing/2014/main" id="{C4CC76AA-8F6B-4536-AB4D-59C8A5FCA3DB}"/>
              </a:ext>
            </a:extLst>
          </p:cNvPr>
          <p:cNvSpPr txBox="1">
            <a:spLocks noChangeArrowheads="1"/>
          </p:cNvSpPr>
          <p:nvPr/>
        </p:nvSpPr>
        <p:spPr bwMode="auto">
          <a:xfrm>
            <a:off x="2495550" y="6494463"/>
            <a:ext cx="41449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Geography</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2 | Sensational Safari | Marvellous Maasai | Lesson 5</a:t>
            </a:r>
          </a:p>
        </p:txBody>
      </p:sp>
      <p:sp>
        <p:nvSpPr>
          <p:cNvPr id="6151" name="Text Placeholder 16">
            <a:extLst>
              <a:ext uri="{FF2B5EF4-FFF2-40B4-BE49-F238E27FC236}">
                <a16:creationId xmlns:a16="http://schemas.microsoft.com/office/drawing/2014/main" id="{B014F8B1-79F5-41C6-86DA-B88815D399CD}"/>
              </a:ext>
            </a:extLst>
          </p:cNvPr>
          <p:cNvSpPr>
            <a:spLocks noGrp="1"/>
          </p:cNvSpPr>
          <p:nvPr>
            <p:ph type="body" sz="quarter" idx="10"/>
          </p:nvPr>
        </p:nvSpPr>
        <p:spPr>
          <a:xfrm>
            <a:off x="1655763" y="3200400"/>
            <a:ext cx="5832475" cy="542925"/>
          </a:xfrm>
        </p:spPr>
        <p:txBody>
          <a:bodyPr/>
          <a:lstStyle/>
          <a:p>
            <a:pPr eaLnBrk="1" hangingPunct="1"/>
            <a:r>
              <a:rPr lang="en-GB" altLang="en-US" dirty="0">
                <a:latin typeface="Roboto" panose="02000000000000000000" pitchFamily="2" charset="0"/>
                <a:ea typeface="Roboto" panose="02000000000000000000" pitchFamily="2" charset="0"/>
                <a:cs typeface="Roboto" panose="02000000000000000000" pitchFamily="2" charset="0"/>
              </a:rPr>
              <a:t>Sensational Safari</a:t>
            </a:r>
          </a:p>
        </p:txBody>
      </p:sp>
      <p:sp>
        <p:nvSpPr>
          <p:cNvPr id="6152" name="Title 17">
            <a:extLst>
              <a:ext uri="{FF2B5EF4-FFF2-40B4-BE49-F238E27FC236}">
                <a16:creationId xmlns:a16="http://schemas.microsoft.com/office/drawing/2014/main" id="{7E023C69-4BAB-4946-9A10-E8B686FEF194}"/>
              </a:ext>
            </a:extLst>
          </p:cNvPr>
          <p:cNvSpPr>
            <a:spLocks noGrp="1"/>
          </p:cNvSpPr>
          <p:nvPr>
            <p:ph type="title"/>
          </p:nvPr>
        </p:nvSpPr>
        <p:spPr>
          <a:xfrm>
            <a:off x="539750" y="2359025"/>
            <a:ext cx="8064500" cy="655638"/>
          </a:xfrm>
        </p:spPr>
        <p:txBody>
          <a:bodyPr/>
          <a:lstStyle/>
          <a:p>
            <a:pPr eaLnBrk="1" hangingPunct="1"/>
            <a:r>
              <a:rPr lang="en-GB" altLang="en-US" sz="4800" dirty="0">
                <a:latin typeface="Roboto" panose="02000000000000000000" pitchFamily="2" charset="0"/>
                <a:ea typeface="Roboto" panose="02000000000000000000" pitchFamily="2" charset="0"/>
                <a:cs typeface="Roboto" panose="02000000000000000000" pitchFamily="2" charset="0"/>
              </a:rPr>
              <a:t>Geography</a:t>
            </a:r>
          </a:p>
        </p:txBody>
      </p:sp>
      <p:pic>
        <p:nvPicPr>
          <p:cNvPr id="6153" name="Picture 2">
            <a:extLst>
              <a:ext uri="{FF2B5EF4-FFF2-40B4-BE49-F238E27FC236}">
                <a16:creationId xmlns:a16="http://schemas.microsoft.com/office/drawing/2014/main" id="{E86BD97E-3F9C-454A-907B-8644A60D58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1669D04-2F5C-4DD4-924B-91BFCF867A3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A4E0673-047E-496C-8797-86AD2626AD5D}"/>
              </a:ext>
            </a:extLst>
          </p:cNvPr>
          <p:cNvSpPr/>
          <p:nvPr/>
        </p:nvSpPr>
        <p:spPr bwMode="auto">
          <a:xfrm>
            <a:off x="503238" y="531813"/>
            <a:ext cx="8137525" cy="219392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a:extLst>
              <a:ext uri="{FF2B5EF4-FFF2-40B4-BE49-F238E27FC236}">
                <a16:creationId xmlns:a16="http://schemas.microsoft.com/office/drawing/2014/main" id="{5E5F1FF7-88B0-4A11-A516-05D89969C5A0}"/>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ea typeface="MS PGothic" panose="020B0600070205080204" pitchFamily="34" charset="-128"/>
              </a:rPr>
              <a:t>Success Criteria</a:t>
            </a:r>
          </a:p>
        </p:txBody>
      </p:sp>
      <p:sp>
        <p:nvSpPr>
          <p:cNvPr id="8197" name="Title 1">
            <a:extLst>
              <a:ext uri="{FF2B5EF4-FFF2-40B4-BE49-F238E27FC236}">
                <a16:creationId xmlns:a16="http://schemas.microsoft.com/office/drawing/2014/main" id="{E27A94BC-094D-4A82-91F7-F544E5E60EE3}"/>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ea typeface="MS PGothic" panose="020B0600070205080204" pitchFamily="34" charset="-128"/>
              </a:rPr>
              <a:t>Aim</a:t>
            </a:r>
          </a:p>
        </p:txBody>
      </p:sp>
      <p:sp>
        <p:nvSpPr>
          <p:cNvPr id="16" name="Content Placeholder 15">
            <a:extLst>
              <a:ext uri="{FF2B5EF4-FFF2-40B4-BE49-F238E27FC236}">
                <a16:creationId xmlns:a16="http://schemas.microsoft.com/office/drawing/2014/main" id="{F87D9497-D69C-4746-A893-A2601A22A344}"/>
              </a:ext>
            </a:extLst>
          </p:cNvPr>
          <p:cNvSpPr>
            <a:spLocks noGrp="1"/>
          </p:cNvSpPr>
          <p:nvPr>
            <p:ph idx="1"/>
          </p:nvPr>
        </p:nvSpPr>
        <p:spPr>
          <a:xfrm>
            <a:off x="755650" y="1081088"/>
            <a:ext cx="7632700" cy="1577975"/>
          </a:xfrm>
        </p:spPr>
        <p:txBody>
          <a:bodyPr rtlCol="0">
            <a:normAutofit/>
          </a:bodyPr>
          <a:lstStyle/>
          <a:p>
            <a:pPr eaLnBrk="1" fontAlgn="auto" hangingPunct="1">
              <a:lnSpc>
                <a:spcPct val="150000"/>
              </a:lnSpc>
              <a:spcAft>
                <a:spcPts val="0"/>
              </a:spcAft>
              <a:defRPr/>
            </a:pPr>
            <a:r>
              <a:rPr lang="en-GB" dirty="0">
                <a:latin typeface="Twinkl" pitchFamily="2" charset="0"/>
                <a:cs typeface="+mn-cs"/>
              </a:rPr>
              <a:t>I can understand what the </a:t>
            </a:r>
            <a:r>
              <a:rPr lang="en-GB" dirty="0" err="1">
                <a:latin typeface="Twinkl" pitchFamily="2" charset="0"/>
                <a:cs typeface="+mn-cs"/>
              </a:rPr>
              <a:t>Maasai</a:t>
            </a:r>
            <a:r>
              <a:rPr lang="en-GB" dirty="0">
                <a:latin typeface="Twinkl" pitchFamily="2" charset="0"/>
                <a:cs typeface="+mn-cs"/>
              </a:rPr>
              <a:t> culture is like.</a:t>
            </a: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a:p>
            <a:pPr eaLnBrk="1" fontAlgn="auto" hangingPunct="1">
              <a:lnSpc>
                <a:spcPct val="150000"/>
              </a:lnSpc>
              <a:spcAft>
                <a:spcPts val="0"/>
              </a:spcAft>
              <a:defRPr/>
            </a:pPr>
            <a:endParaRPr lang="en-GB" dirty="0">
              <a:latin typeface="Twinkl" pitchFamily="2" charset="0"/>
              <a:cs typeface="+mn-cs"/>
            </a:endParaRP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p:txBody>
      </p:sp>
      <p:sp>
        <p:nvSpPr>
          <p:cNvPr id="8199" name="Content Placeholder 15">
            <a:extLst>
              <a:ext uri="{FF2B5EF4-FFF2-40B4-BE49-F238E27FC236}">
                <a16:creationId xmlns:a16="http://schemas.microsoft.com/office/drawing/2014/main" id="{8D196341-B5D3-4098-A00C-765BB77094FE}"/>
              </a:ext>
            </a:extLst>
          </p:cNvPr>
          <p:cNvSpPr txBox="1">
            <a:spLocks/>
          </p:cNvSpPr>
          <p:nvPr/>
        </p:nvSpPr>
        <p:spPr bwMode="auto">
          <a:xfrm>
            <a:off x="661988" y="3748088"/>
            <a:ext cx="7694612"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endParaRPr lang="en-GB" altLang="en-US">
              <a:ea typeface="MS PGothic" panose="020B0600070205080204" pitchFamily="34" charset="-128"/>
            </a:endParaRPr>
          </a:p>
        </p:txBody>
      </p:sp>
      <p:sp>
        <p:nvSpPr>
          <p:cNvPr id="8200" name="Rectangle 2">
            <a:extLst>
              <a:ext uri="{FF2B5EF4-FFF2-40B4-BE49-F238E27FC236}">
                <a16:creationId xmlns:a16="http://schemas.microsoft.com/office/drawing/2014/main" id="{1A994B38-EE03-4928-BB88-A5ADC024804B}"/>
              </a:ext>
            </a:extLst>
          </p:cNvPr>
          <p:cNvSpPr>
            <a:spLocks noChangeArrowheads="1"/>
          </p:cNvSpPr>
          <p:nvPr/>
        </p:nvSpPr>
        <p:spPr bwMode="auto">
          <a:xfrm>
            <a:off x="755650" y="3748088"/>
            <a:ext cx="76327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spcAft>
                <a:spcPts val="600"/>
              </a:spcAft>
            </a:pPr>
            <a:r>
              <a:rPr lang="en-GB" altLang="en-US">
                <a:solidFill>
                  <a:schemeClr val="tx1"/>
                </a:solidFill>
                <a:latin typeface="Twinkl" pitchFamily="2" charset="0"/>
              </a:rPr>
              <a:t>I can describe 3 things about the Maasai people and culture.</a:t>
            </a:r>
          </a:p>
          <a:p>
            <a:pPr eaLnBrk="1" hangingPunct="1">
              <a:lnSpc>
                <a:spcPct val="100000"/>
              </a:lnSpc>
              <a:spcBef>
                <a:spcPct val="0"/>
              </a:spcBef>
              <a:spcAft>
                <a:spcPts val="600"/>
              </a:spcAft>
            </a:pPr>
            <a:r>
              <a:rPr lang="en-GB" altLang="en-US">
                <a:solidFill>
                  <a:schemeClr val="tx1"/>
                </a:solidFill>
                <a:latin typeface="Twinkl" pitchFamily="2" charset="0"/>
              </a:rPr>
              <a:t>I can begin to understand some similarities and differences between the Maasai culture and my own culture.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FE733926-3547-404F-BA97-58F3D1F9115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Key Words</a:t>
            </a:r>
          </a:p>
        </p:txBody>
      </p:sp>
      <p:grpSp>
        <p:nvGrpSpPr>
          <p:cNvPr id="3" name="Group 17">
            <a:extLst>
              <a:ext uri="{FF2B5EF4-FFF2-40B4-BE49-F238E27FC236}">
                <a16:creationId xmlns:a16="http://schemas.microsoft.com/office/drawing/2014/main" id="{0A91C00C-B67C-4C32-B37B-058BDE0E931D}"/>
              </a:ext>
            </a:extLst>
          </p:cNvPr>
          <p:cNvGrpSpPr>
            <a:grpSpLocks/>
          </p:cNvGrpSpPr>
          <p:nvPr/>
        </p:nvGrpSpPr>
        <p:grpSpPr bwMode="auto">
          <a:xfrm>
            <a:off x="1025976" y="1970002"/>
            <a:ext cx="6454775" cy="1522412"/>
            <a:chOff x="755650" y="1369802"/>
            <a:chExt cx="6456033" cy="1521357"/>
          </a:xfrm>
          <a:solidFill>
            <a:srgbClr val="ACDDFD"/>
          </a:solidFill>
        </p:grpSpPr>
        <p:sp>
          <p:nvSpPr>
            <p:cNvPr id="4" name="Rounded Rectangle 3">
              <a:extLst>
                <a:ext uri="{FF2B5EF4-FFF2-40B4-BE49-F238E27FC236}">
                  <a16:creationId xmlns:a16="http://schemas.microsoft.com/office/drawing/2014/main" id="{314690BB-FBCE-446A-B26F-BEEDB47EF55F}"/>
                </a:ext>
              </a:extLst>
            </p:cNvPr>
            <p:cNvSpPr/>
            <p:nvPr/>
          </p:nvSpPr>
          <p:spPr>
            <a:xfrm>
              <a:off x="755650" y="1369802"/>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ounded Rectangle 5">
              <a:extLst>
                <a:ext uri="{FF2B5EF4-FFF2-40B4-BE49-F238E27FC236}">
                  <a16:creationId xmlns:a16="http://schemas.microsoft.com/office/drawing/2014/main" id="{4CC1B60E-2525-42A0-BA47-9F435E3F51E1}"/>
                </a:ext>
              </a:extLst>
            </p:cNvPr>
            <p:cNvSpPr/>
            <p:nvPr/>
          </p:nvSpPr>
          <p:spPr>
            <a:xfrm>
              <a:off x="2413323" y="1369802"/>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ounded Rectangle 6">
              <a:extLst>
                <a:ext uri="{FF2B5EF4-FFF2-40B4-BE49-F238E27FC236}">
                  <a16:creationId xmlns:a16="http://schemas.microsoft.com/office/drawing/2014/main" id="{F393F12F-7BC1-40A6-B9C5-2CA9B995C7EE}"/>
                </a:ext>
              </a:extLst>
            </p:cNvPr>
            <p:cNvSpPr/>
            <p:nvPr/>
          </p:nvSpPr>
          <p:spPr>
            <a:xfrm>
              <a:off x="4070996" y="1369802"/>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ounded Rectangle 7">
              <a:extLst>
                <a:ext uri="{FF2B5EF4-FFF2-40B4-BE49-F238E27FC236}">
                  <a16:creationId xmlns:a16="http://schemas.microsoft.com/office/drawing/2014/main" id="{8833344D-40BC-4618-B4A9-8FF2B6D4045A}"/>
                </a:ext>
              </a:extLst>
            </p:cNvPr>
            <p:cNvSpPr/>
            <p:nvPr/>
          </p:nvSpPr>
          <p:spPr>
            <a:xfrm>
              <a:off x="5728669" y="1369802"/>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9" name="Group 6">
            <a:extLst>
              <a:ext uri="{FF2B5EF4-FFF2-40B4-BE49-F238E27FC236}">
                <a16:creationId xmlns:a16="http://schemas.microsoft.com/office/drawing/2014/main" id="{0210CA0D-9B9A-4050-83ED-6068D6C2E3EF}"/>
              </a:ext>
            </a:extLst>
          </p:cNvPr>
          <p:cNvGrpSpPr>
            <a:grpSpLocks/>
          </p:cNvGrpSpPr>
          <p:nvPr/>
        </p:nvGrpSpPr>
        <p:grpSpPr bwMode="auto">
          <a:xfrm>
            <a:off x="1882711" y="3595602"/>
            <a:ext cx="4797425" cy="1522412"/>
            <a:chOff x="755650" y="2995674"/>
            <a:chExt cx="4798360" cy="1521357"/>
          </a:xfrm>
          <a:solidFill>
            <a:srgbClr val="ACDDFD"/>
          </a:solidFill>
        </p:grpSpPr>
        <p:sp>
          <p:nvSpPr>
            <p:cNvPr id="10" name="Rounded Rectangle 9">
              <a:extLst>
                <a:ext uri="{FF2B5EF4-FFF2-40B4-BE49-F238E27FC236}">
                  <a16:creationId xmlns:a16="http://schemas.microsoft.com/office/drawing/2014/main" id="{0B37AB6B-8A30-429A-A12C-A32A4A4D4A30}"/>
                </a:ext>
              </a:extLst>
            </p:cNvPr>
            <p:cNvSpPr/>
            <p:nvPr/>
          </p:nvSpPr>
          <p:spPr>
            <a:xfrm>
              <a:off x="755650" y="2995674"/>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ounded Rectangle 10">
              <a:extLst>
                <a:ext uri="{FF2B5EF4-FFF2-40B4-BE49-F238E27FC236}">
                  <a16:creationId xmlns:a16="http://schemas.microsoft.com/office/drawing/2014/main" id="{2CA7B245-12BC-4071-8AE7-662653560301}"/>
                </a:ext>
              </a:extLst>
            </p:cNvPr>
            <p:cNvSpPr/>
            <p:nvPr/>
          </p:nvSpPr>
          <p:spPr>
            <a:xfrm>
              <a:off x="2413323" y="2995674"/>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ounded Rectangle 11">
              <a:extLst>
                <a:ext uri="{FF2B5EF4-FFF2-40B4-BE49-F238E27FC236}">
                  <a16:creationId xmlns:a16="http://schemas.microsoft.com/office/drawing/2014/main" id="{53ADE092-43B7-40CB-84F2-1F716C7A0A23}"/>
                </a:ext>
              </a:extLst>
            </p:cNvPr>
            <p:cNvSpPr/>
            <p:nvPr/>
          </p:nvSpPr>
          <p:spPr>
            <a:xfrm>
              <a:off x="4070996" y="2995674"/>
              <a:ext cx="1483014" cy="152135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9221" name="TextBox 1">
            <a:extLst>
              <a:ext uri="{FF2B5EF4-FFF2-40B4-BE49-F238E27FC236}">
                <a16:creationId xmlns:a16="http://schemas.microsoft.com/office/drawing/2014/main" id="{5A0ED697-640E-40CA-A8B4-7B339084EBC6}"/>
              </a:ext>
            </a:extLst>
          </p:cNvPr>
          <p:cNvSpPr txBox="1">
            <a:spLocks noChangeArrowheads="1"/>
          </p:cNvSpPr>
          <p:nvPr/>
        </p:nvSpPr>
        <p:spPr bwMode="auto">
          <a:xfrm>
            <a:off x="1025525" y="2571750"/>
            <a:ext cx="148272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Maasai tribe</a:t>
            </a:r>
          </a:p>
        </p:txBody>
      </p:sp>
      <p:sp>
        <p:nvSpPr>
          <p:cNvPr id="9222" name="TextBox 26">
            <a:extLst>
              <a:ext uri="{FF2B5EF4-FFF2-40B4-BE49-F238E27FC236}">
                <a16:creationId xmlns:a16="http://schemas.microsoft.com/office/drawing/2014/main" id="{2CADA0C1-FB6B-4732-975D-885B3BC868BC}"/>
              </a:ext>
            </a:extLst>
          </p:cNvPr>
          <p:cNvSpPr txBox="1">
            <a:spLocks noChangeArrowheads="1"/>
          </p:cNvSpPr>
          <p:nvPr/>
        </p:nvSpPr>
        <p:spPr bwMode="auto">
          <a:xfrm>
            <a:off x="2682875" y="2571750"/>
            <a:ext cx="148272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culture</a:t>
            </a:r>
          </a:p>
        </p:txBody>
      </p:sp>
      <p:sp>
        <p:nvSpPr>
          <p:cNvPr id="9223" name="TextBox 27">
            <a:extLst>
              <a:ext uri="{FF2B5EF4-FFF2-40B4-BE49-F238E27FC236}">
                <a16:creationId xmlns:a16="http://schemas.microsoft.com/office/drawing/2014/main" id="{39EC7A9E-9E80-45AE-B143-7EA38E4E3C3C}"/>
              </a:ext>
            </a:extLst>
          </p:cNvPr>
          <p:cNvSpPr txBox="1">
            <a:spLocks noChangeArrowheads="1"/>
          </p:cNvSpPr>
          <p:nvPr/>
        </p:nvSpPr>
        <p:spPr bwMode="auto">
          <a:xfrm>
            <a:off x="4340225" y="2565400"/>
            <a:ext cx="148272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tradition</a:t>
            </a:r>
          </a:p>
        </p:txBody>
      </p:sp>
      <p:sp>
        <p:nvSpPr>
          <p:cNvPr id="9224" name="TextBox 28">
            <a:extLst>
              <a:ext uri="{FF2B5EF4-FFF2-40B4-BE49-F238E27FC236}">
                <a16:creationId xmlns:a16="http://schemas.microsoft.com/office/drawing/2014/main" id="{1271CE18-5243-4C6D-871F-CD90E3BFCECE}"/>
              </a:ext>
            </a:extLst>
          </p:cNvPr>
          <p:cNvSpPr txBox="1">
            <a:spLocks noChangeArrowheads="1"/>
          </p:cNvSpPr>
          <p:nvPr/>
        </p:nvSpPr>
        <p:spPr bwMode="auto">
          <a:xfrm>
            <a:off x="5997575" y="2565400"/>
            <a:ext cx="148272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jumping dance</a:t>
            </a:r>
          </a:p>
        </p:txBody>
      </p:sp>
      <p:sp>
        <p:nvSpPr>
          <p:cNvPr id="9225" name="TextBox 29">
            <a:extLst>
              <a:ext uri="{FF2B5EF4-FFF2-40B4-BE49-F238E27FC236}">
                <a16:creationId xmlns:a16="http://schemas.microsoft.com/office/drawing/2014/main" id="{6A3D4CDD-6741-4BF8-A1BB-67D2B67B89FC}"/>
              </a:ext>
            </a:extLst>
          </p:cNvPr>
          <p:cNvSpPr txBox="1">
            <a:spLocks noChangeArrowheads="1"/>
          </p:cNvSpPr>
          <p:nvPr/>
        </p:nvSpPr>
        <p:spPr bwMode="auto">
          <a:xfrm>
            <a:off x="1889125" y="4162425"/>
            <a:ext cx="1484313"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warriors</a:t>
            </a:r>
          </a:p>
        </p:txBody>
      </p:sp>
      <p:sp>
        <p:nvSpPr>
          <p:cNvPr id="9226" name="TextBox 30">
            <a:extLst>
              <a:ext uri="{FF2B5EF4-FFF2-40B4-BE49-F238E27FC236}">
                <a16:creationId xmlns:a16="http://schemas.microsoft.com/office/drawing/2014/main" id="{AD5E7EA8-28DA-4AEF-B8A9-920AC694A718}"/>
              </a:ext>
            </a:extLst>
          </p:cNvPr>
          <p:cNvSpPr txBox="1">
            <a:spLocks noChangeArrowheads="1"/>
          </p:cNvSpPr>
          <p:nvPr/>
        </p:nvSpPr>
        <p:spPr bwMode="auto">
          <a:xfrm>
            <a:off x="3540125" y="4157663"/>
            <a:ext cx="1482725"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competitive</a:t>
            </a:r>
          </a:p>
        </p:txBody>
      </p:sp>
      <p:sp>
        <p:nvSpPr>
          <p:cNvPr id="9227" name="TextBox 31">
            <a:extLst>
              <a:ext uri="{FF2B5EF4-FFF2-40B4-BE49-F238E27FC236}">
                <a16:creationId xmlns:a16="http://schemas.microsoft.com/office/drawing/2014/main" id="{84C08728-34BE-4227-8724-64C89A9A228A}"/>
              </a:ext>
            </a:extLst>
          </p:cNvPr>
          <p:cNvSpPr txBox="1">
            <a:spLocks noChangeArrowheads="1"/>
          </p:cNvSpPr>
          <p:nvPr/>
        </p:nvSpPr>
        <p:spPr bwMode="auto">
          <a:xfrm>
            <a:off x="5189538" y="4176713"/>
            <a:ext cx="14843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mud huts</a:t>
            </a:r>
          </a:p>
        </p:txBody>
      </p:sp>
      <p:pic>
        <p:nvPicPr>
          <p:cNvPr id="9228" name="Whole Class">
            <a:extLst>
              <a:ext uri="{FF2B5EF4-FFF2-40B4-BE49-F238E27FC236}">
                <a16:creationId xmlns:a16="http://schemas.microsoft.com/office/drawing/2014/main" id="{57221CF0-C409-487C-BC4B-A0E229F63AA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16">
            <a:extLst>
              <a:ext uri="{FF2B5EF4-FFF2-40B4-BE49-F238E27FC236}">
                <a16:creationId xmlns:a16="http://schemas.microsoft.com/office/drawing/2014/main" id="{7DC66E14-7765-4E04-9A87-4D65EFC09A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9663" y="1774825"/>
            <a:ext cx="1454150" cy="480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A9453D-DAE4-4D0F-B1BE-411CB97C6543}"/>
              </a:ext>
            </a:extLst>
          </p:cNvPr>
          <p:cNvSpPr/>
          <p:nvPr/>
        </p:nvSpPr>
        <p:spPr>
          <a:xfrm>
            <a:off x="2902228" y="1538288"/>
            <a:ext cx="5489428" cy="827087"/>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3DCA77B7-93E0-40CF-93FE-C904FDCACE93}"/>
              </a:ext>
            </a:extLst>
          </p:cNvPr>
          <p:cNvSpPr/>
          <p:nvPr/>
        </p:nvSpPr>
        <p:spPr>
          <a:xfrm>
            <a:off x="2902228" y="2419350"/>
            <a:ext cx="5489428"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ectangle 13">
            <a:extLst>
              <a:ext uri="{FF2B5EF4-FFF2-40B4-BE49-F238E27FC236}">
                <a16:creationId xmlns:a16="http://schemas.microsoft.com/office/drawing/2014/main" id="{A3DE6D6A-D2CB-40C7-8B13-8F88F58BD721}"/>
              </a:ext>
            </a:extLst>
          </p:cNvPr>
          <p:cNvSpPr/>
          <p:nvPr/>
        </p:nvSpPr>
        <p:spPr>
          <a:xfrm>
            <a:off x="2902228" y="3021013"/>
            <a:ext cx="5489428"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a:extLst>
              <a:ext uri="{FF2B5EF4-FFF2-40B4-BE49-F238E27FC236}">
                <a16:creationId xmlns:a16="http://schemas.microsoft.com/office/drawing/2014/main" id="{6C7BF385-AD39-4E08-9EE6-DBF99CE64082}"/>
              </a:ext>
            </a:extLst>
          </p:cNvPr>
          <p:cNvSpPr/>
          <p:nvPr/>
        </p:nvSpPr>
        <p:spPr>
          <a:xfrm>
            <a:off x="2902228" y="3624263"/>
            <a:ext cx="5489428"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2DE7ED4F-28C8-4394-87F5-1BD9C571C163}"/>
              </a:ext>
            </a:extLst>
          </p:cNvPr>
          <p:cNvSpPr/>
          <p:nvPr/>
        </p:nvSpPr>
        <p:spPr>
          <a:xfrm>
            <a:off x="2902228" y="4829175"/>
            <a:ext cx="5489428"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D8704920-EF0B-4D9F-AA4F-F7E0007401AA}"/>
              </a:ext>
            </a:extLst>
          </p:cNvPr>
          <p:cNvSpPr/>
          <p:nvPr/>
        </p:nvSpPr>
        <p:spPr>
          <a:xfrm>
            <a:off x="2902228" y="5430838"/>
            <a:ext cx="5489428"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extBox 29">
            <a:extLst>
              <a:ext uri="{FF2B5EF4-FFF2-40B4-BE49-F238E27FC236}">
                <a16:creationId xmlns:a16="http://schemas.microsoft.com/office/drawing/2014/main" id="{E825DD1A-F602-474F-826E-93F69BE0AD87}"/>
              </a:ext>
            </a:extLst>
          </p:cNvPr>
          <p:cNvSpPr txBox="1">
            <a:spLocks noChangeArrowheads="1"/>
          </p:cNvSpPr>
          <p:nvPr/>
        </p:nvSpPr>
        <p:spPr bwMode="auto">
          <a:xfrm>
            <a:off x="2902228" y="1522413"/>
            <a:ext cx="50609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dirty="0">
                <a:solidFill>
                  <a:schemeClr val="tx1"/>
                </a:solidFill>
                <a:latin typeface="Twinkl" pitchFamily="2" charset="0"/>
              </a:rPr>
              <a:t>A protected area of land, but humans can live there and carry out other activities such as fishing, road </a:t>
            </a:r>
            <a:br>
              <a:rPr lang="en-GB" altLang="en-US" sz="1400" dirty="0">
                <a:solidFill>
                  <a:schemeClr val="tx1"/>
                </a:solidFill>
                <a:latin typeface="Twinkl" pitchFamily="2" charset="0"/>
              </a:rPr>
            </a:br>
            <a:r>
              <a:rPr lang="en-GB" altLang="en-US" sz="1400" dirty="0">
                <a:solidFill>
                  <a:schemeClr val="tx1"/>
                </a:solidFill>
                <a:latin typeface="Twinkl" pitchFamily="2" charset="0"/>
              </a:rPr>
              <a:t>building, mining and gathering wood.</a:t>
            </a:r>
          </a:p>
        </p:txBody>
      </p:sp>
      <p:sp>
        <p:nvSpPr>
          <p:cNvPr id="10264" name="TextBox 29">
            <a:extLst>
              <a:ext uri="{FF2B5EF4-FFF2-40B4-BE49-F238E27FC236}">
                <a16:creationId xmlns:a16="http://schemas.microsoft.com/office/drawing/2014/main" id="{FB60211A-EBF5-4F95-B2DD-BC8D40AB6050}"/>
              </a:ext>
            </a:extLst>
          </p:cNvPr>
          <p:cNvSpPr txBox="1">
            <a:spLocks noChangeArrowheads="1"/>
          </p:cNvSpPr>
          <p:nvPr/>
        </p:nvSpPr>
        <p:spPr bwMode="auto">
          <a:xfrm>
            <a:off x="2908578" y="2371725"/>
            <a:ext cx="5049838"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dirty="0">
                <a:solidFill>
                  <a:schemeClr val="tx1"/>
                </a:solidFill>
                <a:latin typeface="Twinkl" pitchFamily="2" charset="0"/>
              </a:rPr>
              <a:t>A protected area of land where only tourism and </a:t>
            </a:r>
            <a:br>
              <a:rPr lang="en-GB" altLang="en-US" sz="1400" dirty="0">
                <a:solidFill>
                  <a:schemeClr val="tx1"/>
                </a:solidFill>
                <a:latin typeface="Twinkl" pitchFamily="2" charset="0"/>
              </a:rPr>
            </a:br>
            <a:r>
              <a:rPr lang="en-GB" altLang="en-US" sz="1400" dirty="0">
                <a:solidFill>
                  <a:schemeClr val="tx1"/>
                </a:solidFill>
                <a:latin typeface="Twinkl" pitchFamily="2" charset="0"/>
              </a:rPr>
              <a:t>research is allowed. No humans live there.</a:t>
            </a:r>
          </a:p>
        </p:txBody>
      </p:sp>
      <p:sp>
        <p:nvSpPr>
          <p:cNvPr id="10265" name="TextBox 29">
            <a:extLst>
              <a:ext uri="{FF2B5EF4-FFF2-40B4-BE49-F238E27FC236}">
                <a16:creationId xmlns:a16="http://schemas.microsoft.com/office/drawing/2014/main" id="{5A412878-0F80-4B61-866E-9E5876F6A475}"/>
              </a:ext>
            </a:extLst>
          </p:cNvPr>
          <p:cNvSpPr txBox="1">
            <a:spLocks noChangeArrowheads="1"/>
          </p:cNvSpPr>
          <p:nvPr/>
        </p:nvSpPr>
        <p:spPr bwMode="auto">
          <a:xfrm>
            <a:off x="2911753" y="3074988"/>
            <a:ext cx="5049838"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The natural home of a plant or animal.</a:t>
            </a:r>
          </a:p>
        </p:txBody>
      </p:sp>
      <p:sp>
        <p:nvSpPr>
          <p:cNvPr id="10266" name="TextBox 29">
            <a:extLst>
              <a:ext uri="{FF2B5EF4-FFF2-40B4-BE49-F238E27FC236}">
                <a16:creationId xmlns:a16="http://schemas.microsoft.com/office/drawing/2014/main" id="{5877EC57-B833-4BD4-A0F0-ED1EF4922AD3}"/>
              </a:ext>
            </a:extLst>
          </p:cNvPr>
          <p:cNvSpPr txBox="1">
            <a:spLocks noChangeArrowheads="1"/>
          </p:cNvSpPr>
          <p:nvPr/>
        </p:nvSpPr>
        <p:spPr bwMode="auto">
          <a:xfrm>
            <a:off x="2906991" y="3571875"/>
            <a:ext cx="50498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Grassland with shrubs and trees.</a:t>
            </a:r>
          </a:p>
          <a:p>
            <a:pPr algn="ctr" eaLnBrk="1" hangingPunct="1">
              <a:lnSpc>
                <a:spcPct val="100000"/>
              </a:lnSpc>
              <a:spcBef>
                <a:spcPct val="0"/>
              </a:spcBef>
              <a:buFontTx/>
              <a:buNone/>
            </a:pPr>
            <a:r>
              <a:rPr lang="en-GB" altLang="en-US" sz="1400">
                <a:solidFill>
                  <a:schemeClr val="tx1"/>
                </a:solidFill>
                <a:latin typeface="Twinkl" pitchFamily="2" charset="0"/>
              </a:rPr>
              <a:t>Not much rain falls.</a:t>
            </a:r>
          </a:p>
        </p:txBody>
      </p:sp>
      <p:sp>
        <p:nvSpPr>
          <p:cNvPr id="10268" name="TextBox 30">
            <a:extLst>
              <a:ext uri="{FF2B5EF4-FFF2-40B4-BE49-F238E27FC236}">
                <a16:creationId xmlns:a16="http://schemas.microsoft.com/office/drawing/2014/main" id="{5D936520-E232-45CF-BB92-27250E98B9CA}"/>
              </a:ext>
            </a:extLst>
          </p:cNvPr>
          <p:cNvSpPr txBox="1">
            <a:spLocks noChangeArrowheads="1"/>
          </p:cNvSpPr>
          <p:nvPr/>
        </p:nvSpPr>
        <p:spPr bwMode="auto">
          <a:xfrm>
            <a:off x="2905403" y="4886325"/>
            <a:ext cx="5049838"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To move from one place to another.</a:t>
            </a:r>
          </a:p>
        </p:txBody>
      </p:sp>
      <p:sp>
        <p:nvSpPr>
          <p:cNvPr id="10269" name="TextBox 31">
            <a:extLst>
              <a:ext uri="{FF2B5EF4-FFF2-40B4-BE49-F238E27FC236}">
                <a16:creationId xmlns:a16="http://schemas.microsoft.com/office/drawing/2014/main" id="{73CC2DF1-BB7C-40CA-971E-5B1DABE38088}"/>
              </a:ext>
            </a:extLst>
          </p:cNvPr>
          <p:cNvSpPr txBox="1">
            <a:spLocks noChangeArrowheads="1"/>
          </p:cNvSpPr>
          <p:nvPr/>
        </p:nvSpPr>
        <p:spPr bwMode="auto">
          <a:xfrm>
            <a:off x="2900641" y="5381625"/>
            <a:ext cx="5049837"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latin typeface="Twinkl" pitchFamily="2" charset="0"/>
              </a:rPr>
              <a:t>A group of animals – African lion, African elephant, Cape buffalo, African leopard and white/black rhinoceros.</a:t>
            </a:r>
          </a:p>
        </p:txBody>
      </p:sp>
      <p:sp>
        <p:nvSpPr>
          <p:cNvPr id="16" name="Rectangle 15">
            <a:extLst>
              <a:ext uri="{FF2B5EF4-FFF2-40B4-BE49-F238E27FC236}">
                <a16:creationId xmlns:a16="http://schemas.microsoft.com/office/drawing/2014/main" id="{40B7E349-134E-49FB-B977-A97462CF9194}"/>
              </a:ext>
            </a:extLst>
          </p:cNvPr>
          <p:cNvSpPr/>
          <p:nvPr/>
        </p:nvSpPr>
        <p:spPr>
          <a:xfrm>
            <a:off x="2902227" y="4234314"/>
            <a:ext cx="5489429" cy="5492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67" name="TextBox 29">
            <a:extLst>
              <a:ext uri="{FF2B5EF4-FFF2-40B4-BE49-F238E27FC236}">
                <a16:creationId xmlns:a16="http://schemas.microsoft.com/office/drawing/2014/main" id="{668CCB13-FD5A-4DC9-9240-B76907E7248F}"/>
              </a:ext>
            </a:extLst>
          </p:cNvPr>
          <p:cNvSpPr txBox="1">
            <a:spLocks noChangeArrowheads="1"/>
          </p:cNvSpPr>
          <p:nvPr/>
        </p:nvSpPr>
        <p:spPr bwMode="auto">
          <a:xfrm>
            <a:off x="2853686" y="4175125"/>
            <a:ext cx="5579916" cy="648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dirty="0">
                <a:solidFill>
                  <a:schemeClr val="tx1"/>
                </a:solidFill>
                <a:latin typeface="Twinkl" pitchFamily="2" charset="0"/>
              </a:rPr>
              <a:t>A species of animal or plant that is at risk of becoming extinct because their habitat is being destroyed, hunting or climate change.</a:t>
            </a:r>
          </a:p>
        </p:txBody>
      </p:sp>
      <p:sp>
        <p:nvSpPr>
          <p:cNvPr id="2" name="Rectangle 1">
            <a:extLst>
              <a:ext uri="{FF2B5EF4-FFF2-40B4-BE49-F238E27FC236}">
                <a16:creationId xmlns:a16="http://schemas.microsoft.com/office/drawing/2014/main" id="{AFBC0E03-0EEF-4D18-AEFF-7B70FDF75EC1}"/>
              </a:ext>
            </a:extLst>
          </p:cNvPr>
          <p:cNvSpPr/>
          <p:nvPr/>
        </p:nvSpPr>
        <p:spPr>
          <a:xfrm>
            <a:off x="755650" y="1679575"/>
            <a:ext cx="1327150" cy="395288"/>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06827FD2-E4B6-4717-9B33-CD6B00CCF45A}"/>
              </a:ext>
            </a:extLst>
          </p:cNvPr>
          <p:cNvSpPr/>
          <p:nvPr/>
        </p:nvSpPr>
        <p:spPr>
          <a:xfrm>
            <a:off x="755650" y="2276475"/>
            <a:ext cx="1327150" cy="395288"/>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extLst>
              <a:ext uri="{FF2B5EF4-FFF2-40B4-BE49-F238E27FC236}">
                <a16:creationId xmlns:a16="http://schemas.microsoft.com/office/drawing/2014/main" id="{9096B966-E1A5-4BC7-8A4D-8CEA66FBFE41}"/>
              </a:ext>
            </a:extLst>
          </p:cNvPr>
          <p:cNvSpPr/>
          <p:nvPr/>
        </p:nvSpPr>
        <p:spPr>
          <a:xfrm>
            <a:off x="755650" y="2873375"/>
            <a:ext cx="1327150" cy="395288"/>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D6B7B444-FECA-43E5-B2B0-9EA526BDABB5}"/>
              </a:ext>
            </a:extLst>
          </p:cNvPr>
          <p:cNvSpPr/>
          <p:nvPr/>
        </p:nvSpPr>
        <p:spPr>
          <a:xfrm>
            <a:off x="755650" y="3471863"/>
            <a:ext cx="1327150" cy="395287"/>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17423513-C565-419E-9BDC-1A68092BC769}"/>
              </a:ext>
            </a:extLst>
          </p:cNvPr>
          <p:cNvSpPr/>
          <p:nvPr/>
        </p:nvSpPr>
        <p:spPr>
          <a:xfrm>
            <a:off x="755650" y="4068763"/>
            <a:ext cx="1327150" cy="395287"/>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E383FEBC-B014-4854-B799-577A1C371DBB}"/>
              </a:ext>
            </a:extLst>
          </p:cNvPr>
          <p:cNvSpPr/>
          <p:nvPr/>
        </p:nvSpPr>
        <p:spPr>
          <a:xfrm>
            <a:off x="755650" y="4665663"/>
            <a:ext cx="1327150" cy="395287"/>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extLst>
              <a:ext uri="{FF2B5EF4-FFF2-40B4-BE49-F238E27FC236}">
                <a16:creationId xmlns:a16="http://schemas.microsoft.com/office/drawing/2014/main" id="{50C29A66-BAC4-4908-BBF5-80D71FFCF84F}"/>
              </a:ext>
            </a:extLst>
          </p:cNvPr>
          <p:cNvSpPr/>
          <p:nvPr/>
        </p:nvSpPr>
        <p:spPr>
          <a:xfrm>
            <a:off x="755650" y="5262563"/>
            <a:ext cx="1327150" cy="395287"/>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7" name="TextBox 29">
            <a:extLst>
              <a:ext uri="{FF2B5EF4-FFF2-40B4-BE49-F238E27FC236}">
                <a16:creationId xmlns:a16="http://schemas.microsoft.com/office/drawing/2014/main" id="{CE5DFB89-BE20-45D0-B2CA-84CDE4DA8DC6}"/>
              </a:ext>
            </a:extLst>
          </p:cNvPr>
          <p:cNvSpPr txBox="1">
            <a:spLocks noChangeArrowheads="1"/>
          </p:cNvSpPr>
          <p:nvPr/>
        </p:nvSpPr>
        <p:spPr bwMode="auto">
          <a:xfrm>
            <a:off x="755650" y="1660525"/>
            <a:ext cx="132715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dirty="0">
                <a:solidFill>
                  <a:schemeClr val="tx1"/>
                </a:solidFill>
                <a:latin typeface="Twinkl" pitchFamily="2" charset="0"/>
              </a:rPr>
              <a:t>savannah</a:t>
            </a:r>
          </a:p>
        </p:txBody>
      </p:sp>
      <p:sp>
        <p:nvSpPr>
          <p:cNvPr id="10258" name="TextBox 29">
            <a:extLst>
              <a:ext uri="{FF2B5EF4-FFF2-40B4-BE49-F238E27FC236}">
                <a16:creationId xmlns:a16="http://schemas.microsoft.com/office/drawing/2014/main" id="{86B09621-A498-476E-AFD6-BE9E3390C0FF}"/>
              </a:ext>
            </a:extLst>
          </p:cNvPr>
          <p:cNvSpPr txBox="1">
            <a:spLocks noChangeArrowheads="1"/>
          </p:cNvSpPr>
          <p:nvPr/>
        </p:nvSpPr>
        <p:spPr bwMode="auto">
          <a:xfrm>
            <a:off x="755650" y="2255838"/>
            <a:ext cx="132715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migrate</a:t>
            </a:r>
          </a:p>
        </p:txBody>
      </p:sp>
      <p:sp>
        <p:nvSpPr>
          <p:cNvPr id="10259" name="TextBox 29">
            <a:extLst>
              <a:ext uri="{FF2B5EF4-FFF2-40B4-BE49-F238E27FC236}">
                <a16:creationId xmlns:a16="http://schemas.microsoft.com/office/drawing/2014/main" id="{5406ACA9-A14E-40FB-A814-B285852C37FD}"/>
              </a:ext>
            </a:extLst>
          </p:cNvPr>
          <p:cNvSpPr txBox="1">
            <a:spLocks noChangeArrowheads="1"/>
          </p:cNvSpPr>
          <p:nvPr/>
        </p:nvSpPr>
        <p:spPr bwMode="auto">
          <a:xfrm>
            <a:off x="755650" y="2849563"/>
            <a:ext cx="132715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Big Five</a:t>
            </a:r>
          </a:p>
        </p:txBody>
      </p:sp>
      <p:sp>
        <p:nvSpPr>
          <p:cNvPr id="10260" name="TextBox 29">
            <a:extLst>
              <a:ext uri="{FF2B5EF4-FFF2-40B4-BE49-F238E27FC236}">
                <a16:creationId xmlns:a16="http://schemas.microsoft.com/office/drawing/2014/main" id="{B3AE4DAD-6927-4259-91F2-AC77B35650E6}"/>
              </a:ext>
            </a:extLst>
          </p:cNvPr>
          <p:cNvSpPr txBox="1">
            <a:spLocks noChangeArrowheads="1"/>
          </p:cNvSpPr>
          <p:nvPr/>
        </p:nvSpPr>
        <p:spPr bwMode="auto">
          <a:xfrm>
            <a:off x="755650" y="3444875"/>
            <a:ext cx="132715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habitat</a:t>
            </a:r>
          </a:p>
        </p:txBody>
      </p:sp>
      <p:sp>
        <p:nvSpPr>
          <p:cNvPr id="10261" name="TextBox 29">
            <a:extLst>
              <a:ext uri="{FF2B5EF4-FFF2-40B4-BE49-F238E27FC236}">
                <a16:creationId xmlns:a16="http://schemas.microsoft.com/office/drawing/2014/main" id="{E433BAE5-DBEB-449A-8289-3F0BE45CEB61}"/>
              </a:ext>
            </a:extLst>
          </p:cNvPr>
          <p:cNvSpPr txBox="1">
            <a:spLocks noChangeArrowheads="1"/>
          </p:cNvSpPr>
          <p:nvPr/>
        </p:nvSpPr>
        <p:spPr bwMode="auto">
          <a:xfrm>
            <a:off x="755650" y="4048125"/>
            <a:ext cx="132715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national park</a:t>
            </a:r>
          </a:p>
        </p:txBody>
      </p:sp>
      <p:sp>
        <p:nvSpPr>
          <p:cNvPr id="10262" name="TextBox 29">
            <a:extLst>
              <a:ext uri="{FF2B5EF4-FFF2-40B4-BE49-F238E27FC236}">
                <a16:creationId xmlns:a16="http://schemas.microsoft.com/office/drawing/2014/main" id="{3270716E-7E9A-47D1-A70C-0C7FDA76EFC2}"/>
              </a:ext>
            </a:extLst>
          </p:cNvPr>
          <p:cNvSpPr txBox="1">
            <a:spLocks noChangeArrowheads="1"/>
          </p:cNvSpPr>
          <p:nvPr/>
        </p:nvSpPr>
        <p:spPr bwMode="auto">
          <a:xfrm>
            <a:off x="755650" y="4643438"/>
            <a:ext cx="132715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game reserve</a:t>
            </a:r>
          </a:p>
        </p:txBody>
      </p:sp>
      <p:sp>
        <p:nvSpPr>
          <p:cNvPr id="10263" name="TextBox 29">
            <a:extLst>
              <a:ext uri="{FF2B5EF4-FFF2-40B4-BE49-F238E27FC236}">
                <a16:creationId xmlns:a16="http://schemas.microsoft.com/office/drawing/2014/main" id="{781F663A-0F28-4725-BDBB-9C3998EF844B}"/>
              </a:ext>
            </a:extLst>
          </p:cNvPr>
          <p:cNvSpPr txBox="1">
            <a:spLocks noChangeArrowheads="1"/>
          </p:cNvSpPr>
          <p:nvPr/>
        </p:nvSpPr>
        <p:spPr bwMode="auto">
          <a:xfrm>
            <a:off x="755650" y="5246688"/>
            <a:ext cx="132715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endangered</a:t>
            </a:r>
          </a:p>
        </p:txBody>
      </p:sp>
      <p:sp>
        <p:nvSpPr>
          <p:cNvPr id="10270" name="Title 1">
            <a:extLst>
              <a:ext uri="{FF2B5EF4-FFF2-40B4-BE49-F238E27FC236}">
                <a16:creationId xmlns:a16="http://schemas.microsoft.com/office/drawing/2014/main" id="{BCEEA149-EA20-4A1F-8FE6-AAC5D4F7F736}"/>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Match It!</a:t>
            </a:r>
          </a:p>
        </p:txBody>
      </p:sp>
      <p:pic>
        <p:nvPicPr>
          <p:cNvPr id="10271" name="Talking Partners">
            <a:extLst>
              <a:ext uri="{FF2B5EF4-FFF2-40B4-BE49-F238E27FC236}">
                <a16:creationId xmlns:a16="http://schemas.microsoft.com/office/drawing/2014/main" id="{AA5F708A-D896-43B0-98D7-B91F4E58D6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2" name="Pairs">
            <a:extLst>
              <a:ext uri="{FF2B5EF4-FFF2-40B4-BE49-F238E27FC236}">
                <a16:creationId xmlns:a16="http://schemas.microsoft.com/office/drawing/2014/main" id="{7DFF89D8-9573-4BDC-B631-73D5F23843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 name="Straight Arrow Connector 37">
            <a:extLst>
              <a:ext uri="{FF2B5EF4-FFF2-40B4-BE49-F238E27FC236}">
                <a16:creationId xmlns:a16="http://schemas.microsoft.com/office/drawing/2014/main" id="{6C8E24A4-9EF5-4576-B9DA-568476034D29}"/>
              </a:ext>
            </a:extLst>
          </p:cNvPr>
          <p:cNvCxnSpPr/>
          <p:nvPr/>
        </p:nvCxnSpPr>
        <p:spPr>
          <a:xfrm>
            <a:off x="2040652" y="1800225"/>
            <a:ext cx="1276350" cy="2185988"/>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03522BE7-7CF0-4EE9-8059-F49C63C9D2F4}"/>
              </a:ext>
            </a:extLst>
          </p:cNvPr>
          <p:cNvCxnSpPr>
            <a:cxnSpLocks/>
          </p:cNvCxnSpPr>
          <p:nvPr/>
        </p:nvCxnSpPr>
        <p:spPr>
          <a:xfrm>
            <a:off x="2073990" y="2430463"/>
            <a:ext cx="926568" cy="2722563"/>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90205ED0-7001-49F6-BC5B-1C3D425C014D}"/>
              </a:ext>
            </a:extLst>
          </p:cNvPr>
          <p:cNvCxnSpPr>
            <a:cxnSpLocks/>
          </p:cNvCxnSpPr>
          <p:nvPr/>
        </p:nvCxnSpPr>
        <p:spPr>
          <a:xfrm>
            <a:off x="2048590" y="2968625"/>
            <a:ext cx="996614" cy="2711450"/>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ED407826-FEDE-41D1-BBF1-D402C7F526B7}"/>
              </a:ext>
            </a:extLst>
          </p:cNvPr>
          <p:cNvCxnSpPr/>
          <p:nvPr/>
        </p:nvCxnSpPr>
        <p:spPr>
          <a:xfrm flipV="1">
            <a:off x="2056527" y="3255963"/>
            <a:ext cx="1327150" cy="447675"/>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1334A241-79EC-4129-97E8-2645247C77AF}"/>
              </a:ext>
            </a:extLst>
          </p:cNvPr>
          <p:cNvCxnSpPr/>
          <p:nvPr/>
        </p:nvCxnSpPr>
        <p:spPr>
          <a:xfrm flipV="1">
            <a:off x="2043827" y="2633663"/>
            <a:ext cx="1273175" cy="1657350"/>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097465F8-A581-423D-B8FB-E7AB0D510870}"/>
              </a:ext>
            </a:extLst>
          </p:cNvPr>
          <p:cNvCxnSpPr>
            <a:cxnSpLocks/>
          </p:cNvCxnSpPr>
          <p:nvPr/>
        </p:nvCxnSpPr>
        <p:spPr>
          <a:xfrm flipV="1">
            <a:off x="2048590" y="2085976"/>
            <a:ext cx="1055337" cy="2868613"/>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00B74A99-B1F0-42CF-8C2D-25DD4A5ADB7B}"/>
              </a:ext>
            </a:extLst>
          </p:cNvPr>
          <p:cNvCxnSpPr>
            <a:cxnSpLocks/>
          </p:cNvCxnSpPr>
          <p:nvPr/>
        </p:nvCxnSpPr>
        <p:spPr>
          <a:xfrm flipV="1">
            <a:off x="2020015" y="4389437"/>
            <a:ext cx="980543" cy="1196977"/>
          </a:xfrm>
          <a:prstGeom prst="straightConnector1">
            <a:avLst/>
          </a:prstGeom>
          <a:ln w="38100">
            <a:solidFill>
              <a:srgbClr val="57ADDD"/>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wipe(left)">
                                      <p:cBhvr>
                                        <p:cTn id="27" dur="500"/>
                                        <p:tgtEl>
                                          <p:spTgt spid="5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wipe(left)">
                                      <p:cBhvr>
                                        <p:cTn id="32" dur="500"/>
                                        <p:tgtEl>
                                          <p:spTgt spid="5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3A8E8C6D-0E51-4CDC-982C-F1FDCA2554F9}"/>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The </a:t>
            </a:r>
            <a:r>
              <a:rPr lang="en-US" altLang="en-US" sz="3600" b="1" dirty="0" err="1">
                <a:solidFill>
                  <a:schemeClr val="tx1"/>
                </a:solidFill>
                <a:latin typeface="Twinkl" pitchFamily="2" charset="0"/>
              </a:rPr>
              <a:t>Marvellous</a:t>
            </a:r>
            <a:r>
              <a:rPr lang="en-US" altLang="en-US" sz="3600" b="1" dirty="0">
                <a:solidFill>
                  <a:schemeClr val="tx1"/>
                </a:solidFill>
                <a:latin typeface="Twinkl" pitchFamily="2" charset="0"/>
              </a:rPr>
              <a:t> Maasai</a:t>
            </a:r>
          </a:p>
        </p:txBody>
      </p:sp>
      <p:pic>
        <p:nvPicPr>
          <p:cNvPr id="11267" name="Whole Class">
            <a:extLst>
              <a:ext uri="{FF2B5EF4-FFF2-40B4-BE49-F238E27FC236}">
                <a16:creationId xmlns:a16="http://schemas.microsoft.com/office/drawing/2014/main" id="{2A61F088-6BE2-4503-BBC9-7F8FBFD882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8" name="Group 1">
            <a:extLst>
              <a:ext uri="{FF2B5EF4-FFF2-40B4-BE49-F238E27FC236}">
                <a16:creationId xmlns:a16="http://schemas.microsoft.com/office/drawing/2014/main" id="{3B357BC0-36C0-4CA1-8157-969C86E27362}"/>
              </a:ext>
            </a:extLst>
          </p:cNvPr>
          <p:cNvGrpSpPr>
            <a:grpSpLocks/>
          </p:cNvGrpSpPr>
          <p:nvPr/>
        </p:nvGrpSpPr>
        <p:grpSpPr bwMode="auto">
          <a:xfrm>
            <a:off x="755650" y="1519238"/>
            <a:ext cx="7632700" cy="1993900"/>
            <a:chOff x="755650" y="1515491"/>
            <a:chExt cx="7632700" cy="1993512"/>
          </a:xfrm>
        </p:grpSpPr>
        <p:sp>
          <p:nvSpPr>
            <p:cNvPr id="5" name="Rounded Rectangle 4">
              <a:extLst>
                <a:ext uri="{FF2B5EF4-FFF2-40B4-BE49-F238E27FC236}">
                  <a16:creationId xmlns:a16="http://schemas.microsoft.com/office/drawing/2014/main" id="{C29A09E8-AECB-4A70-BA02-6A1242C38F90}"/>
                </a:ext>
              </a:extLst>
            </p:cNvPr>
            <p:cNvSpPr/>
            <p:nvPr/>
          </p:nvSpPr>
          <p:spPr>
            <a:xfrm>
              <a:off x="755650" y="1515491"/>
              <a:ext cx="7632700" cy="1993512"/>
            </a:xfrm>
            <a:prstGeom prst="roundRect">
              <a:avLst>
                <a:gd name="adj" fmla="val 0"/>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1273" name="Rectangle 5">
              <a:extLst>
                <a:ext uri="{FF2B5EF4-FFF2-40B4-BE49-F238E27FC236}">
                  <a16:creationId xmlns:a16="http://schemas.microsoft.com/office/drawing/2014/main" id="{E2A75393-2BE1-4DD1-9B0A-2C42AD71D173}"/>
                </a:ext>
              </a:extLst>
            </p:cNvPr>
            <p:cNvSpPr>
              <a:spLocks noChangeArrowheads="1"/>
            </p:cNvSpPr>
            <p:nvPr/>
          </p:nvSpPr>
          <p:spPr bwMode="auto">
            <a:xfrm>
              <a:off x="755650" y="1521178"/>
              <a:ext cx="7632700" cy="19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spcAft>
                  <a:spcPts val="600"/>
                </a:spcAft>
              </a:pPr>
              <a:r>
                <a:rPr lang="en-GB" altLang="en-US" sz="1500">
                  <a:solidFill>
                    <a:schemeClr val="tx1"/>
                  </a:solidFill>
                  <a:latin typeface="Twinkl" pitchFamily="2" charset="0"/>
                  <a:ea typeface="MS PGothic" panose="020B0600070205080204" pitchFamily="34" charset="-128"/>
                </a:rPr>
                <a:t>The most popular reserve in Kenya is the Maasai Mara National Reserve, which can be found in the south west of the country. It is named in honour of the Maasai tribe who live in the area.</a:t>
              </a:r>
            </a:p>
            <a:p>
              <a:pPr eaLnBrk="1" hangingPunct="1">
                <a:lnSpc>
                  <a:spcPct val="100000"/>
                </a:lnSpc>
                <a:spcBef>
                  <a:spcPct val="0"/>
                </a:spcBef>
                <a:spcAft>
                  <a:spcPts val="600"/>
                </a:spcAft>
              </a:pPr>
              <a:r>
                <a:rPr lang="en-GB" altLang="en-US" sz="1500">
                  <a:solidFill>
                    <a:schemeClr val="tx1"/>
                  </a:solidFill>
                  <a:latin typeface="Twinkl" pitchFamily="2" charset="0"/>
                  <a:ea typeface="MS PGothic" panose="020B0600070205080204" pitchFamily="34" charset="-128"/>
                </a:rPr>
                <a:t>The Maasai Mara National reserve is famous world over for its large amount of wildlife, including all members of the ‘Big Five’.</a:t>
              </a:r>
            </a:p>
            <a:p>
              <a:pPr eaLnBrk="1" hangingPunct="1">
                <a:lnSpc>
                  <a:spcPct val="100000"/>
                </a:lnSpc>
                <a:spcBef>
                  <a:spcPct val="0"/>
                </a:spcBef>
                <a:spcAft>
                  <a:spcPts val="600"/>
                </a:spcAft>
              </a:pPr>
              <a:r>
                <a:rPr lang="en-GB" altLang="en-US" sz="1500">
                  <a:solidFill>
                    <a:schemeClr val="tx1"/>
                  </a:solidFill>
                  <a:latin typeface="Twinkl" pitchFamily="2" charset="0"/>
                  <a:ea typeface="MS PGothic" panose="020B0600070205080204" pitchFamily="34" charset="-128"/>
                </a:rPr>
                <a:t>The name ‘Mara’ means ‘spotted’, which is what the land looks like from a distance with trees, clouds and grass!</a:t>
              </a:r>
            </a:p>
          </p:txBody>
        </p:sp>
      </p:grpSp>
      <p:sp>
        <p:nvSpPr>
          <p:cNvPr id="11269" name="Rectangle 13">
            <a:extLst>
              <a:ext uri="{FF2B5EF4-FFF2-40B4-BE49-F238E27FC236}">
                <a16:creationId xmlns:a16="http://schemas.microsoft.com/office/drawing/2014/main" id="{E923A9AB-52A0-4AB9-94CD-962E24AC8FCA}"/>
              </a:ext>
            </a:extLst>
          </p:cNvPr>
          <p:cNvSpPr>
            <a:spLocks noChangeArrowheads="1"/>
          </p:cNvSpPr>
          <p:nvPr/>
        </p:nvSpPr>
        <p:spPr bwMode="auto">
          <a:xfrm>
            <a:off x="1325461" y="6151563"/>
            <a:ext cx="6493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QuakeUp</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And JULIAN MASON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pic>
        <p:nvPicPr>
          <p:cNvPr id="11270" name="Picture 6">
            <a:extLst>
              <a:ext uri="{FF2B5EF4-FFF2-40B4-BE49-F238E27FC236}">
                <a16:creationId xmlns:a16="http://schemas.microsoft.com/office/drawing/2014/main" id="{BB601ED4-4E55-45B9-81C3-44C8AC107FB7}"/>
              </a:ext>
            </a:extLst>
          </p:cNvPr>
          <p:cNvPicPr>
            <a:picLocks noChangeAspect="1"/>
          </p:cNvPicPr>
          <p:nvPr/>
        </p:nvPicPr>
        <p:blipFill>
          <a:blip r:embed="rId3">
            <a:extLst>
              <a:ext uri="{28A0092B-C50C-407E-A947-70E740481C1C}">
                <a14:useLocalDpi xmlns:a14="http://schemas.microsoft.com/office/drawing/2010/main" val="0"/>
              </a:ext>
            </a:extLst>
          </a:blip>
          <a:srcRect l="2013"/>
          <a:stretch>
            <a:fillRect/>
          </a:stretch>
        </p:blipFill>
        <p:spPr bwMode="auto">
          <a:xfrm>
            <a:off x="755650" y="3556000"/>
            <a:ext cx="3778250"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7">
            <a:extLst>
              <a:ext uri="{FF2B5EF4-FFF2-40B4-BE49-F238E27FC236}">
                <a16:creationId xmlns:a16="http://schemas.microsoft.com/office/drawing/2014/main" id="{868DB950-6542-48EC-8D97-ED11B388AD47}"/>
              </a:ext>
            </a:extLst>
          </p:cNvPr>
          <p:cNvPicPr>
            <a:picLocks noChangeAspect="1"/>
          </p:cNvPicPr>
          <p:nvPr/>
        </p:nvPicPr>
        <p:blipFill>
          <a:blip r:embed="rId4">
            <a:extLst>
              <a:ext uri="{28A0092B-C50C-407E-A947-70E740481C1C}">
                <a14:useLocalDpi xmlns:a14="http://schemas.microsoft.com/office/drawing/2010/main" val="0"/>
              </a:ext>
            </a:extLst>
          </a:blip>
          <a:srcRect l="1234"/>
          <a:stretch>
            <a:fillRect/>
          </a:stretch>
        </p:blipFill>
        <p:spPr bwMode="auto">
          <a:xfrm>
            <a:off x="4613275" y="3556000"/>
            <a:ext cx="3775075" cy="255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00CF4B3-ABA3-41A0-B5BC-A246499F5956}"/>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The </a:t>
            </a:r>
            <a:r>
              <a:rPr lang="en-US" altLang="en-US" sz="3600" b="1" dirty="0" err="1">
                <a:solidFill>
                  <a:schemeClr val="tx1"/>
                </a:solidFill>
                <a:latin typeface="Twinkl" pitchFamily="2" charset="0"/>
              </a:rPr>
              <a:t>Marvellous</a:t>
            </a:r>
            <a:r>
              <a:rPr lang="en-US" altLang="en-US" sz="3600" b="1" dirty="0">
                <a:solidFill>
                  <a:schemeClr val="tx1"/>
                </a:solidFill>
                <a:latin typeface="Twinkl" pitchFamily="2" charset="0"/>
              </a:rPr>
              <a:t> Maasai</a:t>
            </a:r>
          </a:p>
        </p:txBody>
      </p:sp>
      <p:pic>
        <p:nvPicPr>
          <p:cNvPr id="12291" name="Whole Class">
            <a:extLst>
              <a:ext uri="{FF2B5EF4-FFF2-40B4-BE49-F238E27FC236}">
                <a16:creationId xmlns:a16="http://schemas.microsoft.com/office/drawing/2014/main" id="{6B4C2C18-1EAB-4BF1-B4CE-37B2CC98FD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FD8E3680-52F4-44E7-B959-185BDDF27A48}"/>
              </a:ext>
            </a:extLst>
          </p:cNvPr>
          <p:cNvGrpSpPr>
            <a:grpSpLocks/>
          </p:cNvGrpSpPr>
          <p:nvPr/>
        </p:nvGrpSpPr>
        <p:grpSpPr bwMode="auto">
          <a:xfrm>
            <a:off x="755650" y="2038350"/>
            <a:ext cx="7632700" cy="523875"/>
            <a:chOff x="755650" y="2034476"/>
            <a:chExt cx="7632700" cy="523865"/>
          </a:xfrm>
        </p:grpSpPr>
        <p:sp>
          <p:nvSpPr>
            <p:cNvPr id="5" name="Rounded Rectangle 4">
              <a:extLst>
                <a:ext uri="{FF2B5EF4-FFF2-40B4-BE49-F238E27FC236}">
                  <a16:creationId xmlns:a16="http://schemas.microsoft.com/office/drawing/2014/main" id="{B0B88D24-C306-4534-BB97-CD719E5A6DFE}"/>
                </a:ext>
              </a:extLst>
            </p:cNvPr>
            <p:cNvSpPr/>
            <p:nvPr/>
          </p:nvSpPr>
          <p:spPr>
            <a:xfrm>
              <a:off x="755650" y="2034476"/>
              <a:ext cx="7632700" cy="523865"/>
            </a:xfrm>
            <a:prstGeom prst="roundRect">
              <a:avLst>
                <a:gd name="adj" fmla="val 0"/>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2298" name="Rectangle 5">
              <a:extLst>
                <a:ext uri="{FF2B5EF4-FFF2-40B4-BE49-F238E27FC236}">
                  <a16:creationId xmlns:a16="http://schemas.microsoft.com/office/drawing/2014/main" id="{ECDC1900-FFD4-4E93-8578-15CA9C9A41BB}"/>
                </a:ext>
              </a:extLst>
            </p:cNvPr>
            <p:cNvSpPr>
              <a:spLocks noChangeArrowheads="1"/>
            </p:cNvSpPr>
            <p:nvPr/>
          </p:nvSpPr>
          <p:spPr bwMode="auto">
            <a:xfrm>
              <a:off x="755650" y="2064877"/>
              <a:ext cx="7632700" cy="448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1500">
                  <a:solidFill>
                    <a:schemeClr val="tx1"/>
                  </a:solidFill>
                  <a:latin typeface="Twinkl" pitchFamily="2" charset="0"/>
                  <a:ea typeface="MS PGothic" panose="020B0600070205080204" pitchFamily="34" charset="-128"/>
                </a:rPr>
                <a:t>We are going to look at what the Maasai culture is like…</a:t>
              </a:r>
            </a:p>
          </p:txBody>
        </p:sp>
      </p:grpSp>
      <p:sp>
        <p:nvSpPr>
          <p:cNvPr id="9" name="Rounded Rectangle 8">
            <a:extLst>
              <a:ext uri="{FF2B5EF4-FFF2-40B4-BE49-F238E27FC236}">
                <a16:creationId xmlns:a16="http://schemas.microsoft.com/office/drawing/2014/main" id="{697B55B8-6D00-4621-AFB6-012F66A7C032}"/>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sz="1700" b="1" dirty="0">
                <a:solidFill>
                  <a:schemeClr val="bg1"/>
                </a:solidFill>
                <a:latin typeface="Twinkl" pitchFamily="2" charset="0"/>
              </a:rPr>
              <a:t>What is culture? Can you describe some things about your own culture?</a:t>
            </a:r>
            <a:endParaRPr lang="en-GB" altLang="en-US" sz="1700" b="1" u="sng" dirty="0">
              <a:solidFill>
                <a:schemeClr val="bg1"/>
              </a:solidFill>
              <a:latin typeface="Twinkl" pitchFamily="2" charset="0"/>
            </a:endParaRPr>
          </a:p>
        </p:txBody>
      </p:sp>
      <p:sp>
        <p:nvSpPr>
          <p:cNvPr id="12294" name="Rectangle 13">
            <a:extLst>
              <a:ext uri="{FF2B5EF4-FFF2-40B4-BE49-F238E27FC236}">
                <a16:creationId xmlns:a16="http://schemas.microsoft.com/office/drawing/2014/main" id="{2E8B0A5C-FBFD-4ED9-B8A8-C51EFB6675F8}"/>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The Dilly Lama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pic>
        <p:nvPicPr>
          <p:cNvPr id="12295" name="Picture 6">
            <a:extLst>
              <a:ext uri="{FF2B5EF4-FFF2-40B4-BE49-F238E27FC236}">
                <a16:creationId xmlns:a16="http://schemas.microsoft.com/office/drawing/2014/main" id="{A58F988F-F1B4-4B19-A0C5-88841A0D4DDA}"/>
              </a:ext>
            </a:extLst>
          </p:cNvPr>
          <p:cNvPicPr>
            <a:picLocks noChangeAspect="1"/>
          </p:cNvPicPr>
          <p:nvPr/>
        </p:nvPicPr>
        <p:blipFill>
          <a:blip r:embed="rId3">
            <a:extLst>
              <a:ext uri="{28A0092B-C50C-407E-A947-70E740481C1C}">
                <a14:useLocalDpi xmlns:a14="http://schemas.microsoft.com/office/drawing/2010/main" val="0"/>
              </a:ext>
            </a:extLst>
          </a:blip>
          <a:srcRect t="25105" b="13312"/>
          <a:stretch>
            <a:fillRect/>
          </a:stretch>
        </p:blipFill>
        <p:spPr bwMode="auto">
          <a:xfrm>
            <a:off x="755650" y="2603500"/>
            <a:ext cx="3768725" cy="348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7">
            <a:extLst>
              <a:ext uri="{FF2B5EF4-FFF2-40B4-BE49-F238E27FC236}">
                <a16:creationId xmlns:a16="http://schemas.microsoft.com/office/drawing/2014/main" id="{36BBEE7E-BB04-4B11-BAD1-462264D554AB}"/>
              </a:ext>
            </a:extLst>
          </p:cNvPr>
          <p:cNvPicPr>
            <a:picLocks noChangeAspect="1"/>
          </p:cNvPicPr>
          <p:nvPr/>
        </p:nvPicPr>
        <p:blipFill>
          <a:blip r:embed="rId4">
            <a:extLst>
              <a:ext uri="{28A0092B-C50C-407E-A947-70E740481C1C}">
                <a14:useLocalDpi xmlns:a14="http://schemas.microsoft.com/office/drawing/2010/main" val="0"/>
              </a:ext>
            </a:extLst>
          </a:blip>
          <a:srcRect t="4958" b="32797"/>
          <a:stretch>
            <a:fillRect/>
          </a:stretch>
        </p:blipFill>
        <p:spPr bwMode="auto">
          <a:xfrm>
            <a:off x="4633913" y="2603500"/>
            <a:ext cx="3741737" cy="350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083A6CC7-CB9A-4217-854F-FAB11F5AE61A}"/>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3315" name="Whole Class">
            <a:extLst>
              <a:ext uri="{FF2B5EF4-FFF2-40B4-BE49-F238E27FC236}">
                <a16:creationId xmlns:a16="http://schemas.microsoft.com/office/drawing/2014/main" id="{F009BAF5-79DD-4602-A879-D33259C601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F13F3E03-FBAD-4C80-9574-07E0A66C1063}"/>
              </a:ext>
            </a:extLst>
          </p:cNvPr>
          <p:cNvSpPr/>
          <p:nvPr/>
        </p:nvSpPr>
        <p:spPr>
          <a:xfrm>
            <a:off x="771525" y="2587625"/>
            <a:ext cx="3816350" cy="2938463"/>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D32A4E34-0752-462B-A337-AE1590B91661}"/>
              </a:ext>
            </a:extLst>
          </p:cNvPr>
          <p:cNvSpPr/>
          <p:nvPr/>
        </p:nvSpPr>
        <p:spPr>
          <a:xfrm>
            <a:off x="973138" y="2786063"/>
            <a:ext cx="3414712" cy="75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The </a:t>
            </a:r>
            <a:r>
              <a:rPr lang="en-US" sz="1600" dirty="0" err="1">
                <a:solidFill>
                  <a:srgbClr val="1C1C1C"/>
                </a:solidFill>
                <a:latin typeface="Twinkl" pitchFamily="2" charset="0"/>
              </a:rPr>
              <a:t>Maasai</a:t>
            </a:r>
            <a:r>
              <a:rPr lang="en-US" sz="1600" dirty="0">
                <a:solidFill>
                  <a:srgbClr val="1C1C1C"/>
                </a:solidFill>
                <a:latin typeface="Twinkl" pitchFamily="2" charset="0"/>
              </a:rPr>
              <a:t> tribe live in the African savannahs.</a:t>
            </a:r>
          </a:p>
        </p:txBody>
      </p:sp>
      <p:sp>
        <p:nvSpPr>
          <p:cNvPr id="13" name="Rectangle 12">
            <a:extLst>
              <a:ext uri="{FF2B5EF4-FFF2-40B4-BE49-F238E27FC236}">
                <a16:creationId xmlns:a16="http://schemas.microsoft.com/office/drawing/2014/main" id="{04EB62D9-527D-4876-8409-246966CFA38D}"/>
              </a:ext>
            </a:extLst>
          </p:cNvPr>
          <p:cNvSpPr/>
          <p:nvPr/>
        </p:nvSpPr>
        <p:spPr>
          <a:xfrm>
            <a:off x="973138" y="3698875"/>
            <a:ext cx="3414712" cy="75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The </a:t>
            </a:r>
            <a:r>
              <a:rPr lang="en-US" sz="1600" dirty="0" err="1">
                <a:solidFill>
                  <a:srgbClr val="1C1C1C"/>
                </a:solidFill>
                <a:latin typeface="Twinkl" pitchFamily="2" charset="0"/>
              </a:rPr>
              <a:t>Maasai</a:t>
            </a:r>
            <a:r>
              <a:rPr lang="en-US" sz="1600" dirty="0">
                <a:solidFill>
                  <a:srgbClr val="1C1C1C"/>
                </a:solidFill>
                <a:latin typeface="Twinkl" pitchFamily="2" charset="0"/>
              </a:rPr>
              <a:t> tribe share the same ideas and way of life.</a:t>
            </a:r>
          </a:p>
        </p:txBody>
      </p:sp>
      <p:sp>
        <p:nvSpPr>
          <p:cNvPr id="15" name="Rectangle 14">
            <a:extLst>
              <a:ext uri="{FF2B5EF4-FFF2-40B4-BE49-F238E27FC236}">
                <a16:creationId xmlns:a16="http://schemas.microsoft.com/office/drawing/2014/main" id="{0F245603-367E-4416-BF45-91A637E6FAEB}"/>
              </a:ext>
            </a:extLst>
          </p:cNvPr>
          <p:cNvSpPr/>
          <p:nvPr/>
        </p:nvSpPr>
        <p:spPr>
          <a:xfrm>
            <a:off x="973138" y="4611688"/>
            <a:ext cx="3414712" cy="75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They use the land as their home and all live together.</a:t>
            </a:r>
          </a:p>
        </p:txBody>
      </p:sp>
      <p:sp>
        <p:nvSpPr>
          <p:cNvPr id="13320" name="Rectangle 6">
            <a:extLst>
              <a:ext uri="{FF2B5EF4-FFF2-40B4-BE49-F238E27FC236}">
                <a16:creationId xmlns:a16="http://schemas.microsoft.com/office/drawing/2014/main" id="{303C470F-FDD9-4E9C-84F7-BEAF16AB9119}"/>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Chrissy Olson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4BF09CAE-B7CE-4B52-B301-2CDE4086F824}"/>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Who are the </a:t>
            </a:r>
            <a:r>
              <a:rPr lang="en-GB" altLang="en-US" b="1" dirty="0" err="1">
                <a:solidFill>
                  <a:schemeClr val="bg1"/>
                </a:solidFill>
                <a:latin typeface="Twinkl" pitchFamily="2" charset="0"/>
              </a:rPr>
              <a:t>Maasai</a:t>
            </a:r>
            <a:r>
              <a:rPr lang="en-GB" altLang="en-US" b="1" dirty="0">
                <a:solidFill>
                  <a:schemeClr val="bg1"/>
                </a:solidFill>
                <a:latin typeface="Twinkl" pitchFamily="2" charset="0"/>
              </a:rPr>
              <a:t> people?</a:t>
            </a:r>
            <a:endParaRPr lang="en-GB" altLang="en-US" b="1" u="sng" dirty="0">
              <a:solidFill>
                <a:schemeClr val="bg1"/>
              </a:solidFill>
              <a:latin typeface="Twinkl" pitchFamily="2" charset="0"/>
            </a:endParaRPr>
          </a:p>
        </p:txBody>
      </p:sp>
      <p:pic>
        <p:nvPicPr>
          <p:cNvPr id="13322" name="Picture 7">
            <a:extLst>
              <a:ext uri="{FF2B5EF4-FFF2-40B4-BE49-F238E27FC236}">
                <a16:creationId xmlns:a16="http://schemas.microsoft.com/office/drawing/2014/main" id="{73A51303-A383-47E8-BCC1-E719B8469DF6}"/>
              </a:ext>
            </a:extLst>
          </p:cNvPr>
          <p:cNvPicPr>
            <a:picLocks noChangeAspect="1"/>
          </p:cNvPicPr>
          <p:nvPr/>
        </p:nvPicPr>
        <p:blipFill>
          <a:blip r:embed="rId3">
            <a:extLst>
              <a:ext uri="{28A0092B-C50C-407E-A947-70E740481C1C}">
                <a14:useLocalDpi xmlns:a14="http://schemas.microsoft.com/office/drawing/2010/main" val="0"/>
              </a:ext>
            </a:extLst>
          </a:blip>
          <a:srcRect t="15021" b="7396"/>
          <a:stretch>
            <a:fillRect/>
          </a:stretch>
        </p:blipFill>
        <p:spPr bwMode="auto">
          <a:xfrm>
            <a:off x="4641850" y="2005013"/>
            <a:ext cx="3722688"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A5D7094-2652-4B93-819D-6267C4F21F98}"/>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4339" name="Whole Class">
            <a:extLst>
              <a:ext uri="{FF2B5EF4-FFF2-40B4-BE49-F238E27FC236}">
                <a16:creationId xmlns:a16="http://schemas.microsoft.com/office/drawing/2014/main" id="{2153A56F-7E79-47D6-A49E-DF90EAF16F5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406AED15-CF3C-45FF-865A-17B9DA91D289}"/>
              </a:ext>
            </a:extLst>
          </p:cNvPr>
          <p:cNvSpPr/>
          <p:nvPr/>
        </p:nvSpPr>
        <p:spPr>
          <a:xfrm>
            <a:off x="771525" y="1997075"/>
            <a:ext cx="3816350" cy="4095750"/>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EBCBF829-FA2B-4872-804F-B0C0012F38C7}"/>
              </a:ext>
            </a:extLst>
          </p:cNvPr>
          <p:cNvSpPr/>
          <p:nvPr/>
        </p:nvSpPr>
        <p:spPr>
          <a:xfrm>
            <a:off x="906463" y="2074869"/>
            <a:ext cx="3549650" cy="1130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 Maasai tribe live in the Maasai Mara, which is a very large savannah and home to many of the great species of wildlife and plants.</a:t>
            </a:r>
          </a:p>
        </p:txBody>
      </p:sp>
      <p:sp>
        <p:nvSpPr>
          <p:cNvPr id="13" name="Rectangle 12">
            <a:extLst>
              <a:ext uri="{FF2B5EF4-FFF2-40B4-BE49-F238E27FC236}">
                <a16:creationId xmlns:a16="http://schemas.microsoft.com/office/drawing/2014/main" id="{ACDB315C-FE3E-4053-AEBE-630BF74D4DC7}"/>
              </a:ext>
            </a:extLst>
          </p:cNvPr>
          <p:cNvSpPr/>
          <p:nvPr/>
        </p:nvSpPr>
        <p:spPr>
          <a:xfrm>
            <a:off x="906463" y="3255417"/>
            <a:ext cx="3549650" cy="8840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 Maasai people traditionally </a:t>
            </a:r>
            <a:br>
              <a:rPr lang="en-US" sz="1600" dirty="0">
                <a:solidFill>
                  <a:srgbClr val="1C1C1C"/>
                </a:solidFill>
                <a:latin typeface="Twinkl" pitchFamily="2" charset="0"/>
              </a:rPr>
            </a:br>
            <a:r>
              <a:rPr lang="en-US" sz="1600" dirty="0">
                <a:solidFill>
                  <a:srgbClr val="1C1C1C"/>
                </a:solidFill>
                <a:latin typeface="Twinkl" pitchFamily="2" charset="0"/>
              </a:rPr>
              <a:t>live in mud huts made by the </a:t>
            </a:r>
            <a:br>
              <a:rPr lang="en-US" sz="1600" dirty="0">
                <a:solidFill>
                  <a:srgbClr val="1C1C1C"/>
                </a:solidFill>
                <a:latin typeface="Twinkl" pitchFamily="2" charset="0"/>
              </a:rPr>
            </a:br>
            <a:r>
              <a:rPr lang="en-US" sz="1600" dirty="0">
                <a:solidFill>
                  <a:srgbClr val="1C1C1C"/>
                </a:solidFill>
                <a:latin typeface="Twinkl" pitchFamily="2" charset="0"/>
              </a:rPr>
              <a:t>Maasai women.</a:t>
            </a:r>
          </a:p>
        </p:txBody>
      </p:sp>
      <p:sp>
        <p:nvSpPr>
          <p:cNvPr id="15" name="Rectangle 14">
            <a:extLst>
              <a:ext uri="{FF2B5EF4-FFF2-40B4-BE49-F238E27FC236}">
                <a16:creationId xmlns:a16="http://schemas.microsoft.com/office/drawing/2014/main" id="{0394AB04-395D-498A-ABDE-A116493AAFD1}"/>
              </a:ext>
            </a:extLst>
          </p:cNvPr>
          <p:cNvSpPr/>
          <p:nvPr/>
        </p:nvSpPr>
        <p:spPr>
          <a:xfrm>
            <a:off x="906463" y="4189745"/>
            <a:ext cx="3549650" cy="63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They are made from mud, sticks, grass and cow dung.</a:t>
            </a:r>
          </a:p>
        </p:txBody>
      </p:sp>
      <p:sp>
        <p:nvSpPr>
          <p:cNvPr id="14344" name="Rectangle 6">
            <a:extLst>
              <a:ext uri="{FF2B5EF4-FFF2-40B4-BE49-F238E27FC236}">
                <a16:creationId xmlns:a16="http://schemas.microsoft.com/office/drawing/2014/main" id="{EA87FC98-BDE5-4D34-A4B8-B231D04059B2}"/>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gbaku</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49AC446F-6618-422A-806B-ED5BD8D13E82}"/>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Where do they live?</a:t>
            </a:r>
            <a:endParaRPr lang="en-GB" altLang="en-US" b="1" u="sng" dirty="0">
              <a:solidFill>
                <a:schemeClr val="bg1"/>
              </a:solidFill>
              <a:latin typeface="Twinkl" pitchFamily="2" charset="0"/>
            </a:endParaRPr>
          </a:p>
        </p:txBody>
      </p:sp>
      <p:sp>
        <p:nvSpPr>
          <p:cNvPr id="12" name="Rectangle 11">
            <a:extLst>
              <a:ext uri="{FF2B5EF4-FFF2-40B4-BE49-F238E27FC236}">
                <a16:creationId xmlns:a16="http://schemas.microsoft.com/office/drawing/2014/main" id="{32D3B512-1084-483D-9154-8ECE799492C5}"/>
              </a:ext>
            </a:extLst>
          </p:cNvPr>
          <p:cNvSpPr/>
          <p:nvPr/>
        </p:nvSpPr>
        <p:spPr>
          <a:xfrm>
            <a:off x="906463" y="4886332"/>
            <a:ext cx="3549650" cy="1130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 Maasai families often live with their animals too. They are very careful to protect them from the big predators that roam the savannah.</a:t>
            </a:r>
          </a:p>
        </p:txBody>
      </p:sp>
      <p:pic>
        <p:nvPicPr>
          <p:cNvPr id="14347" name="Picture 1">
            <a:extLst>
              <a:ext uri="{FF2B5EF4-FFF2-40B4-BE49-F238E27FC236}">
                <a16:creationId xmlns:a16="http://schemas.microsoft.com/office/drawing/2014/main" id="{2D1DA167-4907-49E6-86C4-CA055364DD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4238"/>
            <a:ext cx="1587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2">
            <a:extLst>
              <a:ext uri="{FF2B5EF4-FFF2-40B4-BE49-F238E27FC236}">
                <a16:creationId xmlns:a16="http://schemas.microsoft.com/office/drawing/2014/main" id="{89655B91-0269-4893-8C11-3AC7BF30703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4238"/>
            <a:ext cx="1587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4">
            <a:extLst>
              <a:ext uri="{FF2B5EF4-FFF2-40B4-BE49-F238E27FC236}">
                <a16:creationId xmlns:a16="http://schemas.microsoft.com/office/drawing/2014/main" id="{1DB91F1D-759D-49C8-AAD2-7DD7CCD28913}"/>
              </a:ext>
            </a:extLst>
          </p:cNvPr>
          <p:cNvPicPr>
            <a:picLocks noChangeAspect="1"/>
          </p:cNvPicPr>
          <p:nvPr/>
        </p:nvPicPr>
        <p:blipFill>
          <a:blip r:embed="rId4">
            <a:extLst>
              <a:ext uri="{28A0092B-C50C-407E-A947-70E740481C1C}">
                <a14:useLocalDpi xmlns:a14="http://schemas.microsoft.com/office/drawing/2010/main" val="0"/>
              </a:ext>
            </a:extLst>
          </a:blip>
          <a:srcRect l="25069" r="12497"/>
          <a:stretch>
            <a:fillRect/>
          </a:stretch>
        </p:blipFill>
        <p:spPr bwMode="auto">
          <a:xfrm>
            <a:off x="4613275" y="1997075"/>
            <a:ext cx="3775075"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9A92CBC-720A-4450-85E7-0932B4F77BCB}"/>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5363" name="Whole Class">
            <a:extLst>
              <a:ext uri="{FF2B5EF4-FFF2-40B4-BE49-F238E27FC236}">
                <a16:creationId xmlns:a16="http://schemas.microsoft.com/office/drawing/2014/main" id="{40339E42-7C9F-4AED-9C61-B22489A3826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F8C4F4DE-46D4-4692-AE63-97C432A5A79A}"/>
              </a:ext>
            </a:extLst>
          </p:cNvPr>
          <p:cNvSpPr/>
          <p:nvPr/>
        </p:nvSpPr>
        <p:spPr>
          <a:xfrm>
            <a:off x="771525" y="2011363"/>
            <a:ext cx="7616825" cy="1687512"/>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65C5598F-DC92-4409-BB6F-D76AF171D333}"/>
              </a:ext>
            </a:extLst>
          </p:cNvPr>
          <p:cNvSpPr/>
          <p:nvPr/>
        </p:nvSpPr>
        <p:spPr>
          <a:xfrm>
            <a:off x="973138" y="2209800"/>
            <a:ext cx="7264400" cy="511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Many Maasai people own large herds of cows, goats and sheep.</a:t>
            </a:r>
          </a:p>
        </p:txBody>
      </p:sp>
      <p:sp>
        <p:nvSpPr>
          <p:cNvPr id="13" name="Rectangle 12">
            <a:extLst>
              <a:ext uri="{FF2B5EF4-FFF2-40B4-BE49-F238E27FC236}">
                <a16:creationId xmlns:a16="http://schemas.microsoft.com/office/drawing/2014/main" id="{95F2CAEE-510B-4DC3-8ACC-B09080864838}"/>
              </a:ext>
            </a:extLst>
          </p:cNvPr>
          <p:cNvSpPr/>
          <p:nvPr/>
        </p:nvSpPr>
        <p:spPr>
          <a:xfrm>
            <a:off x="973138" y="2882900"/>
            <a:ext cx="7264400" cy="620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Animals are very important to the Maasai people. They often drink the blood and milk from the animals and use them for meat too.</a:t>
            </a:r>
          </a:p>
        </p:txBody>
      </p:sp>
      <p:sp>
        <p:nvSpPr>
          <p:cNvPr id="15367" name="Rectangle 6">
            <a:extLst>
              <a:ext uri="{FF2B5EF4-FFF2-40B4-BE49-F238E27FC236}">
                <a16:creationId xmlns:a16="http://schemas.microsoft.com/office/drawing/2014/main" id="{9CB2AEC5-484D-41B5-A7AA-4AB9866D234E}"/>
              </a:ext>
            </a:extLst>
          </p:cNvPr>
          <p:cNvSpPr>
            <a:spLocks noChangeArrowheads="1"/>
          </p:cNvSpPr>
          <p:nvPr/>
        </p:nvSpPr>
        <p:spPr bwMode="auto">
          <a:xfrm>
            <a:off x="2138908" y="6151563"/>
            <a:ext cx="486618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VSmithUK</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and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henribergius</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ED4B4993-26B1-4A8C-AA36-65FDE515522A}"/>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Ways of Life: Farming</a:t>
            </a:r>
            <a:endParaRPr lang="en-GB" altLang="en-US" b="1" u="sng" dirty="0">
              <a:solidFill>
                <a:schemeClr val="bg1"/>
              </a:solidFill>
              <a:latin typeface="Twinkl" pitchFamily="2" charset="0"/>
            </a:endParaRPr>
          </a:p>
        </p:txBody>
      </p:sp>
      <p:pic>
        <p:nvPicPr>
          <p:cNvPr id="15369" name="Picture 1">
            <a:extLst>
              <a:ext uri="{FF2B5EF4-FFF2-40B4-BE49-F238E27FC236}">
                <a16:creationId xmlns:a16="http://schemas.microsoft.com/office/drawing/2014/main" id="{741B70FC-A97E-493C-95DC-5CDA6E6ACB41}"/>
              </a:ext>
            </a:extLst>
          </p:cNvPr>
          <p:cNvPicPr>
            <a:picLocks noChangeAspect="1"/>
          </p:cNvPicPr>
          <p:nvPr/>
        </p:nvPicPr>
        <p:blipFill>
          <a:blip r:embed="rId3">
            <a:extLst>
              <a:ext uri="{28A0092B-C50C-407E-A947-70E740481C1C}">
                <a14:useLocalDpi xmlns:a14="http://schemas.microsoft.com/office/drawing/2010/main" val="0"/>
              </a:ext>
            </a:extLst>
          </a:blip>
          <a:srcRect b="16531"/>
          <a:stretch>
            <a:fillRect/>
          </a:stretch>
        </p:blipFill>
        <p:spPr bwMode="auto">
          <a:xfrm>
            <a:off x="771525" y="3749675"/>
            <a:ext cx="374332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2">
            <a:extLst>
              <a:ext uri="{FF2B5EF4-FFF2-40B4-BE49-F238E27FC236}">
                <a16:creationId xmlns:a16="http://schemas.microsoft.com/office/drawing/2014/main" id="{F0AD3FBA-C36C-4B45-A719-F0D72E35B55A}"/>
              </a:ext>
            </a:extLst>
          </p:cNvPr>
          <p:cNvPicPr>
            <a:picLocks noChangeAspect="1"/>
          </p:cNvPicPr>
          <p:nvPr/>
        </p:nvPicPr>
        <p:blipFill>
          <a:blip r:embed="rId4">
            <a:extLst>
              <a:ext uri="{28A0092B-C50C-407E-A947-70E740481C1C}">
                <a14:useLocalDpi xmlns:a14="http://schemas.microsoft.com/office/drawing/2010/main" val="0"/>
              </a:ext>
            </a:extLst>
          </a:blip>
          <a:srcRect t="3944" b="12576"/>
          <a:stretch>
            <a:fillRect/>
          </a:stretch>
        </p:blipFill>
        <p:spPr bwMode="auto">
          <a:xfrm>
            <a:off x="4646613" y="3749675"/>
            <a:ext cx="3741737"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BF482CFB-D990-42E2-A32C-B8011A356C53}"/>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6387" name="Whole Class">
            <a:extLst>
              <a:ext uri="{FF2B5EF4-FFF2-40B4-BE49-F238E27FC236}">
                <a16:creationId xmlns:a16="http://schemas.microsoft.com/office/drawing/2014/main" id="{18F90BF3-4F88-48A9-A55C-B2B0A998F8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E494C3B4-417D-46B5-BBAE-42EA800C508C}"/>
              </a:ext>
            </a:extLst>
          </p:cNvPr>
          <p:cNvSpPr/>
          <p:nvPr/>
        </p:nvSpPr>
        <p:spPr>
          <a:xfrm>
            <a:off x="771525" y="2478088"/>
            <a:ext cx="3816350" cy="315277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51154E57-23B2-45F9-93EC-856C989F1278}"/>
              </a:ext>
            </a:extLst>
          </p:cNvPr>
          <p:cNvSpPr/>
          <p:nvPr/>
        </p:nvSpPr>
        <p:spPr>
          <a:xfrm>
            <a:off x="973138" y="2676525"/>
            <a:ext cx="3414712" cy="75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err="1">
                <a:solidFill>
                  <a:srgbClr val="1C1C1C"/>
                </a:solidFill>
                <a:latin typeface="Twinkl" pitchFamily="2" charset="0"/>
              </a:rPr>
              <a:t>Maasai</a:t>
            </a:r>
            <a:r>
              <a:rPr lang="en-US" sz="1600" dirty="0">
                <a:solidFill>
                  <a:srgbClr val="1C1C1C"/>
                </a:solidFill>
                <a:latin typeface="Twinkl" pitchFamily="2" charset="0"/>
              </a:rPr>
              <a:t> men are traditionally in charge of their tribe.</a:t>
            </a:r>
          </a:p>
        </p:txBody>
      </p:sp>
      <p:sp>
        <p:nvSpPr>
          <p:cNvPr id="13" name="Rectangle 12">
            <a:extLst>
              <a:ext uri="{FF2B5EF4-FFF2-40B4-BE49-F238E27FC236}">
                <a16:creationId xmlns:a16="http://schemas.microsoft.com/office/drawing/2014/main" id="{FBC760FA-70CF-4AA9-B02D-82A9A2DB592B}"/>
              </a:ext>
            </a:extLst>
          </p:cNvPr>
          <p:cNvSpPr/>
          <p:nvPr/>
        </p:nvSpPr>
        <p:spPr>
          <a:xfrm>
            <a:off x="973138" y="3589338"/>
            <a:ext cx="3414712" cy="75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They wear bright red clothes. Red is one of their </a:t>
            </a:r>
            <a:r>
              <a:rPr lang="en-US" sz="1600" dirty="0" err="1">
                <a:solidFill>
                  <a:srgbClr val="1C1C1C"/>
                </a:solidFill>
                <a:latin typeface="Twinkl" pitchFamily="2" charset="0"/>
              </a:rPr>
              <a:t>favourite</a:t>
            </a:r>
            <a:r>
              <a:rPr lang="en-US" sz="1600" dirty="0">
                <a:solidFill>
                  <a:srgbClr val="1C1C1C"/>
                </a:solidFill>
                <a:latin typeface="Twinkl" pitchFamily="2" charset="0"/>
              </a:rPr>
              <a:t> </a:t>
            </a:r>
            <a:r>
              <a:rPr lang="en-US" sz="1600" dirty="0" err="1">
                <a:solidFill>
                  <a:srgbClr val="1C1C1C"/>
                </a:solidFill>
                <a:latin typeface="Twinkl" pitchFamily="2" charset="0"/>
              </a:rPr>
              <a:t>colours</a:t>
            </a:r>
            <a:r>
              <a:rPr lang="en-US" sz="1600" dirty="0">
                <a:solidFill>
                  <a:srgbClr val="1C1C1C"/>
                </a:solidFill>
                <a:latin typeface="Twinkl" pitchFamily="2" charset="0"/>
              </a:rPr>
              <a:t>.</a:t>
            </a:r>
          </a:p>
        </p:txBody>
      </p:sp>
      <p:sp>
        <p:nvSpPr>
          <p:cNvPr id="15" name="Rectangle 14">
            <a:extLst>
              <a:ext uri="{FF2B5EF4-FFF2-40B4-BE49-F238E27FC236}">
                <a16:creationId xmlns:a16="http://schemas.microsoft.com/office/drawing/2014/main" id="{DAF4BD05-73EE-4DAA-807F-7335C3194F3E}"/>
              </a:ext>
            </a:extLst>
          </p:cNvPr>
          <p:cNvSpPr/>
          <p:nvPr/>
        </p:nvSpPr>
        <p:spPr>
          <a:xfrm>
            <a:off x="973138" y="4502150"/>
            <a:ext cx="3414712" cy="9128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Traditionally, the Maasai men go out to hunt animals to provide food for their families.</a:t>
            </a:r>
          </a:p>
        </p:txBody>
      </p:sp>
      <p:sp>
        <p:nvSpPr>
          <p:cNvPr id="16392" name="Rectangle 6">
            <a:extLst>
              <a:ext uri="{FF2B5EF4-FFF2-40B4-BE49-F238E27FC236}">
                <a16:creationId xmlns:a16="http://schemas.microsoft.com/office/drawing/2014/main" id="{60AF73E4-E18C-4C52-8037-CD947A044B7F}"/>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The Dilly Lama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AD79A3BF-DC68-46E7-AC5A-F3E5586D5C7E}"/>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Ways of Life: Leading the Tribe</a:t>
            </a:r>
            <a:endParaRPr lang="en-GB" altLang="en-US" b="1" u="sng" dirty="0">
              <a:solidFill>
                <a:schemeClr val="bg1"/>
              </a:solidFill>
              <a:latin typeface="Twinkl" pitchFamily="2" charset="0"/>
            </a:endParaRPr>
          </a:p>
        </p:txBody>
      </p:sp>
      <p:pic>
        <p:nvPicPr>
          <p:cNvPr id="16394" name="Picture 1">
            <a:extLst>
              <a:ext uri="{FF2B5EF4-FFF2-40B4-BE49-F238E27FC236}">
                <a16:creationId xmlns:a16="http://schemas.microsoft.com/office/drawing/2014/main" id="{2A5C4376-E517-4CE7-90AD-56C5E5BE4FC3}"/>
              </a:ext>
            </a:extLst>
          </p:cNvPr>
          <p:cNvPicPr>
            <a:picLocks noChangeAspect="1"/>
          </p:cNvPicPr>
          <p:nvPr/>
        </p:nvPicPr>
        <p:blipFill>
          <a:blip r:embed="rId3">
            <a:extLst>
              <a:ext uri="{28A0092B-C50C-407E-A947-70E740481C1C}">
                <a14:useLocalDpi xmlns:a14="http://schemas.microsoft.com/office/drawing/2010/main" val="0"/>
              </a:ext>
            </a:extLst>
          </a:blip>
          <a:srcRect l="11821" r="26921"/>
          <a:stretch>
            <a:fillRect/>
          </a:stretch>
        </p:blipFill>
        <p:spPr bwMode="auto">
          <a:xfrm>
            <a:off x="4638675" y="2014538"/>
            <a:ext cx="3756025" cy="407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3A57323B-5B87-4A92-8AAE-FF6C666FA3C0}"/>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7411" name="Whole Class">
            <a:extLst>
              <a:ext uri="{FF2B5EF4-FFF2-40B4-BE49-F238E27FC236}">
                <a16:creationId xmlns:a16="http://schemas.microsoft.com/office/drawing/2014/main" id="{7DB0164E-8788-4887-BCCF-DC29480E292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D5AE7E96-B754-4425-8DD4-90E6671A9A58}"/>
              </a:ext>
            </a:extLst>
          </p:cNvPr>
          <p:cNvSpPr/>
          <p:nvPr/>
        </p:nvSpPr>
        <p:spPr>
          <a:xfrm>
            <a:off x="771525" y="2011363"/>
            <a:ext cx="7616825" cy="1687512"/>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30312520-1582-4FAC-9DE7-8F41F33E505E}"/>
              </a:ext>
            </a:extLst>
          </p:cNvPr>
          <p:cNvSpPr/>
          <p:nvPr/>
        </p:nvSpPr>
        <p:spPr>
          <a:xfrm>
            <a:off x="973138" y="2209800"/>
            <a:ext cx="7264400" cy="511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err="1">
                <a:solidFill>
                  <a:srgbClr val="1C1C1C"/>
                </a:solidFill>
                <a:latin typeface="Twinkl" pitchFamily="2" charset="0"/>
              </a:rPr>
              <a:t>Maasai</a:t>
            </a:r>
            <a:r>
              <a:rPr lang="en-US" sz="1600" dirty="0">
                <a:solidFill>
                  <a:srgbClr val="1C1C1C"/>
                </a:solidFill>
                <a:latin typeface="Twinkl" pitchFamily="2" charset="0"/>
              </a:rPr>
              <a:t> women traditionally look after the children in their families.</a:t>
            </a:r>
          </a:p>
        </p:txBody>
      </p:sp>
      <p:sp>
        <p:nvSpPr>
          <p:cNvPr id="13" name="Rectangle 12">
            <a:extLst>
              <a:ext uri="{FF2B5EF4-FFF2-40B4-BE49-F238E27FC236}">
                <a16:creationId xmlns:a16="http://schemas.microsoft.com/office/drawing/2014/main" id="{E4714FC6-4DC8-4148-B020-DC34BCB87F0B}"/>
              </a:ext>
            </a:extLst>
          </p:cNvPr>
          <p:cNvSpPr/>
          <p:nvPr/>
        </p:nvSpPr>
        <p:spPr>
          <a:xfrm>
            <a:off x="973138" y="2882900"/>
            <a:ext cx="7264400" cy="620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They wear lots of </a:t>
            </a:r>
            <a:r>
              <a:rPr lang="en-US" sz="1600" dirty="0" err="1">
                <a:solidFill>
                  <a:srgbClr val="1C1C1C"/>
                </a:solidFill>
                <a:latin typeface="Twinkl" pitchFamily="2" charset="0"/>
              </a:rPr>
              <a:t>jewellery</a:t>
            </a:r>
            <a:r>
              <a:rPr lang="en-US" sz="1600" dirty="0">
                <a:solidFill>
                  <a:srgbClr val="1C1C1C"/>
                </a:solidFill>
                <a:latin typeface="Twinkl" pitchFamily="2" charset="0"/>
              </a:rPr>
              <a:t>, such as beads. The more beads that they wear, the richer they appear to look.</a:t>
            </a:r>
          </a:p>
        </p:txBody>
      </p:sp>
      <p:sp>
        <p:nvSpPr>
          <p:cNvPr id="17415" name="Rectangle 6">
            <a:extLst>
              <a:ext uri="{FF2B5EF4-FFF2-40B4-BE49-F238E27FC236}">
                <a16:creationId xmlns:a16="http://schemas.microsoft.com/office/drawing/2014/main" id="{20C3262E-CC2E-4E59-A383-3BD0F38F658E}"/>
              </a:ext>
            </a:extLst>
          </p:cNvPr>
          <p:cNvSpPr>
            <a:spLocks noChangeArrowheads="1"/>
          </p:cNvSpPr>
          <p:nvPr/>
        </p:nvSpPr>
        <p:spPr bwMode="auto">
          <a:xfrm>
            <a:off x="2075991" y="6151563"/>
            <a:ext cx="499201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Illustrated in Blue and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QuakeUp</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05CDB540-9D8E-4052-8F4A-8C23647A0460}"/>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Ways of Life: </a:t>
            </a:r>
            <a:r>
              <a:rPr lang="en-GB" altLang="en-US" b="1" dirty="0" err="1">
                <a:solidFill>
                  <a:schemeClr val="bg1"/>
                </a:solidFill>
                <a:latin typeface="Twinkl" pitchFamily="2" charset="0"/>
              </a:rPr>
              <a:t>Maasai</a:t>
            </a:r>
            <a:r>
              <a:rPr lang="en-GB" altLang="en-US" b="1" dirty="0">
                <a:solidFill>
                  <a:schemeClr val="bg1"/>
                </a:solidFill>
                <a:latin typeface="Twinkl" pitchFamily="2" charset="0"/>
              </a:rPr>
              <a:t> Women and Children</a:t>
            </a:r>
            <a:endParaRPr lang="en-GB" altLang="en-US" b="1" u="sng" dirty="0">
              <a:solidFill>
                <a:schemeClr val="bg1"/>
              </a:solidFill>
              <a:latin typeface="Twinkl" pitchFamily="2" charset="0"/>
            </a:endParaRPr>
          </a:p>
        </p:txBody>
      </p:sp>
      <p:pic>
        <p:nvPicPr>
          <p:cNvPr id="17417" name="Picture 3">
            <a:extLst>
              <a:ext uri="{FF2B5EF4-FFF2-40B4-BE49-F238E27FC236}">
                <a16:creationId xmlns:a16="http://schemas.microsoft.com/office/drawing/2014/main" id="{BEDD0330-7672-473D-9310-45EED5509174}"/>
              </a:ext>
            </a:extLst>
          </p:cNvPr>
          <p:cNvPicPr>
            <a:picLocks noChangeAspect="1"/>
          </p:cNvPicPr>
          <p:nvPr/>
        </p:nvPicPr>
        <p:blipFill>
          <a:blip r:embed="rId3">
            <a:extLst>
              <a:ext uri="{28A0092B-C50C-407E-A947-70E740481C1C}">
                <a14:useLocalDpi xmlns:a14="http://schemas.microsoft.com/office/drawing/2010/main" val="0"/>
              </a:ext>
            </a:extLst>
          </a:blip>
          <a:srcRect l="19987" t="12347" r="1620" b="13860"/>
          <a:stretch>
            <a:fillRect/>
          </a:stretch>
        </p:blipFill>
        <p:spPr bwMode="auto">
          <a:xfrm>
            <a:off x="755650" y="3749675"/>
            <a:ext cx="375920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4">
            <a:extLst>
              <a:ext uri="{FF2B5EF4-FFF2-40B4-BE49-F238E27FC236}">
                <a16:creationId xmlns:a16="http://schemas.microsoft.com/office/drawing/2014/main" id="{51A721E4-7EAF-4B05-B9D8-B855FD4A6CE9}"/>
              </a:ext>
            </a:extLst>
          </p:cNvPr>
          <p:cNvPicPr>
            <a:picLocks noChangeAspect="1"/>
          </p:cNvPicPr>
          <p:nvPr/>
        </p:nvPicPr>
        <p:blipFill>
          <a:blip r:embed="rId4">
            <a:extLst>
              <a:ext uri="{28A0092B-C50C-407E-A947-70E740481C1C}">
                <a14:useLocalDpi xmlns:a14="http://schemas.microsoft.com/office/drawing/2010/main" val="0"/>
              </a:ext>
            </a:extLst>
          </a:blip>
          <a:srcRect l="17047" t="8594" r="13962" b="3288"/>
          <a:stretch>
            <a:fillRect/>
          </a:stretch>
        </p:blipFill>
        <p:spPr bwMode="auto">
          <a:xfrm>
            <a:off x="4646613" y="3749675"/>
            <a:ext cx="373380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44395705-38AD-401D-9F66-1AA401EBE3C8}"/>
              </a:ext>
            </a:extLst>
          </p:cNvPr>
          <p:cNvSpPr txBox="1">
            <a:spLocks/>
          </p:cNvSpPr>
          <p:nvPr/>
        </p:nvSpPr>
        <p:spPr bwMode="auto">
          <a:xfrm>
            <a:off x="628650" y="79533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pic>
        <p:nvPicPr>
          <p:cNvPr id="18435" name="Whole Class">
            <a:extLst>
              <a:ext uri="{FF2B5EF4-FFF2-40B4-BE49-F238E27FC236}">
                <a16:creationId xmlns:a16="http://schemas.microsoft.com/office/drawing/2014/main" id="{35D7DC58-3081-4F6F-B84E-AE3DBDF9E78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28C656E5-B3EF-4031-83AA-E53547AFC4CF}"/>
              </a:ext>
            </a:extLst>
          </p:cNvPr>
          <p:cNvSpPr/>
          <p:nvPr/>
        </p:nvSpPr>
        <p:spPr>
          <a:xfrm>
            <a:off x="771525" y="2190750"/>
            <a:ext cx="3816350" cy="365442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20862E4A-8C58-4717-982C-FF96069E8B92}"/>
              </a:ext>
            </a:extLst>
          </p:cNvPr>
          <p:cNvSpPr/>
          <p:nvPr/>
        </p:nvSpPr>
        <p:spPr>
          <a:xfrm>
            <a:off x="973138" y="2317571"/>
            <a:ext cx="3414712" cy="13234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 </a:t>
            </a:r>
            <a:r>
              <a:rPr lang="en-US" sz="1600" dirty="0" err="1">
                <a:solidFill>
                  <a:srgbClr val="1C1C1C"/>
                </a:solidFill>
                <a:latin typeface="Twinkl" pitchFamily="2" charset="0"/>
              </a:rPr>
              <a:t>Maasai</a:t>
            </a:r>
            <a:r>
              <a:rPr lang="en-US" sz="1600" dirty="0">
                <a:solidFill>
                  <a:srgbClr val="1C1C1C"/>
                </a:solidFill>
                <a:latin typeface="Twinkl" pitchFamily="2" charset="0"/>
              </a:rPr>
              <a:t> tribe love music and dance; both are very special in the </a:t>
            </a:r>
            <a:r>
              <a:rPr lang="en-US" sz="1600" dirty="0" err="1">
                <a:solidFill>
                  <a:srgbClr val="1C1C1C"/>
                </a:solidFill>
                <a:latin typeface="Twinkl" pitchFamily="2" charset="0"/>
              </a:rPr>
              <a:t>Maasai</a:t>
            </a:r>
            <a:r>
              <a:rPr lang="en-US" sz="1600" dirty="0">
                <a:solidFill>
                  <a:srgbClr val="1C1C1C"/>
                </a:solidFill>
                <a:latin typeface="Twinkl" pitchFamily="2" charset="0"/>
              </a:rPr>
              <a:t> culture. They sing lots of songs together and wear their </a:t>
            </a:r>
            <a:br>
              <a:rPr lang="en-US" sz="1600" dirty="0">
                <a:solidFill>
                  <a:srgbClr val="1C1C1C"/>
                </a:solidFill>
                <a:latin typeface="Twinkl" pitchFamily="2" charset="0"/>
              </a:rPr>
            </a:br>
            <a:r>
              <a:rPr lang="en-US" sz="1600" dirty="0">
                <a:solidFill>
                  <a:srgbClr val="1C1C1C"/>
                </a:solidFill>
                <a:latin typeface="Twinkl" pitchFamily="2" charset="0"/>
              </a:rPr>
              <a:t>best clothes.</a:t>
            </a:r>
          </a:p>
        </p:txBody>
      </p:sp>
      <p:sp>
        <p:nvSpPr>
          <p:cNvPr id="13" name="Rectangle 12">
            <a:extLst>
              <a:ext uri="{FF2B5EF4-FFF2-40B4-BE49-F238E27FC236}">
                <a16:creationId xmlns:a16="http://schemas.microsoft.com/office/drawing/2014/main" id="{E18B7817-E3F0-46D6-8157-638D84EB736E}"/>
              </a:ext>
            </a:extLst>
          </p:cNvPr>
          <p:cNvSpPr/>
          <p:nvPr/>
        </p:nvSpPr>
        <p:spPr>
          <a:xfrm>
            <a:off x="973138" y="3767830"/>
            <a:ext cx="3414712" cy="10772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eaLnBrk="1" fontAlgn="auto" hangingPunct="1">
              <a:spcBef>
                <a:spcPts val="0"/>
              </a:spcBef>
              <a:spcAft>
                <a:spcPts val="0"/>
              </a:spcAft>
              <a:defRPr/>
            </a:pPr>
            <a:r>
              <a:rPr lang="en-US" sz="1600" dirty="0">
                <a:solidFill>
                  <a:srgbClr val="1C1C1C"/>
                </a:solidFill>
                <a:latin typeface="Twinkl" pitchFamily="2" charset="0"/>
              </a:rPr>
              <a:t>The Maasai men perform a special dance, called the jumping dance, when they are showing off </a:t>
            </a:r>
            <a:br>
              <a:rPr lang="en-US" sz="1600" dirty="0">
                <a:solidFill>
                  <a:srgbClr val="1C1C1C"/>
                </a:solidFill>
                <a:latin typeface="Twinkl" pitchFamily="2" charset="0"/>
              </a:rPr>
            </a:br>
            <a:r>
              <a:rPr lang="en-US" sz="1600" dirty="0">
                <a:solidFill>
                  <a:srgbClr val="1C1C1C"/>
                </a:solidFill>
                <a:latin typeface="Twinkl" pitchFamily="2" charset="0"/>
              </a:rPr>
              <a:t>to women!</a:t>
            </a:r>
          </a:p>
        </p:txBody>
      </p:sp>
      <p:sp>
        <p:nvSpPr>
          <p:cNvPr id="15" name="Rectangle 14">
            <a:extLst>
              <a:ext uri="{FF2B5EF4-FFF2-40B4-BE49-F238E27FC236}">
                <a16:creationId xmlns:a16="http://schemas.microsoft.com/office/drawing/2014/main" id="{A0408434-705C-4092-A12B-51B32ADD4DC2}"/>
              </a:ext>
            </a:extLst>
          </p:cNvPr>
          <p:cNvSpPr/>
          <p:nvPr/>
        </p:nvSpPr>
        <p:spPr>
          <a:xfrm>
            <a:off x="973138" y="4949030"/>
            <a:ext cx="3414712" cy="7921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600" dirty="0">
                <a:solidFill>
                  <a:srgbClr val="1C1C1C"/>
                </a:solidFill>
                <a:latin typeface="Twinkl" pitchFamily="2" charset="0"/>
              </a:rPr>
              <a:t>Tourists that visit the reserve often enjoy watching the jumping dance.</a:t>
            </a:r>
          </a:p>
        </p:txBody>
      </p:sp>
      <p:sp>
        <p:nvSpPr>
          <p:cNvPr id="18440" name="Rectangle 6">
            <a:extLst>
              <a:ext uri="{FF2B5EF4-FFF2-40B4-BE49-F238E27FC236}">
                <a16:creationId xmlns:a16="http://schemas.microsoft.com/office/drawing/2014/main" id="{5C2B2854-9637-4329-B2D2-F91E7E99FAF6}"/>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Jess &amp; Kate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14" name="Rounded Rectangle 13">
            <a:extLst>
              <a:ext uri="{FF2B5EF4-FFF2-40B4-BE49-F238E27FC236}">
                <a16:creationId xmlns:a16="http://schemas.microsoft.com/office/drawing/2014/main" id="{E4FDC496-A068-4392-A414-E61D45B0056F}"/>
              </a:ext>
            </a:extLst>
          </p:cNvPr>
          <p:cNvSpPr/>
          <p:nvPr/>
        </p:nvSpPr>
        <p:spPr>
          <a:xfrm>
            <a:off x="755650" y="1512888"/>
            <a:ext cx="7632700" cy="447675"/>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b="1" dirty="0">
                <a:solidFill>
                  <a:schemeClr val="bg1"/>
                </a:solidFill>
                <a:latin typeface="Twinkl" pitchFamily="2" charset="0"/>
              </a:rPr>
              <a:t>Ways of Life: The Jumping Dance</a:t>
            </a:r>
            <a:endParaRPr lang="en-GB" altLang="en-US" b="1" u="sng" dirty="0">
              <a:solidFill>
                <a:schemeClr val="bg1"/>
              </a:solidFill>
              <a:latin typeface="Twinkl" pitchFamily="2" charset="0"/>
            </a:endParaRPr>
          </a:p>
        </p:txBody>
      </p:sp>
      <p:pic>
        <p:nvPicPr>
          <p:cNvPr id="18442" name="Picture 2">
            <a:extLst>
              <a:ext uri="{FF2B5EF4-FFF2-40B4-BE49-F238E27FC236}">
                <a16:creationId xmlns:a16="http://schemas.microsoft.com/office/drawing/2014/main" id="{E80DA390-D91E-4348-935B-951A1638AEA9}"/>
              </a:ext>
            </a:extLst>
          </p:cNvPr>
          <p:cNvPicPr>
            <a:picLocks noChangeAspect="1"/>
          </p:cNvPicPr>
          <p:nvPr/>
        </p:nvPicPr>
        <p:blipFill>
          <a:blip r:embed="rId3">
            <a:extLst>
              <a:ext uri="{28A0092B-C50C-407E-A947-70E740481C1C}">
                <a14:useLocalDpi xmlns:a14="http://schemas.microsoft.com/office/drawing/2010/main" val="0"/>
              </a:ext>
            </a:extLst>
          </a:blip>
          <a:srcRect t="5630" b="19685"/>
          <a:stretch>
            <a:fillRect/>
          </a:stretch>
        </p:blipFill>
        <p:spPr bwMode="auto">
          <a:xfrm>
            <a:off x="4687888" y="2027238"/>
            <a:ext cx="3624262" cy="407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a:extLst>
              <a:ext uri="{FF2B5EF4-FFF2-40B4-BE49-F238E27FC236}">
                <a16:creationId xmlns:a16="http://schemas.microsoft.com/office/drawing/2014/main" id="{306C5232-12BD-4FD9-97E6-A0F4FB56C436}"/>
              </a:ext>
            </a:extLst>
          </p:cNvPr>
          <p:cNvPicPr>
            <a:picLocks noChangeAspect="1"/>
          </p:cNvPicPr>
          <p:nvPr/>
        </p:nvPicPr>
        <p:blipFill>
          <a:blip r:embed="rId2">
            <a:extLst>
              <a:ext uri="{28A0092B-C50C-407E-A947-70E740481C1C}">
                <a14:useLocalDpi xmlns:a14="http://schemas.microsoft.com/office/drawing/2010/main" val="0"/>
              </a:ext>
            </a:extLst>
          </a:blip>
          <a:srcRect t="5284" b="19643"/>
          <a:stretch>
            <a:fillRect/>
          </a:stretch>
        </p:blipFill>
        <p:spPr bwMode="auto">
          <a:xfrm>
            <a:off x="750888" y="1803400"/>
            <a:ext cx="7637462"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CDFA4E28-27AE-4209-B9E5-452EA78983E3}"/>
              </a:ext>
            </a:extLst>
          </p:cNvPr>
          <p:cNvSpPr/>
          <p:nvPr/>
        </p:nvSpPr>
        <p:spPr>
          <a:xfrm>
            <a:off x="755650" y="512763"/>
            <a:ext cx="7632700" cy="1176337"/>
          </a:xfrm>
          <a:prstGeom prst="rect">
            <a:avLst/>
          </a:prstGeom>
          <a:solidFill>
            <a:srgbClr val="E8F2F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0" name="Title 1">
            <a:extLst>
              <a:ext uri="{FF2B5EF4-FFF2-40B4-BE49-F238E27FC236}">
                <a16:creationId xmlns:a16="http://schemas.microsoft.com/office/drawing/2014/main" id="{F8AE85A6-0515-47E0-B5C6-8A55C0643DD6}"/>
              </a:ext>
            </a:extLst>
          </p:cNvPr>
          <p:cNvSpPr txBox="1">
            <a:spLocks/>
          </p:cNvSpPr>
          <p:nvPr/>
        </p:nvSpPr>
        <p:spPr bwMode="auto">
          <a:xfrm>
            <a:off x="628650" y="736600"/>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All About the Maasai</a:t>
            </a:r>
          </a:p>
        </p:txBody>
      </p:sp>
      <p:sp>
        <p:nvSpPr>
          <p:cNvPr id="19461" name="Rectangle 22">
            <a:extLst>
              <a:ext uri="{FF2B5EF4-FFF2-40B4-BE49-F238E27FC236}">
                <a16:creationId xmlns:a16="http://schemas.microsoft.com/office/drawing/2014/main" id="{ABBA531B-952F-404F-B916-534D9429147A}"/>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fotopamas</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pic>
        <p:nvPicPr>
          <p:cNvPr id="19463" name="Whole Class">
            <a:extLst>
              <a:ext uri="{FF2B5EF4-FFF2-40B4-BE49-F238E27FC236}">
                <a16:creationId xmlns:a16="http://schemas.microsoft.com/office/drawing/2014/main" id="{AF54A59A-AC20-405A-BDC4-6F874EB96D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
            <a:extLst>
              <a:ext uri="{FF2B5EF4-FFF2-40B4-BE49-F238E27FC236}">
                <a16:creationId xmlns:a16="http://schemas.microsoft.com/office/drawing/2014/main" id="{286DE680-DD9B-4D1D-9AAF-9076702384B1}"/>
              </a:ext>
            </a:extLst>
          </p:cNvPr>
          <p:cNvGrpSpPr>
            <a:grpSpLocks/>
          </p:cNvGrpSpPr>
          <p:nvPr/>
        </p:nvGrpSpPr>
        <p:grpSpPr bwMode="auto">
          <a:xfrm>
            <a:off x="723900" y="1624013"/>
            <a:ext cx="6727480" cy="542925"/>
            <a:chOff x="724410" y="1544806"/>
            <a:chExt cx="7663939" cy="636420"/>
          </a:xfrm>
        </p:grpSpPr>
        <p:sp>
          <p:nvSpPr>
            <p:cNvPr id="9" name="Rounded Rectangle 14">
              <a:extLst>
                <a:ext uri="{FF2B5EF4-FFF2-40B4-BE49-F238E27FC236}">
                  <a16:creationId xmlns:a16="http://schemas.microsoft.com/office/drawing/2014/main" id="{5D293702-6835-4D8A-B88D-6CC03F5814C4}"/>
                </a:ext>
              </a:extLst>
            </p:cNvPr>
            <p:cNvSpPr/>
            <p:nvPr/>
          </p:nvSpPr>
          <p:spPr>
            <a:xfrm>
              <a:off x="756158" y="1544806"/>
              <a:ext cx="7632191" cy="636420"/>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0" name="Rectangle 2">
              <a:extLst>
                <a:ext uri="{FF2B5EF4-FFF2-40B4-BE49-F238E27FC236}">
                  <a16:creationId xmlns:a16="http://schemas.microsoft.com/office/drawing/2014/main" id="{26517AC7-CA70-43F3-8B62-9E50B30D88C7}"/>
                </a:ext>
              </a:extLst>
            </p:cNvPr>
            <p:cNvSpPr>
              <a:spLocks noChangeArrowheads="1"/>
            </p:cNvSpPr>
            <p:nvPr/>
          </p:nvSpPr>
          <p:spPr bwMode="auto">
            <a:xfrm>
              <a:off x="724410" y="1653765"/>
              <a:ext cx="7663939" cy="432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b="1" dirty="0">
                  <a:solidFill>
                    <a:schemeClr val="bg1"/>
                  </a:solidFill>
                  <a:latin typeface="Twinkl" pitchFamily="2" charset="0"/>
                </a:rPr>
                <a:t>Watch this video clip about the jumping dance.</a:t>
              </a:r>
            </a:p>
          </p:txBody>
        </p:sp>
      </p:grpSp>
      <p:grpSp>
        <p:nvGrpSpPr>
          <p:cNvPr id="4" name="Group 3">
            <a:extLst>
              <a:ext uri="{FF2B5EF4-FFF2-40B4-BE49-F238E27FC236}">
                <a16:creationId xmlns:a16="http://schemas.microsoft.com/office/drawing/2014/main" id="{36369013-C859-4572-BE06-6A109E024A96}"/>
              </a:ext>
            </a:extLst>
          </p:cNvPr>
          <p:cNvGrpSpPr/>
          <p:nvPr/>
        </p:nvGrpSpPr>
        <p:grpSpPr>
          <a:xfrm>
            <a:off x="7191375" y="1441450"/>
            <a:ext cx="908050" cy="908050"/>
            <a:chOff x="3716323" y="3953669"/>
            <a:chExt cx="1115736" cy="1115736"/>
          </a:xfrm>
        </p:grpSpPr>
        <p:sp>
          <p:nvSpPr>
            <p:cNvPr id="2" name="Oval 1">
              <a:extLst>
                <a:ext uri="{FF2B5EF4-FFF2-40B4-BE49-F238E27FC236}">
                  <a16:creationId xmlns:a16="http://schemas.microsoft.com/office/drawing/2014/main" id="{9F03D695-6769-42D9-AD2D-FFB2728FA38D}"/>
                </a:ext>
              </a:extLst>
            </p:cNvPr>
            <p:cNvSpPr/>
            <p:nvPr/>
          </p:nvSpPr>
          <p:spPr>
            <a:xfrm>
              <a:off x="3716323" y="3953669"/>
              <a:ext cx="1115736" cy="1115736"/>
            </a:xfrm>
            <a:prstGeom prst="ellipse">
              <a:avLst/>
            </a:prstGeom>
            <a:solidFill>
              <a:srgbClr val="ED1B2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Isosceles Triangle 2">
              <a:extLst>
                <a:ext uri="{FF2B5EF4-FFF2-40B4-BE49-F238E27FC236}">
                  <a16:creationId xmlns:a16="http://schemas.microsoft.com/office/drawing/2014/main" id="{0AA92924-B483-4309-9A0D-BFA005818372}"/>
                </a:ext>
              </a:extLst>
            </p:cNvPr>
            <p:cNvSpPr/>
            <p:nvPr/>
          </p:nvSpPr>
          <p:spPr>
            <a:xfrm rot="5400000">
              <a:off x="4072965" y="4294376"/>
              <a:ext cx="528013" cy="455183"/>
            </a:xfrm>
            <a:prstGeom prst="triangle">
              <a:avLst/>
            </a:prstGeom>
            <a:solidFill>
              <a:schemeClr val="bg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5" name="Oval 14">
            <a:hlinkClick r:id="rId4"/>
            <a:extLst>
              <a:ext uri="{FF2B5EF4-FFF2-40B4-BE49-F238E27FC236}">
                <a16:creationId xmlns:a16="http://schemas.microsoft.com/office/drawing/2014/main" id="{28C81E06-9145-427F-A4A5-D44B0249356B}"/>
              </a:ext>
            </a:extLst>
          </p:cNvPr>
          <p:cNvSpPr/>
          <p:nvPr/>
        </p:nvSpPr>
        <p:spPr>
          <a:xfrm>
            <a:off x="7191375" y="1457837"/>
            <a:ext cx="908050" cy="908050"/>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59FB6E5E-27FF-474D-827A-5E73C5658FDD}"/>
              </a:ext>
            </a:extLst>
          </p:cNvPr>
          <p:cNvSpPr txBox="1">
            <a:spLocks/>
          </p:cNvSpPr>
          <p:nvPr/>
        </p:nvSpPr>
        <p:spPr bwMode="auto">
          <a:xfrm>
            <a:off x="628650" y="746125"/>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000" b="1" dirty="0">
                <a:solidFill>
                  <a:schemeClr val="tx1"/>
                </a:solidFill>
                <a:latin typeface="Twinkl" pitchFamily="2" charset="0"/>
              </a:rPr>
              <a:t>Amazing African-inspired Crafts</a:t>
            </a:r>
          </a:p>
        </p:txBody>
      </p:sp>
      <p:grpSp>
        <p:nvGrpSpPr>
          <p:cNvPr id="20483" name="Group 3">
            <a:extLst>
              <a:ext uri="{FF2B5EF4-FFF2-40B4-BE49-F238E27FC236}">
                <a16:creationId xmlns:a16="http://schemas.microsoft.com/office/drawing/2014/main" id="{7ED87F87-AEB5-4CBF-B2CB-500F879DD46D}"/>
              </a:ext>
            </a:extLst>
          </p:cNvPr>
          <p:cNvGrpSpPr>
            <a:grpSpLocks/>
          </p:cNvGrpSpPr>
          <p:nvPr/>
        </p:nvGrpSpPr>
        <p:grpSpPr bwMode="auto">
          <a:xfrm>
            <a:off x="723900" y="1535113"/>
            <a:ext cx="7664450" cy="542925"/>
            <a:chOff x="724410" y="1544806"/>
            <a:chExt cx="7663939" cy="636420"/>
          </a:xfrm>
        </p:grpSpPr>
        <p:sp>
          <p:nvSpPr>
            <p:cNvPr id="15" name="Rounded Rectangle 14">
              <a:extLst>
                <a:ext uri="{FF2B5EF4-FFF2-40B4-BE49-F238E27FC236}">
                  <a16:creationId xmlns:a16="http://schemas.microsoft.com/office/drawing/2014/main" id="{043D3A37-42F2-4FBB-94D7-23DE7E0B91DF}"/>
                </a:ext>
              </a:extLst>
            </p:cNvPr>
            <p:cNvSpPr/>
            <p:nvPr/>
          </p:nvSpPr>
          <p:spPr>
            <a:xfrm>
              <a:off x="756158" y="1544806"/>
              <a:ext cx="7632191" cy="636420"/>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0510" name="Rectangle 2">
              <a:extLst>
                <a:ext uri="{FF2B5EF4-FFF2-40B4-BE49-F238E27FC236}">
                  <a16:creationId xmlns:a16="http://schemas.microsoft.com/office/drawing/2014/main" id="{E05AF611-836A-4265-85C1-EC721A7B4625}"/>
                </a:ext>
              </a:extLst>
            </p:cNvPr>
            <p:cNvSpPr>
              <a:spLocks noChangeArrowheads="1"/>
            </p:cNvSpPr>
            <p:nvPr/>
          </p:nvSpPr>
          <p:spPr bwMode="auto">
            <a:xfrm>
              <a:off x="724410" y="1653765"/>
              <a:ext cx="7663939" cy="396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sz="1600" b="1" dirty="0">
                  <a:solidFill>
                    <a:schemeClr val="bg1"/>
                  </a:solidFill>
                  <a:latin typeface="Twinkl" pitchFamily="2" charset="0"/>
                </a:rPr>
                <a:t>These instructions will help you to take part in some African-inspired crafts.</a:t>
              </a:r>
              <a:endParaRPr lang="en-US" altLang="en-US" sz="1600" b="1" dirty="0">
                <a:solidFill>
                  <a:schemeClr val="bg1"/>
                </a:solidFill>
                <a:latin typeface="Twinkl" pitchFamily="2" charset="0"/>
              </a:endParaRPr>
            </a:p>
          </p:txBody>
        </p:sp>
      </p:grpSp>
      <p:sp>
        <p:nvSpPr>
          <p:cNvPr id="7" name="Rectangle 6">
            <a:extLst>
              <a:ext uri="{FF2B5EF4-FFF2-40B4-BE49-F238E27FC236}">
                <a16:creationId xmlns:a16="http://schemas.microsoft.com/office/drawing/2014/main" id="{A02FDECE-FDB5-4750-A8C8-4783BB78089F}"/>
              </a:ext>
            </a:extLst>
          </p:cNvPr>
          <p:cNvSpPr/>
          <p:nvPr/>
        </p:nvSpPr>
        <p:spPr>
          <a:xfrm>
            <a:off x="781050" y="2133600"/>
            <a:ext cx="1851025" cy="392112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8C6B15C0-F266-43E8-8A72-F6B3F1C9CD3A}"/>
              </a:ext>
            </a:extLst>
          </p:cNvPr>
          <p:cNvSpPr/>
          <p:nvPr/>
        </p:nvSpPr>
        <p:spPr>
          <a:xfrm>
            <a:off x="2695575" y="2133600"/>
            <a:ext cx="1852613" cy="392112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505FF79C-C2F3-4B4C-885C-BED9FCFB981F}"/>
              </a:ext>
            </a:extLst>
          </p:cNvPr>
          <p:cNvSpPr/>
          <p:nvPr/>
        </p:nvSpPr>
        <p:spPr>
          <a:xfrm>
            <a:off x="4611688" y="2133600"/>
            <a:ext cx="1852612" cy="392112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extLst>
              <a:ext uri="{FF2B5EF4-FFF2-40B4-BE49-F238E27FC236}">
                <a16:creationId xmlns:a16="http://schemas.microsoft.com/office/drawing/2014/main" id="{4D2869C9-5300-4A4F-80F1-75C5FC6D2361}"/>
              </a:ext>
            </a:extLst>
          </p:cNvPr>
          <p:cNvSpPr/>
          <p:nvPr/>
        </p:nvSpPr>
        <p:spPr>
          <a:xfrm>
            <a:off x="6527800" y="2133600"/>
            <a:ext cx="1852613" cy="3921125"/>
          </a:xfrm>
          <a:prstGeom prst="rect">
            <a:avLst/>
          </a:prstGeom>
          <a:solidFill>
            <a:srgbClr val="ACD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8" name="TextBox 29">
            <a:extLst>
              <a:ext uri="{FF2B5EF4-FFF2-40B4-BE49-F238E27FC236}">
                <a16:creationId xmlns:a16="http://schemas.microsoft.com/office/drawing/2014/main" id="{45F7B857-17EF-4832-981C-FD150F0ED63C}"/>
              </a:ext>
            </a:extLst>
          </p:cNvPr>
          <p:cNvSpPr txBox="1">
            <a:spLocks noChangeArrowheads="1"/>
          </p:cNvSpPr>
          <p:nvPr/>
        </p:nvSpPr>
        <p:spPr bwMode="auto">
          <a:xfrm>
            <a:off x="788988" y="2141538"/>
            <a:ext cx="184308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dirty="0">
                <a:solidFill>
                  <a:schemeClr val="tx1"/>
                </a:solidFill>
                <a:latin typeface="Twinkl" pitchFamily="2" charset="0"/>
              </a:rPr>
              <a:t>Maasai paper </a:t>
            </a:r>
            <a:br>
              <a:rPr lang="en-GB" altLang="en-US" sz="1400" b="1" dirty="0">
                <a:solidFill>
                  <a:schemeClr val="tx1"/>
                </a:solidFill>
                <a:latin typeface="Twinkl" pitchFamily="2" charset="0"/>
              </a:rPr>
            </a:br>
            <a:r>
              <a:rPr lang="en-GB" altLang="en-US" sz="1400" b="1" dirty="0">
                <a:solidFill>
                  <a:schemeClr val="tx1"/>
                </a:solidFill>
                <a:latin typeface="Twinkl" pitchFamily="2" charset="0"/>
              </a:rPr>
              <a:t>plate necklace</a:t>
            </a:r>
          </a:p>
        </p:txBody>
      </p:sp>
      <p:sp>
        <p:nvSpPr>
          <p:cNvPr id="20489" name="TextBox 29">
            <a:extLst>
              <a:ext uri="{FF2B5EF4-FFF2-40B4-BE49-F238E27FC236}">
                <a16:creationId xmlns:a16="http://schemas.microsoft.com/office/drawing/2014/main" id="{B7735DA8-303D-423E-A558-3C7ACFD9C1DD}"/>
              </a:ext>
            </a:extLst>
          </p:cNvPr>
          <p:cNvSpPr txBox="1">
            <a:spLocks noChangeArrowheads="1"/>
          </p:cNvSpPr>
          <p:nvPr/>
        </p:nvSpPr>
        <p:spPr bwMode="auto">
          <a:xfrm>
            <a:off x="2705100" y="2133600"/>
            <a:ext cx="1843088"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Maasai mud huts</a:t>
            </a:r>
          </a:p>
        </p:txBody>
      </p:sp>
      <p:sp>
        <p:nvSpPr>
          <p:cNvPr id="20490" name="TextBox 29">
            <a:extLst>
              <a:ext uri="{FF2B5EF4-FFF2-40B4-BE49-F238E27FC236}">
                <a16:creationId xmlns:a16="http://schemas.microsoft.com/office/drawing/2014/main" id="{C7044152-68AB-4A7D-86AC-EC74AEEE22B7}"/>
              </a:ext>
            </a:extLst>
          </p:cNvPr>
          <p:cNvSpPr txBox="1">
            <a:spLocks noChangeArrowheads="1"/>
          </p:cNvSpPr>
          <p:nvPr/>
        </p:nvSpPr>
        <p:spPr bwMode="auto">
          <a:xfrm>
            <a:off x="4619625" y="2133600"/>
            <a:ext cx="1844675"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African bead jewellery</a:t>
            </a:r>
          </a:p>
        </p:txBody>
      </p:sp>
      <p:sp>
        <p:nvSpPr>
          <p:cNvPr id="20491" name="TextBox 29">
            <a:extLst>
              <a:ext uri="{FF2B5EF4-FFF2-40B4-BE49-F238E27FC236}">
                <a16:creationId xmlns:a16="http://schemas.microsoft.com/office/drawing/2014/main" id="{0762A27C-3B2B-4956-8F24-E048B2FFD5C9}"/>
              </a:ext>
            </a:extLst>
          </p:cNvPr>
          <p:cNvSpPr txBox="1">
            <a:spLocks noChangeArrowheads="1"/>
          </p:cNvSpPr>
          <p:nvPr/>
        </p:nvSpPr>
        <p:spPr bwMode="auto">
          <a:xfrm>
            <a:off x="6535738" y="2133600"/>
            <a:ext cx="184467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400" b="1">
                <a:solidFill>
                  <a:schemeClr val="tx1"/>
                </a:solidFill>
                <a:latin typeface="Twinkl" pitchFamily="2" charset="0"/>
              </a:rPr>
              <a:t>African drum</a:t>
            </a:r>
          </a:p>
        </p:txBody>
      </p:sp>
      <p:pic>
        <p:nvPicPr>
          <p:cNvPr id="20492" name="Picture 10">
            <a:extLst>
              <a:ext uri="{FF2B5EF4-FFF2-40B4-BE49-F238E27FC236}">
                <a16:creationId xmlns:a16="http://schemas.microsoft.com/office/drawing/2014/main" id="{3DCD4527-7F8B-4EFE-945E-30F53AAA6C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8700" y="4059238"/>
            <a:ext cx="1354138" cy="1914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493" name="Picture 26">
            <a:extLst>
              <a:ext uri="{FF2B5EF4-FFF2-40B4-BE49-F238E27FC236}">
                <a16:creationId xmlns:a16="http://schemas.microsoft.com/office/drawing/2014/main" id="{A425DCE0-E795-4F88-B0AE-94F8593BA6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77038" y="4059238"/>
            <a:ext cx="1354137" cy="1914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494" name="Picture 27">
            <a:extLst>
              <a:ext uri="{FF2B5EF4-FFF2-40B4-BE49-F238E27FC236}">
                <a16:creationId xmlns:a16="http://schemas.microsoft.com/office/drawing/2014/main" id="{ED0C4C4D-2829-45FD-A7A2-C59851A81C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79975" y="4059238"/>
            <a:ext cx="1354138" cy="1914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495" name="Picture 28">
            <a:extLst>
              <a:ext uri="{FF2B5EF4-FFF2-40B4-BE49-F238E27FC236}">
                <a16:creationId xmlns:a16="http://schemas.microsoft.com/office/drawing/2014/main" id="{38F7ECFD-8841-4EC8-8F3C-75AAD4A3EAD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19413" y="4060825"/>
            <a:ext cx="1354137" cy="1914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78E88127-63CC-4486-9E30-28FF0B9EB47D}"/>
              </a:ext>
            </a:extLst>
          </p:cNvPr>
          <p:cNvSpPr/>
          <p:nvPr/>
        </p:nvSpPr>
        <p:spPr>
          <a:xfrm>
            <a:off x="788988" y="2790825"/>
            <a:ext cx="1843087" cy="1212850"/>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F829709F-5FC7-4DDB-B495-77D737282E11}"/>
              </a:ext>
            </a:extLst>
          </p:cNvPr>
          <p:cNvSpPr/>
          <p:nvPr/>
        </p:nvSpPr>
        <p:spPr>
          <a:xfrm>
            <a:off x="2705100" y="2790825"/>
            <a:ext cx="1843088" cy="1212850"/>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Rectangle 35">
            <a:extLst>
              <a:ext uri="{FF2B5EF4-FFF2-40B4-BE49-F238E27FC236}">
                <a16:creationId xmlns:a16="http://schemas.microsoft.com/office/drawing/2014/main" id="{CB2F2D41-8354-4913-8D91-799302B31136}"/>
              </a:ext>
            </a:extLst>
          </p:cNvPr>
          <p:cNvSpPr/>
          <p:nvPr/>
        </p:nvSpPr>
        <p:spPr>
          <a:xfrm>
            <a:off x="4619625" y="2790825"/>
            <a:ext cx="1844675" cy="1212850"/>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1B245753-0EF4-48BF-88D8-1D17671B61BE}"/>
              </a:ext>
            </a:extLst>
          </p:cNvPr>
          <p:cNvSpPr/>
          <p:nvPr/>
        </p:nvSpPr>
        <p:spPr>
          <a:xfrm>
            <a:off x="6535738" y="2790825"/>
            <a:ext cx="1844675" cy="1212850"/>
          </a:xfrm>
          <a:prstGeom prst="rect">
            <a:avLst/>
          </a:prstGeom>
          <a:solidFill>
            <a:srgbClr val="57AD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0500" name="Picture 30">
            <a:extLst>
              <a:ext uri="{FF2B5EF4-FFF2-40B4-BE49-F238E27FC236}">
                <a16:creationId xmlns:a16="http://schemas.microsoft.com/office/drawing/2014/main" id="{5C75E6A1-2C47-4DD9-9EFC-CC7C1056A12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58950" y="2824163"/>
            <a:ext cx="727075"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Picture 37">
            <a:extLst>
              <a:ext uri="{FF2B5EF4-FFF2-40B4-BE49-F238E27FC236}">
                <a16:creationId xmlns:a16="http://schemas.microsoft.com/office/drawing/2014/main" id="{E5F86A4A-DF7B-4A4D-BAEB-1204A74CBB3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58838" y="2798763"/>
            <a:ext cx="83502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2" name="Picture 38">
            <a:extLst>
              <a:ext uri="{FF2B5EF4-FFF2-40B4-BE49-F238E27FC236}">
                <a16:creationId xmlns:a16="http://schemas.microsoft.com/office/drawing/2014/main" id="{D72B786F-24A8-4950-B8C6-EF7C47CD81D3}"/>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842125" y="2841625"/>
            <a:ext cx="1223963" cy="109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3" name="Picture 39">
            <a:extLst>
              <a:ext uri="{FF2B5EF4-FFF2-40B4-BE49-F238E27FC236}">
                <a16:creationId xmlns:a16="http://schemas.microsoft.com/office/drawing/2014/main" id="{758AC001-E5D9-428A-B4A4-F8C7C36548E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697413" y="2846388"/>
            <a:ext cx="808037"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40">
            <a:extLst>
              <a:ext uri="{FF2B5EF4-FFF2-40B4-BE49-F238E27FC236}">
                <a16:creationId xmlns:a16="http://schemas.microsoft.com/office/drawing/2014/main" id="{177043C6-3510-40A2-804B-EFFB29486965}"/>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581650" y="2851150"/>
            <a:ext cx="814388"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41">
            <a:extLst>
              <a:ext uri="{FF2B5EF4-FFF2-40B4-BE49-F238E27FC236}">
                <a16:creationId xmlns:a16="http://schemas.microsoft.com/office/drawing/2014/main" id="{83D38DBB-AF31-4947-8FB3-FD5DC1900A35}"/>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919413" y="2916238"/>
            <a:ext cx="39687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43">
            <a:extLst>
              <a:ext uri="{FF2B5EF4-FFF2-40B4-BE49-F238E27FC236}">
                <a16:creationId xmlns:a16="http://schemas.microsoft.com/office/drawing/2014/main" id="{CE28C314-0D1B-4272-B6AF-ABAC7470DFF4}"/>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941763" y="2851150"/>
            <a:ext cx="395287"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7" name="Picture 44">
            <a:extLst>
              <a:ext uri="{FF2B5EF4-FFF2-40B4-BE49-F238E27FC236}">
                <a16:creationId xmlns:a16="http://schemas.microsoft.com/office/drawing/2014/main" id="{B450CAF0-985D-4850-8787-C0910E8C9F8E}"/>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375025" y="2916238"/>
            <a:ext cx="49371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8" name="Individual Work">
            <a:extLst>
              <a:ext uri="{FF2B5EF4-FFF2-40B4-BE49-F238E27FC236}">
                <a16:creationId xmlns:a16="http://schemas.microsoft.com/office/drawing/2014/main" id="{9023774E-7CDD-491F-AB25-D113A763FC98}"/>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9">
            <a:extLst>
              <a:ext uri="{FF2B5EF4-FFF2-40B4-BE49-F238E27FC236}">
                <a16:creationId xmlns:a16="http://schemas.microsoft.com/office/drawing/2014/main" id="{8E3AA597-5D57-4824-9097-589B61C766CE}"/>
              </a:ext>
            </a:extLst>
          </p:cNvPr>
          <p:cNvPicPr>
            <a:picLocks noChangeAspect="1"/>
          </p:cNvPicPr>
          <p:nvPr/>
        </p:nvPicPr>
        <p:blipFill>
          <a:blip r:embed="rId2">
            <a:extLst>
              <a:ext uri="{28A0092B-C50C-407E-A947-70E740481C1C}">
                <a14:useLocalDpi xmlns:a14="http://schemas.microsoft.com/office/drawing/2010/main" val="0"/>
              </a:ext>
            </a:extLst>
          </a:blip>
          <a:srcRect t="5284" b="19643"/>
          <a:stretch>
            <a:fillRect/>
          </a:stretch>
        </p:blipFill>
        <p:spPr bwMode="auto">
          <a:xfrm>
            <a:off x="750888" y="1803400"/>
            <a:ext cx="7637462"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20">
            <a:extLst>
              <a:ext uri="{FF2B5EF4-FFF2-40B4-BE49-F238E27FC236}">
                <a16:creationId xmlns:a16="http://schemas.microsoft.com/office/drawing/2014/main" id="{AE6ADE14-D823-4807-8767-4E743490AD66}"/>
              </a:ext>
            </a:extLst>
          </p:cNvPr>
          <p:cNvSpPr>
            <a:spLocks noChangeArrowheads="1"/>
          </p:cNvSpPr>
          <p:nvPr/>
        </p:nvSpPr>
        <p:spPr bwMode="auto">
          <a:xfrm>
            <a:off x="2290763" y="6151563"/>
            <a:ext cx="45720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Photo courtesy of </a:t>
            </a:r>
            <a:r>
              <a:rPr lang="en-GB" altLang="en-US" sz="700" dirty="0" err="1">
                <a:solidFill>
                  <a:srgbClr val="000000"/>
                </a:solidFill>
                <a:latin typeface="Roboto" panose="02000000000000000000" pitchFamily="2" charset="0"/>
                <a:ea typeface="Roboto" panose="02000000000000000000" pitchFamily="2" charset="0"/>
                <a:cs typeface="Roboto" panose="02000000000000000000" pitchFamily="2" charset="0"/>
              </a:rPr>
              <a:t>fotopamas</a:t>
            </a:r>
            <a:r>
              <a:rPr lang="en-GB" altLang="en-US" sz="700" dirty="0">
                <a:solidFill>
                  <a:srgbClr val="000000"/>
                </a:solidFill>
                <a:latin typeface="Roboto" panose="02000000000000000000" pitchFamily="2" charset="0"/>
                <a:ea typeface="Roboto" panose="02000000000000000000" pitchFamily="2" charset="0"/>
                <a:cs typeface="Roboto" panose="02000000000000000000" pitchFamily="2" charset="0"/>
              </a:rPr>
              <a:t> (@flickr.com) - granted under creative commons licence - attribution</a:t>
            </a:r>
            <a:endParaRPr lang="en-GB" altLang="en-US" sz="700" dirty="0">
              <a:solidFill>
                <a:schemeClr val="tx1"/>
              </a:solidFill>
              <a:latin typeface="Roboto" panose="02000000000000000000" pitchFamily="2" charset="0"/>
              <a:ea typeface="Roboto" panose="02000000000000000000" pitchFamily="2" charset="0"/>
              <a:cs typeface="Roboto" panose="02000000000000000000" pitchFamily="2" charset="0"/>
            </a:endParaRPr>
          </a:p>
        </p:txBody>
      </p:sp>
      <p:sp>
        <p:nvSpPr>
          <p:cNvPr id="21508" name="Title 1">
            <a:extLst>
              <a:ext uri="{FF2B5EF4-FFF2-40B4-BE49-F238E27FC236}">
                <a16:creationId xmlns:a16="http://schemas.microsoft.com/office/drawing/2014/main" id="{6A915B8B-F197-49A1-8C49-1FE748ACF9B6}"/>
              </a:ext>
            </a:extLst>
          </p:cNvPr>
          <p:cNvSpPr txBox="1">
            <a:spLocks/>
          </p:cNvSpPr>
          <p:nvPr/>
        </p:nvSpPr>
        <p:spPr bwMode="auto">
          <a:xfrm>
            <a:off x="628650" y="72866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US" altLang="en-US" sz="3600" b="1" dirty="0">
                <a:solidFill>
                  <a:schemeClr val="tx1"/>
                </a:solidFill>
                <a:latin typeface="Twinkl" pitchFamily="2" charset="0"/>
              </a:rPr>
              <a:t>Jump to It!</a:t>
            </a:r>
          </a:p>
        </p:txBody>
      </p:sp>
      <p:grpSp>
        <p:nvGrpSpPr>
          <p:cNvPr id="21509" name="Group 3">
            <a:extLst>
              <a:ext uri="{FF2B5EF4-FFF2-40B4-BE49-F238E27FC236}">
                <a16:creationId xmlns:a16="http://schemas.microsoft.com/office/drawing/2014/main" id="{31A41ADE-5D39-4171-9180-8223531E2DF8}"/>
              </a:ext>
            </a:extLst>
          </p:cNvPr>
          <p:cNvGrpSpPr>
            <a:grpSpLocks/>
          </p:cNvGrpSpPr>
          <p:nvPr/>
        </p:nvGrpSpPr>
        <p:grpSpPr bwMode="auto">
          <a:xfrm>
            <a:off x="723900" y="1535113"/>
            <a:ext cx="7664450" cy="542925"/>
            <a:chOff x="724410" y="1544806"/>
            <a:chExt cx="7663939" cy="636420"/>
          </a:xfrm>
        </p:grpSpPr>
        <p:sp>
          <p:nvSpPr>
            <p:cNvPr id="6" name="Rounded Rectangle 5">
              <a:extLst>
                <a:ext uri="{FF2B5EF4-FFF2-40B4-BE49-F238E27FC236}">
                  <a16:creationId xmlns:a16="http://schemas.microsoft.com/office/drawing/2014/main" id="{0DC90206-136E-4B6F-8305-1410B4A90F45}"/>
                </a:ext>
              </a:extLst>
            </p:cNvPr>
            <p:cNvSpPr/>
            <p:nvPr/>
          </p:nvSpPr>
          <p:spPr>
            <a:xfrm>
              <a:off x="756158" y="1544806"/>
              <a:ext cx="7632191" cy="636420"/>
            </a:xfrm>
            <a:prstGeom prst="roundRect">
              <a:avLst>
                <a:gd name="adj" fmla="val 0"/>
              </a:avLst>
            </a:prstGeom>
            <a:solidFill>
              <a:srgbClr val="ED1B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1512" name="Rectangle 2">
              <a:extLst>
                <a:ext uri="{FF2B5EF4-FFF2-40B4-BE49-F238E27FC236}">
                  <a16:creationId xmlns:a16="http://schemas.microsoft.com/office/drawing/2014/main" id="{5E2AD2ED-2E1B-4CBE-9369-3CEB756DBE23}"/>
                </a:ext>
              </a:extLst>
            </p:cNvPr>
            <p:cNvSpPr>
              <a:spLocks noChangeArrowheads="1"/>
            </p:cNvSpPr>
            <p:nvPr/>
          </p:nvSpPr>
          <p:spPr bwMode="auto">
            <a:xfrm>
              <a:off x="724410" y="1682735"/>
              <a:ext cx="7663939" cy="414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sz="1700" b="1">
                  <a:solidFill>
                    <a:schemeClr val="bg1"/>
                  </a:solidFill>
                  <a:latin typeface="Twinkl" pitchFamily="2" charset="0"/>
                </a:rPr>
                <a:t>You are going to try the Maasai jumping dance. How high can you jump?</a:t>
              </a:r>
            </a:p>
          </p:txBody>
        </p:sp>
      </p:grpSp>
      <p:pic>
        <p:nvPicPr>
          <p:cNvPr id="21510" name="Whole Class">
            <a:extLst>
              <a:ext uri="{FF2B5EF4-FFF2-40B4-BE49-F238E27FC236}">
                <a16:creationId xmlns:a16="http://schemas.microsoft.com/office/drawing/2014/main" id="{3B2263FE-5502-4632-80D1-7B2CF7BC79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9598A765-E5C0-46EC-A747-1B680789429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92575737-81DA-4BB8-BC7A-55B5808504FE}"/>
              </a:ext>
            </a:extLst>
          </p:cNvPr>
          <p:cNvSpPr/>
          <p:nvPr/>
        </p:nvSpPr>
        <p:spPr bwMode="auto">
          <a:xfrm>
            <a:off x="503238" y="531813"/>
            <a:ext cx="8137525" cy="219392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2532" name="Title 1">
            <a:extLst>
              <a:ext uri="{FF2B5EF4-FFF2-40B4-BE49-F238E27FC236}">
                <a16:creationId xmlns:a16="http://schemas.microsoft.com/office/drawing/2014/main" id="{A038B436-C6B3-473F-B311-022B9F53ED8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ea typeface="MS PGothic" panose="020B0600070205080204" pitchFamily="34" charset="-128"/>
              </a:rPr>
              <a:t>Success Criteria</a:t>
            </a:r>
          </a:p>
        </p:txBody>
      </p:sp>
      <p:sp>
        <p:nvSpPr>
          <p:cNvPr id="22533" name="Title 1">
            <a:extLst>
              <a:ext uri="{FF2B5EF4-FFF2-40B4-BE49-F238E27FC236}">
                <a16:creationId xmlns:a16="http://schemas.microsoft.com/office/drawing/2014/main" id="{AA2D6189-C7CC-491E-BFFA-0F64C81763CE}"/>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ea typeface="MS PGothic" panose="020B0600070205080204" pitchFamily="34" charset="-128"/>
              </a:rPr>
              <a:t>Aim</a:t>
            </a:r>
          </a:p>
        </p:txBody>
      </p:sp>
      <p:sp>
        <p:nvSpPr>
          <p:cNvPr id="16" name="Content Placeholder 15">
            <a:extLst>
              <a:ext uri="{FF2B5EF4-FFF2-40B4-BE49-F238E27FC236}">
                <a16:creationId xmlns:a16="http://schemas.microsoft.com/office/drawing/2014/main" id="{89DF62A7-B6DA-4F14-9F05-D30366A6690B}"/>
              </a:ext>
            </a:extLst>
          </p:cNvPr>
          <p:cNvSpPr>
            <a:spLocks noGrp="1"/>
          </p:cNvSpPr>
          <p:nvPr>
            <p:ph idx="1"/>
          </p:nvPr>
        </p:nvSpPr>
        <p:spPr>
          <a:xfrm>
            <a:off x="755650" y="1081088"/>
            <a:ext cx="7632700" cy="1577975"/>
          </a:xfrm>
        </p:spPr>
        <p:txBody>
          <a:bodyPr rtlCol="0">
            <a:normAutofit/>
          </a:bodyPr>
          <a:lstStyle/>
          <a:p>
            <a:pPr eaLnBrk="1" fontAlgn="auto" hangingPunct="1">
              <a:lnSpc>
                <a:spcPct val="150000"/>
              </a:lnSpc>
              <a:spcAft>
                <a:spcPts val="0"/>
              </a:spcAft>
              <a:defRPr/>
            </a:pPr>
            <a:r>
              <a:rPr lang="en-GB" dirty="0">
                <a:latin typeface="Twinkl" pitchFamily="2" charset="0"/>
                <a:cs typeface="+mn-cs"/>
              </a:rPr>
              <a:t>I can understand what the </a:t>
            </a:r>
            <a:r>
              <a:rPr lang="en-GB" dirty="0" err="1">
                <a:latin typeface="Twinkl" pitchFamily="2" charset="0"/>
                <a:cs typeface="+mn-cs"/>
              </a:rPr>
              <a:t>Maasai</a:t>
            </a:r>
            <a:r>
              <a:rPr lang="en-GB" dirty="0">
                <a:latin typeface="Twinkl" pitchFamily="2" charset="0"/>
                <a:cs typeface="+mn-cs"/>
              </a:rPr>
              <a:t> culture is like.</a:t>
            </a: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a:p>
            <a:pPr eaLnBrk="1" fontAlgn="auto" hangingPunct="1">
              <a:lnSpc>
                <a:spcPct val="150000"/>
              </a:lnSpc>
              <a:spcAft>
                <a:spcPts val="0"/>
              </a:spcAft>
              <a:defRPr/>
            </a:pPr>
            <a:endParaRPr lang="en-GB" dirty="0">
              <a:latin typeface="Twinkl" pitchFamily="2" charset="0"/>
              <a:cs typeface="+mn-cs"/>
            </a:endParaRP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a:p>
            <a:pPr marL="0" indent="0" eaLnBrk="1" fontAlgn="auto" hangingPunct="1">
              <a:lnSpc>
                <a:spcPct val="150000"/>
              </a:lnSpc>
              <a:spcAft>
                <a:spcPts val="0"/>
              </a:spcAft>
              <a:buFont typeface="Arial" panose="020B0604020202020204" pitchFamily="34" charset="0"/>
              <a:buNone/>
              <a:defRPr/>
            </a:pPr>
            <a:endParaRPr lang="en-GB" dirty="0">
              <a:latin typeface="Twinkl" pitchFamily="2" charset="0"/>
              <a:cs typeface="+mn-cs"/>
            </a:endParaRPr>
          </a:p>
        </p:txBody>
      </p:sp>
      <p:sp>
        <p:nvSpPr>
          <p:cNvPr id="22535" name="Content Placeholder 15">
            <a:extLst>
              <a:ext uri="{FF2B5EF4-FFF2-40B4-BE49-F238E27FC236}">
                <a16:creationId xmlns:a16="http://schemas.microsoft.com/office/drawing/2014/main" id="{AA7C8D4E-2D7D-4FBF-B9AE-B6E96196EA03}"/>
              </a:ext>
            </a:extLst>
          </p:cNvPr>
          <p:cNvSpPr txBox="1">
            <a:spLocks/>
          </p:cNvSpPr>
          <p:nvPr/>
        </p:nvSpPr>
        <p:spPr bwMode="auto">
          <a:xfrm>
            <a:off x="661988" y="3748088"/>
            <a:ext cx="7694612"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endParaRPr lang="en-GB" altLang="en-US">
              <a:ea typeface="MS PGothic" panose="020B0600070205080204" pitchFamily="34" charset="-128"/>
            </a:endParaRPr>
          </a:p>
        </p:txBody>
      </p:sp>
      <p:sp>
        <p:nvSpPr>
          <p:cNvPr id="22536" name="Rectangle 2">
            <a:extLst>
              <a:ext uri="{FF2B5EF4-FFF2-40B4-BE49-F238E27FC236}">
                <a16:creationId xmlns:a16="http://schemas.microsoft.com/office/drawing/2014/main" id="{74311530-4C25-4BF1-A0A4-CDE3EB391DE5}"/>
              </a:ext>
            </a:extLst>
          </p:cNvPr>
          <p:cNvSpPr>
            <a:spLocks noChangeArrowheads="1"/>
          </p:cNvSpPr>
          <p:nvPr/>
        </p:nvSpPr>
        <p:spPr bwMode="auto">
          <a:xfrm>
            <a:off x="755650" y="3748088"/>
            <a:ext cx="76327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spcAft>
                <a:spcPts val="600"/>
              </a:spcAft>
            </a:pPr>
            <a:r>
              <a:rPr lang="en-GB" altLang="en-US">
                <a:solidFill>
                  <a:schemeClr val="tx1"/>
                </a:solidFill>
                <a:latin typeface="Twinkl" pitchFamily="2" charset="0"/>
              </a:rPr>
              <a:t>I can describe 3 things about the Maasai people and culture.</a:t>
            </a:r>
          </a:p>
          <a:p>
            <a:pPr eaLnBrk="1" hangingPunct="1">
              <a:lnSpc>
                <a:spcPct val="100000"/>
              </a:lnSpc>
              <a:spcBef>
                <a:spcPct val="0"/>
              </a:spcBef>
              <a:spcAft>
                <a:spcPts val="600"/>
              </a:spcAft>
            </a:pPr>
            <a:r>
              <a:rPr lang="en-GB" altLang="en-US">
                <a:solidFill>
                  <a:schemeClr val="tx1"/>
                </a:solidFill>
                <a:latin typeface="Twinkl" pitchFamily="2" charset="0"/>
              </a:rPr>
              <a:t>I can begin to understand some similarities and differences between the Maasai culture and my own culture.</a:t>
            </a:r>
          </a:p>
        </p:txBody>
      </p:sp>
      <p:pic>
        <p:nvPicPr>
          <p:cNvPr id="22537" name="Picture 8">
            <a:extLst>
              <a:ext uri="{FF2B5EF4-FFF2-40B4-BE49-F238E27FC236}">
                <a16:creationId xmlns:a16="http://schemas.microsoft.com/office/drawing/2014/main" id="{C5DBD94A-C77F-4F56-8214-D48873B701F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912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3712</TotalTime>
  <Words>965</Words>
  <Application>Microsoft Office PowerPoint</Application>
  <PresentationFormat>On-screen Show (4:3)</PresentationFormat>
  <Paragraphs>102</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Roboto</vt:lpstr>
      <vt:lpstr>Calibri</vt:lpstr>
      <vt:lpstr>Twinkl</vt:lpstr>
      <vt:lpstr>MS PGothic</vt:lpstr>
      <vt:lpstr>BPreplay</vt:lpstr>
      <vt:lpstr>Sassoon Infant Rg</vt:lpstr>
      <vt:lpstr>Arial</vt:lpstr>
      <vt:lpstr>Sassoon Infant Md</vt:lpstr>
      <vt:lpstr>Office Theme</vt:lpstr>
      <vt:lpstr>Geography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Joanna Sothcott</cp:lastModifiedBy>
  <cp:revision>260</cp:revision>
  <dcterms:created xsi:type="dcterms:W3CDTF">2014-10-01T16:09:27Z</dcterms:created>
  <dcterms:modified xsi:type="dcterms:W3CDTF">2021-03-01T15:27:14Z</dcterms:modified>
</cp:coreProperties>
</file>