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6"/>
  </p:notesMasterIdLst>
  <p:sldIdLst>
    <p:sldId id="270" r:id="rId2"/>
    <p:sldId id="256" r:id="rId3"/>
    <p:sldId id="259" r:id="rId4"/>
    <p:sldId id="257" r:id="rId5"/>
    <p:sldId id="260" r:id="rId6"/>
    <p:sldId id="264" r:id="rId7"/>
    <p:sldId id="265" r:id="rId8"/>
    <p:sldId id="266" r:id="rId9"/>
    <p:sldId id="261" r:id="rId10"/>
    <p:sldId id="263" r:id="rId11"/>
    <p:sldId id="267" r:id="rId12"/>
    <p:sldId id="268" r:id="rId13"/>
    <p:sldId id="262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474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A63667-10D2-4D44-9961-795AFA97483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88C34A-357E-435F-AE60-48430E52B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5432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music gets faster and</a:t>
            </a:r>
            <a:r>
              <a:rPr lang="en-GB" baseline="0" dirty="0" smtClean="0"/>
              <a:t> louder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88C34A-357E-435F-AE60-48430E52BC6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622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youtube.com/watch?v=X2-GP6LV8D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k75qDst8w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_ICDWs7lnfI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youtube.com/watch?v=ncD2xjg71tw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hyperlink" Target="https://www.youtube.com/watch?v=XFxwSXbh9Vk" TargetMode="Externa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hyperlink" Target="https://www.youtube.com/watch?v=wikwcF6suPA" TargetMode="External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hyperlink" Target="https://www.youtube.com/watch?v=WP26lmka5nQ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IDvIo_LRIZ4" TargetMode="External"/><Relationship Id="rId13" Type="http://schemas.openxmlformats.org/officeDocument/2006/relationships/image" Target="../media/image45.png"/><Relationship Id="rId3" Type="http://schemas.openxmlformats.org/officeDocument/2006/relationships/image" Target="../media/image39.png"/><Relationship Id="rId7" Type="http://schemas.openxmlformats.org/officeDocument/2006/relationships/hyperlink" Target="https://www.youtube.com/watch?v=iQzuCScjs08" TargetMode="External"/><Relationship Id="rId12" Type="http://schemas.openxmlformats.org/officeDocument/2006/relationships/image" Target="../media/image4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11" Type="http://schemas.openxmlformats.org/officeDocument/2006/relationships/image" Target="../media/image43.png"/><Relationship Id="rId5" Type="http://schemas.openxmlformats.org/officeDocument/2006/relationships/image" Target="../media/image41.png"/><Relationship Id="rId10" Type="http://schemas.openxmlformats.org/officeDocument/2006/relationships/hyperlink" Target="https://www.youtube.com/watch?v=3knQAUN1kcY" TargetMode="External"/><Relationship Id="rId4" Type="http://schemas.openxmlformats.org/officeDocument/2006/relationships/image" Target="../media/image40.png"/><Relationship Id="rId9" Type="http://schemas.openxmlformats.org/officeDocument/2006/relationships/hyperlink" Target="https://www.youtube.com/watch?v=QNZQzpWCTlA" TargetMode="External"/><Relationship Id="rId1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9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 flipV="1">
            <a:off x="464234" y="-685800"/>
            <a:ext cx="8229600" cy="228600"/>
          </a:xfrm>
        </p:spPr>
        <p:txBody>
          <a:bodyPr>
            <a:normAutofit fontScale="90000"/>
          </a:bodyPr>
          <a:lstStyle/>
          <a:p>
            <a:pPr algn="l"/>
            <a:endParaRPr lang="en-GB" altLang="en-US" sz="66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590800"/>
            <a:ext cx="8236634" cy="19812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GB" altLang="en-US" sz="5900" dirty="0">
                <a:latin typeface="Calibri" panose="020F0502020204030204" pitchFamily="34" charset="0"/>
                <a:cs typeface="Calibri" panose="020F0502020204030204" pitchFamily="34" charset="0"/>
              </a:rPr>
              <a:t>Keep Calm and </a:t>
            </a:r>
            <a:endParaRPr lang="en-GB" altLang="en-US" sz="59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defRPr/>
            </a:pPr>
            <a:r>
              <a:rPr lang="en-GB" altLang="en-US" sz="5900" dirty="0" smtClean="0">
                <a:latin typeface="Calibri" panose="020F0502020204030204" pitchFamily="34" charset="0"/>
                <a:cs typeface="Calibri" panose="020F0502020204030204" pitchFamily="34" charset="0"/>
              </a:rPr>
              <a:t>Make </a:t>
            </a:r>
            <a:r>
              <a:rPr lang="en-GB" altLang="en-US" sz="5900" dirty="0">
                <a:latin typeface="Calibri" panose="020F0502020204030204" pitchFamily="34" charset="0"/>
                <a:cs typeface="Calibri" panose="020F0502020204030204" pitchFamily="34" charset="0"/>
              </a:rPr>
              <a:t>Music</a:t>
            </a:r>
            <a:endParaRPr lang="en-GB" sz="5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4267200"/>
            <a:ext cx="6400800" cy="175260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GB" sz="3600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en-GB" sz="36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GB" sz="1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Weekly Wonder</a:t>
            </a:r>
          </a:p>
          <a:p>
            <a:pPr>
              <a:defRPr/>
            </a:pPr>
            <a:r>
              <a:rPr lang="en-GB" sz="1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Grab the Rhythm </a:t>
            </a:r>
          </a:p>
          <a:p>
            <a:pPr>
              <a:defRPr/>
            </a:pPr>
            <a:r>
              <a:rPr lang="en-GB" sz="1280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Y4 – Y6</a:t>
            </a:r>
            <a:endParaRPr lang="en-GB" sz="12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3" name="Picture 2" descr="E:\HMS\Images\Logos\HMS logo White and Colour no fi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338" y="115888"/>
            <a:ext cx="1427162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3" descr="E:\HMS\Images\Logos\HCC Logo White and Colou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805488"/>
            <a:ext cx="2592387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21000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Grab the Rhythm!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Hand and body percussion</a:t>
            </a:r>
            <a:endParaRPr lang="en-GB" dirty="0"/>
          </a:p>
        </p:txBody>
      </p:sp>
      <p:sp>
        <p:nvSpPr>
          <p:cNvPr id="4" name="AutoShape 2" descr="Your Body Speaks (Body language) | RF Studio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685800"/>
            <a:ext cx="42862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083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Boyfriend sticks a foot in my face if he wants a foot rub, so I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055175"/>
            <a:ext cx="1022571" cy="148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430737"/>
            <a:ext cx="911257" cy="13693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many sounds…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05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can you make with your hands?</a:t>
            </a:r>
          </a:p>
          <a:p>
            <a:pPr marL="0" indent="0">
              <a:buNone/>
            </a:pPr>
            <a:endParaRPr lang="en-GB" dirty="0"/>
          </a:p>
          <a:p>
            <a:pPr marL="0" indent="0" algn="r">
              <a:buNone/>
            </a:pPr>
            <a:r>
              <a:rPr lang="en-GB" dirty="0" smtClean="0"/>
              <a:t>can you make with your feet?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Try them out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Make a note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	Record them if you can</a:t>
            </a:r>
          </a:p>
          <a:p>
            <a:pPr marL="0" indent="0" algn="r">
              <a:buNone/>
            </a:pPr>
            <a:endParaRPr lang="en-GB" i="1" dirty="0" smtClean="0"/>
          </a:p>
          <a:p>
            <a:pPr marL="0" indent="0" algn="r">
              <a:buNone/>
            </a:pPr>
            <a:r>
              <a:rPr lang="en-GB" i="1" dirty="0" smtClean="0">
                <a:solidFill>
                  <a:srgbClr val="00B0F0"/>
                </a:solidFill>
              </a:rPr>
              <a:t>What other sounds can you make ?</a:t>
            </a:r>
            <a:endParaRPr lang="en-GB" i="1" dirty="0">
              <a:solidFill>
                <a:srgbClr val="00B0F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873" y="1430736"/>
            <a:ext cx="732653" cy="93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2971800"/>
            <a:ext cx="1687217" cy="9228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575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Hands and feet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9628"/>
            <a:ext cx="8229600" cy="51873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Watch this clip </a:t>
            </a:r>
            <a:r>
              <a:rPr lang="en-GB" dirty="0" smtClean="0">
                <a:hlinkClick r:id="rId2"/>
              </a:rPr>
              <a:t>clapping music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		How </a:t>
            </a:r>
            <a:r>
              <a:rPr lang="en-GB" dirty="0"/>
              <a:t>many musicians</a:t>
            </a:r>
            <a:r>
              <a:rPr lang="en-GB" dirty="0" smtClean="0"/>
              <a:t>?</a:t>
            </a:r>
          </a:p>
          <a:p>
            <a:pPr marL="0" indent="0">
              <a:buNone/>
            </a:pPr>
            <a:r>
              <a:rPr lang="en-GB" dirty="0" smtClean="0"/>
              <a:t>What were your first impressions? 		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What does </a:t>
            </a:r>
            <a:r>
              <a:rPr lang="en-GB" dirty="0" smtClean="0"/>
              <a:t>it </a:t>
            </a:r>
            <a:r>
              <a:rPr lang="en-GB" dirty="0" smtClean="0"/>
              <a:t>make you want to do?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Listen again and make a note of ..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different </a:t>
            </a:r>
            <a:r>
              <a:rPr lang="en-GB" dirty="0"/>
              <a:t> </a:t>
            </a:r>
            <a:r>
              <a:rPr lang="en-GB" dirty="0" smtClean="0"/>
              <a:t>        and           sounds / effects		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Listen again – can you work out what the metre is for the music? </a:t>
            </a:r>
          </a:p>
          <a:p>
            <a:pPr marL="0" indent="0">
              <a:buNone/>
            </a:pPr>
            <a:r>
              <a:rPr lang="en-GB" sz="1600" i="1" dirty="0" smtClean="0"/>
              <a:t>(</a:t>
            </a:r>
            <a:r>
              <a:rPr lang="en-GB" sz="1600" i="1" dirty="0" err="1" smtClean="0"/>
              <a:t>Psst</a:t>
            </a:r>
            <a:r>
              <a:rPr lang="en-GB" sz="1600" i="1" dirty="0" smtClean="0"/>
              <a:t> answers on the next page but don’t peep until you’ve had a go working it out!)</a:t>
            </a:r>
            <a:endParaRPr lang="en-GB" sz="1600" i="1" dirty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3273" y="5486400"/>
            <a:ext cx="1001435" cy="11473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528" y="4049251"/>
            <a:ext cx="502221" cy="647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5527"/>
            <a:ext cx="1079500" cy="1054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4114800"/>
            <a:ext cx="685800" cy="5821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1376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81000"/>
            <a:ext cx="1833025" cy="802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5439" y="5597238"/>
            <a:ext cx="1833635" cy="13858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965664"/>
          </a:xfrm>
        </p:spPr>
        <p:txBody>
          <a:bodyPr>
            <a:normAutofit/>
          </a:bodyPr>
          <a:lstStyle/>
          <a:p>
            <a:r>
              <a:rPr lang="en-GB" dirty="0" smtClean="0"/>
              <a:t>Counting in 4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1"/>
            <a:ext cx="8229600" cy="5372340"/>
          </a:xfrm>
        </p:spPr>
        <p:txBody>
          <a:bodyPr>
            <a:normAutofit fontScale="62500" lnSpcReduction="20000"/>
          </a:bodyPr>
          <a:lstStyle/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The music you have just listened to is counted in </a:t>
            </a:r>
            <a:r>
              <a:rPr lang="en-GB" dirty="0" smtClean="0"/>
              <a:t>groups of 4 beats </a:t>
            </a:r>
            <a:r>
              <a:rPr lang="en-GB" dirty="0" smtClean="0"/>
              <a:t>To get into the 4 beat vibe try out these rhythm games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All in	(</a:t>
            </a:r>
            <a:r>
              <a:rPr lang="en-GB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see how good the grown ups are with this game too)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	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count 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1 2 3 4 and repeat, clap the 1 and tap the 2 3 4, 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	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keep 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repeating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	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call 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out a number to make silent – still count it just don’t 	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make 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a sound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	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call 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“all in” and put all the sounds back in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	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choose 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different numbers to drop out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	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try 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dropping 2 numbers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	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try </a:t>
            </a:r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playing this with your favourite song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</a:endParaRPr>
          </a:p>
          <a:p>
            <a:r>
              <a:rPr lang="en-GB" dirty="0" smtClean="0">
                <a:solidFill>
                  <a:srgbClr val="FFC000"/>
                </a:solidFill>
              </a:rPr>
              <a:t>All out   </a:t>
            </a:r>
            <a:r>
              <a:rPr lang="en-GB" i="1" dirty="0" smtClean="0">
                <a:solidFill>
                  <a:srgbClr val="FFC000"/>
                </a:solidFill>
              </a:rPr>
              <a:t>(bet you can catch the grown ups out with this one…)</a:t>
            </a:r>
          </a:p>
          <a:p>
            <a:pPr marL="0" indent="0">
              <a:buNone/>
            </a:pPr>
            <a:r>
              <a:rPr lang="en-GB" i="1" dirty="0">
                <a:solidFill>
                  <a:srgbClr val="FFC000"/>
                </a:solidFill>
              </a:rPr>
              <a:t>	</a:t>
            </a:r>
            <a:r>
              <a:rPr lang="en-GB" i="1" dirty="0" smtClean="0">
                <a:solidFill>
                  <a:srgbClr val="FFC000"/>
                </a:solidFill>
              </a:rPr>
              <a:t>- </a:t>
            </a:r>
            <a:r>
              <a:rPr lang="en-GB" dirty="0" smtClean="0">
                <a:solidFill>
                  <a:srgbClr val="FFC000"/>
                </a:solidFill>
              </a:rPr>
              <a:t>count </a:t>
            </a:r>
            <a:r>
              <a:rPr lang="en-GB" dirty="0" smtClean="0">
                <a:solidFill>
                  <a:srgbClr val="FFC000"/>
                </a:solidFill>
              </a:rPr>
              <a:t>1 2 3 4 aloud (and when you </a:t>
            </a:r>
            <a:r>
              <a:rPr lang="en-GB" dirty="0" smtClean="0">
                <a:solidFill>
                  <a:srgbClr val="FFC000"/>
                </a:solidFill>
              </a:rPr>
              <a:t>can</a:t>
            </a:r>
            <a:r>
              <a:rPr lang="en-GB" dirty="0" smtClean="0">
                <a:solidFill>
                  <a:srgbClr val="FFC000"/>
                </a:solidFill>
              </a:rPr>
              <a:t>, just in your head)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C000"/>
                </a:solidFill>
              </a:rPr>
              <a:t>	</a:t>
            </a:r>
            <a:r>
              <a:rPr lang="en-GB" dirty="0" smtClean="0">
                <a:solidFill>
                  <a:srgbClr val="FFC000"/>
                </a:solidFill>
              </a:rPr>
              <a:t>- call </a:t>
            </a:r>
            <a:r>
              <a:rPr lang="en-GB" dirty="0" smtClean="0">
                <a:solidFill>
                  <a:srgbClr val="FFC000"/>
                </a:solidFill>
              </a:rPr>
              <a:t>out a number, </a:t>
            </a:r>
            <a:r>
              <a:rPr lang="en-GB" dirty="0">
                <a:solidFill>
                  <a:srgbClr val="FFC000"/>
                </a:solidFill>
              </a:rPr>
              <a:t>c</a:t>
            </a:r>
            <a:r>
              <a:rPr lang="en-GB" dirty="0" smtClean="0">
                <a:solidFill>
                  <a:srgbClr val="FFC000"/>
                </a:solidFill>
              </a:rPr>
              <a:t>lap on that number only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	</a:t>
            </a:r>
            <a:r>
              <a:rPr lang="en-GB" dirty="0" smtClean="0">
                <a:solidFill>
                  <a:srgbClr val="FFC000"/>
                </a:solidFill>
              </a:rPr>
              <a:t>- call </a:t>
            </a:r>
            <a:r>
              <a:rPr lang="en-GB" dirty="0" smtClean="0">
                <a:solidFill>
                  <a:srgbClr val="FFC000"/>
                </a:solidFill>
              </a:rPr>
              <a:t>“all out” and it goes back to no claps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	</a:t>
            </a:r>
            <a:r>
              <a:rPr lang="en-GB" dirty="0" smtClean="0">
                <a:solidFill>
                  <a:srgbClr val="FFC000"/>
                </a:solidFill>
              </a:rPr>
              <a:t>- try </a:t>
            </a:r>
            <a:r>
              <a:rPr lang="en-GB" dirty="0" smtClean="0">
                <a:solidFill>
                  <a:srgbClr val="FFC000"/>
                </a:solidFill>
              </a:rPr>
              <a:t>calling 2 numbers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	</a:t>
            </a:r>
            <a:r>
              <a:rPr lang="en-GB" dirty="0" smtClean="0">
                <a:solidFill>
                  <a:srgbClr val="FFC000"/>
                </a:solidFill>
              </a:rPr>
              <a:t>- try </a:t>
            </a:r>
            <a:r>
              <a:rPr lang="en-GB" dirty="0" smtClean="0">
                <a:solidFill>
                  <a:srgbClr val="FFC000"/>
                </a:solidFill>
              </a:rPr>
              <a:t>with your favourite music</a:t>
            </a:r>
          </a:p>
          <a:p>
            <a:pPr lvl="1"/>
            <a:endParaRPr lang="en-GB" dirty="0" smtClean="0"/>
          </a:p>
          <a:p>
            <a:pPr lvl="1"/>
            <a:endParaRPr lang="en-GB" dirty="0"/>
          </a:p>
          <a:p>
            <a:endParaRPr lang="en-GB" dirty="0"/>
          </a:p>
        </p:txBody>
      </p:sp>
      <p:sp>
        <p:nvSpPr>
          <p:cNvPr id="4" name="Oval Callout 3"/>
          <p:cNvSpPr/>
          <p:nvPr/>
        </p:nvSpPr>
        <p:spPr>
          <a:xfrm rot="2032150">
            <a:off x="7172751" y="5402614"/>
            <a:ext cx="1398663" cy="109048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7215051" y="5717025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Are you feeling the 4s yet?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679110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813264"/>
          </a:xfrm>
        </p:spPr>
        <p:txBody>
          <a:bodyPr/>
          <a:lstStyle/>
          <a:p>
            <a:r>
              <a:rPr lang="en-GB" dirty="0" smtClean="0"/>
              <a:t>Music counting in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/>
              <a:t>Watch this clip and keep the steady beat counting </a:t>
            </a:r>
            <a:r>
              <a:rPr lang="en-GB" dirty="0" smtClean="0"/>
              <a:t>in 4 </a:t>
            </a:r>
            <a:r>
              <a:rPr lang="en-GB" dirty="0" smtClean="0"/>
              <a:t>(first aloud then in your head)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hlinkClick r:id="rId3"/>
              </a:rPr>
              <a:t>Hall of the Mountain King</a:t>
            </a:r>
            <a:endParaRPr lang="en-GB" dirty="0" smtClean="0"/>
          </a:p>
          <a:p>
            <a:r>
              <a:rPr lang="en-GB" dirty="0" smtClean="0"/>
              <a:t>What happens to the music </a:t>
            </a:r>
            <a:r>
              <a:rPr lang="en-GB" dirty="0" smtClean="0"/>
              <a:t>? </a:t>
            </a:r>
            <a:r>
              <a:rPr lang="en-GB" dirty="0" smtClean="0">
                <a:solidFill>
                  <a:schemeClr val="bg2">
                    <a:lumMod val="75000"/>
                  </a:schemeClr>
                </a:solidFill>
              </a:rPr>
              <a:t>(see below*)</a:t>
            </a:r>
          </a:p>
          <a:p>
            <a:endParaRPr lang="en-GB" dirty="0" smtClean="0"/>
          </a:p>
          <a:p>
            <a:r>
              <a:rPr lang="en-GB" dirty="0" smtClean="0"/>
              <a:t>Can you copy any of the sequences that the body percussionists are using?</a:t>
            </a:r>
          </a:p>
          <a:p>
            <a:r>
              <a:rPr lang="en-GB" dirty="0" smtClean="0"/>
              <a:t>The opening phrase is:</a:t>
            </a:r>
          </a:p>
          <a:p>
            <a:pPr marL="0" indent="0">
              <a:buNone/>
            </a:pPr>
            <a:r>
              <a:rPr lang="en-GB" dirty="0" smtClean="0"/>
              <a:t>	</a:t>
            </a:r>
            <a:r>
              <a:rPr lang="en-GB" sz="2400" dirty="0" smtClean="0"/>
              <a:t>chest/chest, lap/lap, click/click, clap, lap/lap, click, lap/lap, clap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r>
              <a:rPr lang="en-GB" dirty="0"/>
              <a:t>Y</a:t>
            </a:r>
            <a:r>
              <a:rPr lang="en-GB" dirty="0" smtClean="0"/>
              <a:t>ou could try making up your own sequence which fits into 4 beats then perform it along with the </a:t>
            </a:r>
            <a:r>
              <a:rPr lang="en-GB" dirty="0" smtClean="0"/>
              <a:t>clip</a:t>
            </a:r>
          </a:p>
          <a:p>
            <a:endParaRPr lang="en-GB" dirty="0" smtClean="0"/>
          </a:p>
          <a:p>
            <a:r>
              <a:rPr lang="en-GB" dirty="0" smtClean="0">
                <a:solidFill>
                  <a:schemeClr val="bg2">
                    <a:lumMod val="75000"/>
                  </a:schemeClr>
                </a:solidFill>
              </a:rPr>
              <a:t>(*the music gets faster and faster)</a:t>
            </a:r>
            <a:endParaRPr lang="en-GB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50409"/>
              </p:ext>
            </p:extLst>
          </p:nvPr>
        </p:nvGraphicFramePr>
        <p:xfrm>
          <a:off x="2025835" y="4107771"/>
          <a:ext cx="5334003" cy="13176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2667"/>
                <a:gridCol w="592667"/>
                <a:gridCol w="592667"/>
                <a:gridCol w="592667"/>
                <a:gridCol w="592667"/>
                <a:gridCol w="592667"/>
                <a:gridCol w="592667"/>
                <a:gridCol w="592667"/>
                <a:gridCol w="592667"/>
              </a:tblGrid>
              <a:tr h="21336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1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2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3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4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1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2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3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4</a:t>
                      </a:r>
                      <a:endParaRPr lang="en-GB" sz="1100" dirty="0"/>
                    </a:p>
                  </a:txBody>
                  <a:tcPr/>
                </a:tc>
              </a:tr>
              <a:tr h="2813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chest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xx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</a:tr>
              <a:tr h="21336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lap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xx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xx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xx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</a:tr>
              <a:tr h="21336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click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xx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x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</a:tr>
              <a:tr h="21336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clap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x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x</a:t>
                      </a:r>
                      <a:endParaRPr lang="en-GB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val Callout 4"/>
          <p:cNvSpPr/>
          <p:nvPr/>
        </p:nvSpPr>
        <p:spPr>
          <a:xfrm rot="17388943">
            <a:off x="273234" y="3904671"/>
            <a:ext cx="1600200" cy="12192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39934" y="4214189"/>
            <a:ext cx="10668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/>
              <a:t>It could be notated like this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661225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18791"/>
            <a:ext cx="6476999" cy="6148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can do it too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Watch this clip of a 4 metre hand clapping game – listen to the explanation and see if you can play it too</a:t>
            </a:r>
          </a:p>
          <a:p>
            <a:endParaRPr lang="en-GB" dirty="0" smtClean="0"/>
          </a:p>
          <a:p>
            <a:pPr marL="0" indent="0" algn="ctr">
              <a:buNone/>
            </a:pPr>
            <a:r>
              <a:rPr lang="en-GB" b="1" dirty="0" smtClean="0">
                <a:hlinkClick r:id="rId4"/>
              </a:rPr>
              <a:t>hand clapping game</a:t>
            </a:r>
            <a:endParaRPr lang="en-GB" b="1" dirty="0" smtClean="0"/>
          </a:p>
          <a:p>
            <a:pPr marL="0" indent="0" algn="ctr">
              <a:buNone/>
            </a:pPr>
            <a:endParaRPr lang="en-GB" b="1" dirty="0" smtClean="0"/>
          </a:p>
          <a:p>
            <a:r>
              <a:rPr lang="en-GB" dirty="0" smtClean="0"/>
              <a:t>Break it down into manageable chunks</a:t>
            </a:r>
          </a:p>
          <a:p>
            <a:r>
              <a:rPr lang="en-GB" dirty="0" smtClean="0"/>
              <a:t>Which are the tricky bits?</a:t>
            </a:r>
          </a:p>
          <a:p>
            <a:r>
              <a:rPr lang="en-GB" dirty="0" smtClean="0"/>
              <a:t>Give them a bit of extra practise</a:t>
            </a:r>
          </a:p>
          <a:p>
            <a:r>
              <a:rPr lang="en-GB" dirty="0" smtClean="0"/>
              <a:t>Can you do it all the way through?</a:t>
            </a:r>
          </a:p>
          <a:p>
            <a:r>
              <a:rPr lang="en-GB" dirty="0" smtClean="0"/>
              <a:t>Can you teach it to someone else?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6856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Hands, feet, action…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382000" cy="4800917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Watch this clip:	</a:t>
            </a:r>
            <a:r>
              <a:rPr lang="en-GB" dirty="0" err="1" smtClean="0">
                <a:hlinkClick r:id="rId2"/>
              </a:rPr>
              <a:t>Tarambe</a:t>
            </a:r>
            <a:r>
              <a:rPr lang="en-GB" dirty="0" smtClean="0">
                <a:hlinkClick r:id="rId2"/>
              </a:rPr>
              <a:t> </a:t>
            </a:r>
            <a:r>
              <a:rPr lang="en-GB" dirty="0" err="1" smtClean="0">
                <a:hlinkClick r:id="rId2"/>
              </a:rPr>
              <a:t>Percusion</a:t>
            </a:r>
            <a:r>
              <a:rPr lang="en-GB" dirty="0" smtClean="0">
                <a:hlinkClick r:id="rId2"/>
              </a:rPr>
              <a:t> Corporal</a:t>
            </a:r>
            <a:endParaRPr lang="en-GB" dirty="0" smtClean="0"/>
          </a:p>
          <a:p>
            <a:r>
              <a:rPr lang="en-GB" dirty="0" smtClean="0"/>
              <a:t>It is also a piece of body percussion music in 4 metre</a:t>
            </a:r>
          </a:p>
          <a:p>
            <a:r>
              <a:rPr lang="en-GB" dirty="0" smtClean="0"/>
              <a:t>Watch it again and see if you can count 4 along with their music</a:t>
            </a:r>
          </a:p>
          <a:p>
            <a:r>
              <a:rPr lang="en-GB" dirty="0" smtClean="0"/>
              <a:t>The opening sequence could be notated like this – can you work out what the sounds are? (stamps / claps)</a:t>
            </a:r>
          </a:p>
          <a:p>
            <a:endParaRPr lang="en-GB" dirty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/>
              <a:t>Try it out yourself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How many times do they repeat this phrase at the beginning of the piece?</a:t>
            </a:r>
          </a:p>
          <a:p>
            <a:r>
              <a:rPr lang="en-GB" dirty="0" smtClean="0"/>
              <a:t>If you enjoyed watching it, see if you can find out any more about the group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6976546"/>
              </p:ext>
            </p:extLst>
          </p:nvPr>
        </p:nvGraphicFramePr>
        <p:xfrm>
          <a:off x="1371600" y="3124200"/>
          <a:ext cx="6019800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422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3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3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4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xx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x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89862">
            <a:off x="609600" y="228600"/>
            <a:ext cx="1003516" cy="1029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44640" y="-85541"/>
            <a:ext cx="1003516" cy="1029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14941">
            <a:off x="1614632" y="293115"/>
            <a:ext cx="1003516" cy="1029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9498">
            <a:off x="-100276" y="868851"/>
            <a:ext cx="1003516" cy="1029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60378">
            <a:off x="8049852" y="295459"/>
            <a:ext cx="1003516" cy="1029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41868">
            <a:off x="8076526" y="3038659"/>
            <a:ext cx="1003516" cy="1029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481840">
            <a:off x="8095052" y="1266944"/>
            <a:ext cx="1003516" cy="1029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86567">
            <a:off x="7101032" y="5739991"/>
            <a:ext cx="1003516" cy="1029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93950">
            <a:off x="8111171" y="5467288"/>
            <a:ext cx="1003516" cy="1029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4671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99669" y="4389086"/>
            <a:ext cx="1193144" cy="33436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Movie spotlight clipart 4 - Cliparting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8" y="4667249"/>
            <a:ext cx="1378528" cy="15942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0931" y="4419600"/>
            <a:ext cx="777408" cy="1143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64700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Now try 8s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35180"/>
            <a:ext cx="8229600" cy="504651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r>
              <a:rPr lang="en-GB" sz="4000" dirty="0" smtClean="0"/>
              <a:t>Watch </a:t>
            </a:r>
            <a:r>
              <a:rPr lang="en-GB" sz="4000" dirty="0"/>
              <a:t>this clip </a:t>
            </a:r>
            <a:r>
              <a:rPr lang="en-GB" sz="4000" dirty="0">
                <a:hlinkClick r:id="rId5"/>
              </a:rPr>
              <a:t>clapping game</a:t>
            </a:r>
            <a:r>
              <a:rPr lang="en-GB" sz="4000" dirty="0" smtClean="0"/>
              <a:t>…..</a:t>
            </a:r>
          </a:p>
          <a:p>
            <a:pPr marL="0" indent="0">
              <a:buNone/>
            </a:pPr>
            <a:r>
              <a:rPr lang="en-GB" sz="4000" i="1" dirty="0"/>
              <a:t>	</a:t>
            </a:r>
            <a:r>
              <a:rPr lang="en-GB" sz="2300" i="1" dirty="0" smtClean="0"/>
              <a:t>(no </a:t>
            </a:r>
            <a:r>
              <a:rPr lang="en-GB" sz="2300" i="1" dirty="0"/>
              <a:t>prizes this time for guessing it is counted in </a:t>
            </a:r>
            <a:r>
              <a:rPr lang="en-GB" sz="2300" i="1" dirty="0" smtClean="0"/>
              <a:t>8)</a:t>
            </a:r>
            <a:endParaRPr lang="en-GB" sz="2300" i="1" dirty="0"/>
          </a:p>
          <a:p>
            <a:pPr lvl="1"/>
            <a:r>
              <a:rPr lang="en-GB" sz="4000" dirty="0"/>
              <a:t>Play the clip again and count the 8 beats</a:t>
            </a:r>
          </a:p>
          <a:p>
            <a:pPr lvl="1"/>
            <a:r>
              <a:rPr lang="en-GB" sz="4000" dirty="0"/>
              <a:t>Play it again and join in with the table taps around the circle</a:t>
            </a:r>
          </a:p>
          <a:p>
            <a:pPr lvl="1"/>
            <a:r>
              <a:rPr lang="en-GB" sz="4000" dirty="0"/>
              <a:t>See if you can work out the </a:t>
            </a:r>
            <a:r>
              <a:rPr lang="en-GB" sz="4000" dirty="0" smtClean="0"/>
              <a:t>clap/tap/click </a:t>
            </a:r>
            <a:r>
              <a:rPr lang="en-GB" sz="4000" dirty="0"/>
              <a:t>sequence and have fun practising it until you can do it really </a:t>
            </a:r>
            <a:r>
              <a:rPr lang="en-GB" sz="4000" dirty="0" smtClean="0"/>
              <a:t>well</a:t>
            </a:r>
          </a:p>
          <a:p>
            <a:pPr lvl="1"/>
            <a:endParaRPr lang="en-GB" sz="4000" dirty="0" smtClean="0"/>
          </a:p>
          <a:p>
            <a:pPr lvl="3"/>
            <a:r>
              <a:rPr lang="en-GB" sz="3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Show </a:t>
            </a:r>
            <a:r>
              <a:rPr lang="en-GB" sz="3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your parents or make a recording of it  </a:t>
            </a:r>
            <a:r>
              <a:rPr lang="en-GB" sz="3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to share </a:t>
            </a:r>
            <a:r>
              <a:rPr lang="en-GB" sz="3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with someone </a:t>
            </a:r>
            <a:r>
              <a:rPr lang="en-GB" sz="3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else</a:t>
            </a:r>
          </a:p>
          <a:p>
            <a:pPr marL="411480" lvl="1" indent="0">
              <a:buNone/>
            </a:pPr>
            <a:endParaRPr lang="en-GB" sz="40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774" y="900545"/>
            <a:ext cx="990600" cy="990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4470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369" y="4953000"/>
            <a:ext cx="1676400" cy="1676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153400" cy="965664"/>
          </a:xfrm>
        </p:spPr>
        <p:txBody>
          <a:bodyPr>
            <a:normAutofit fontScale="90000"/>
          </a:bodyPr>
          <a:lstStyle/>
          <a:p>
            <a:r>
              <a:rPr lang="en-GB" sz="1100" i="1" dirty="0">
                <a:solidFill>
                  <a:srgbClr val="FFC000"/>
                </a:solidFill>
              </a:rPr>
              <a:t>you need someone to play </a:t>
            </a:r>
            <a:r>
              <a:rPr lang="en-GB" sz="1100" i="1" dirty="0" smtClean="0">
                <a:solidFill>
                  <a:srgbClr val="FFC000"/>
                </a:solidFill>
              </a:rPr>
              <a:t>these with,  </a:t>
            </a:r>
            <a:r>
              <a:rPr lang="en-GB" sz="1100" i="1" dirty="0">
                <a:solidFill>
                  <a:srgbClr val="FFC000"/>
                </a:solidFill>
              </a:rPr>
              <a:t>and the more people, the better the game so see how many people you can convince to play</a:t>
            </a:r>
            <a:r>
              <a:rPr lang="en-GB" sz="4800" i="1" dirty="0">
                <a:solidFill>
                  <a:srgbClr val="00B050"/>
                </a:solidFill>
              </a:rPr>
              <a:t/>
            </a:r>
            <a:br>
              <a:rPr lang="en-GB" sz="4800" i="1" dirty="0">
                <a:solidFill>
                  <a:srgbClr val="00B050"/>
                </a:solidFill>
              </a:rPr>
            </a:br>
            <a:r>
              <a:rPr lang="en-GB" dirty="0" smtClean="0"/>
              <a:t>Try these games…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382000" cy="5334000"/>
          </a:xfrm>
        </p:spPr>
        <p:txBody>
          <a:bodyPr>
            <a:normAutofit fontScale="25000" lnSpcReduction="20000"/>
          </a:bodyPr>
          <a:lstStyle/>
          <a:p>
            <a:endParaRPr lang="en-GB" sz="7200" dirty="0">
              <a:solidFill>
                <a:srgbClr val="00B050"/>
              </a:solidFill>
            </a:endParaRPr>
          </a:p>
          <a:p>
            <a:r>
              <a:rPr lang="en-GB" sz="7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What’s my </a:t>
            </a:r>
            <a:r>
              <a:rPr lang="en-GB" sz="7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number? </a:t>
            </a:r>
          </a:p>
          <a:p>
            <a:pPr marL="0" indent="0">
              <a:buNone/>
            </a:pPr>
            <a:r>
              <a:rPr lang="en-GB" sz="7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	</a:t>
            </a:r>
            <a:r>
              <a:rPr lang="en-GB" sz="7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everyone </a:t>
            </a:r>
            <a:r>
              <a:rPr lang="en-GB" sz="7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chooses </a:t>
            </a:r>
            <a:r>
              <a:rPr lang="en-GB" sz="7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a number between 1 and 8 (keep it secret)</a:t>
            </a:r>
          </a:p>
          <a:p>
            <a:pPr marL="0" indent="0">
              <a:buNone/>
            </a:pPr>
            <a:r>
              <a:rPr lang="en-GB" sz="7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	</a:t>
            </a:r>
            <a:r>
              <a:rPr lang="en-GB" sz="7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count </a:t>
            </a:r>
            <a:r>
              <a:rPr lang="en-GB" sz="7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to 8 and repeat, everyone clapping on their chosen number</a:t>
            </a:r>
          </a:p>
          <a:p>
            <a:pPr marL="0" indent="0">
              <a:buNone/>
            </a:pPr>
            <a:r>
              <a:rPr lang="en-GB" sz="7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	</a:t>
            </a:r>
            <a:r>
              <a:rPr lang="en-GB" sz="7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keep </a:t>
            </a:r>
            <a:r>
              <a:rPr lang="en-GB" sz="7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it going and see if anyone has chosen the same number as you</a:t>
            </a:r>
          </a:p>
          <a:p>
            <a:pPr marL="0" indent="0">
              <a:buNone/>
            </a:pPr>
            <a:r>
              <a:rPr lang="en-GB" sz="7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	</a:t>
            </a:r>
            <a:r>
              <a:rPr lang="en-GB" sz="7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try </a:t>
            </a:r>
            <a:r>
              <a:rPr lang="en-GB" sz="7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choosing a second number to stamp on and add it in  with your </a:t>
            </a:r>
          </a:p>
          <a:p>
            <a:pPr marL="0" indent="0">
              <a:buNone/>
            </a:pPr>
            <a:r>
              <a:rPr lang="en-GB" sz="7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	</a:t>
            </a:r>
            <a:r>
              <a:rPr lang="en-GB" sz="7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repeated </a:t>
            </a:r>
            <a:r>
              <a:rPr lang="en-GB" sz="7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clapped number</a:t>
            </a:r>
            <a:endParaRPr lang="en-GB" sz="7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en-GB" sz="7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	</a:t>
            </a:r>
            <a:r>
              <a:rPr lang="en-GB" sz="7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try </a:t>
            </a:r>
            <a:r>
              <a:rPr lang="en-GB" sz="7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it with your favourite music or click </a:t>
            </a:r>
            <a:r>
              <a:rPr lang="en-GB" sz="7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below </a:t>
            </a:r>
            <a:r>
              <a:rPr lang="en-GB" sz="7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for </a:t>
            </a:r>
            <a:r>
              <a:rPr lang="en-GB" sz="7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“counting </a:t>
            </a:r>
            <a:r>
              <a:rPr lang="en-GB" sz="7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in </a:t>
            </a:r>
            <a:r>
              <a:rPr lang="en-GB" sz="7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8”</a:t>
            </a:r>
          </a:p>
          <a:p>
            <a:pPr marL="0" indent="0">
              <a:buNone/>
            </a:pPr>
            <a:endParaRPr lang="en-GB" sz="7200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en-GB" sz="7200" dirty="0">
              <a:solidFill>
                <a:srgbClr val="FFC000"/>
              </a:solidFill>
            </a:endParaRPr>
          </a:p>
          <a:p>
            <a:r>
              <a:rPr lang="en-GB" sz="7200" dirty="0" smtClean="0">
                <a:solidFill>
                  <a:srgbClr val="FFC000"/>
                </a:solidFill>
              </a:rPr>
              <a:t>Body bounce (</a:t>
            </a:r>
            <a:r>
              <a:rPr lang="en-GB" sz="7200" i="1" dirty="0" smtClean="0">
                <a:solidFill>
                  <a:srgbClr val="FFC000"/>
                </a:solidFill>
              </a:rPr>
              <a:t>use </a:t>
            </a:r>
            <a:r>
              <a:rPr lang="en-GB" sz="7200" i="1" dirty="0">
                <a:solidFill>
                  <a:srgbClr val="FFC000"/>
                </a:solidFill>
              </a:rPr>
              <a:t>the music below </a:t>
            </a:r>
            <a:r>
              <a:rPr lang="en-GB" sz="7200" i="1" dirty="0" smtClean="0">
                <a:solidFill>
                  <a:srgbClr val="FFC000"/>
                </a:solidFill>
              </a:rPr>
              <a:t>the monkey to </a:t>
            </a:r>
            <a:r>
              <a:rPr lang="en-GB" sz="7200" i="1" dirty="0">
                <a:solidFill>
                  <a:srgbClr val="FFC000"/>
                </a:solidFill>
              </a:rPr>
              <a:t>keep </a:t>
            </a:r>
            <a:r>
              <a:rPr lang="en-GB" sz="7200" i="1" dirty="0" smtClean="0">
                <a:solidFill>
                  <a:srgbClr val="FFC000"/>
                </a:solidFill>
              </a:rPr>
              <a:t>a steady 8beat count)</a:t>
            </a:r>
            <a:endParaRPr lang="en-GB" sz="7200" dirty="0">
              <a:solidFill>
                <a:srgbClr val="FFC000"/>
              </a:solidFill>
            </a:endParaRPr>
          </a:p>
          <a:p>
            <a:pPr marL="411480" lvl="1" indent="0">
              <a:buNone/>
            </a:pPr>
            <a:r>
              <a:rPr lang="en-GB" sz="7200" dirty="0">
                <a:solidFill>
                  <a:srgbClr val="FFC000"/>
                </a:solidFill>
              </a:rPr>
              <a:t>	</a:t>
            </a:r>
            <a:r>
              <a:rPr lang="en-GB" sz="7200" dirty="0" smtClean="0">
                <a:solidFill>
                  <a:srgbClr val="FFC000"/>
                </a:solidFill>
              </a:rPr>
              <a:t>- count </a:t>
            </a:r>
            <a:r>
              <a:rPr lang="en-GB" sz="7200" dirty="0" smtClean="0">
                <a:solidFill>
                  <a:srgbClr val="FFC000"/>
                </a:solidFill>
              </a:rPr>
              <a:t>to 8 with actions: </a:t>
            </a:r>
          </a:p>
          <a:p>
            <a:pPr marL="411480" lvl="1" indent="0">
              <a:buNone/>
            </a:pPr>
            <a:r>
              <a:rPr lang="en-GB" sz="7200" dirty="0">
                <a:solidFill>
                  <a:srgbClr val="FFC000"/>
                </a:solidFill>
              </a:rPr>
              <a:t>	</a:t>
            </a:r>
            <a:r>
              <a:rPr lang="en-GB" sz="5600" dirty="0" smtClean="0">
                <a:solidFill>
                  <a:srgbClr val="FFC000"/>
                </a:solidFill>
              </a:rPr>
              <a:t>1,2 </a:t>
            </a:r>
            <a:r>
              <a:rPr lang="en-GB" sz="5600" dirty="0">
                <a:solidFill>
                  <a:srgbClr val="FFC000"/>
                </a:solidFill>
              </a:rPr>
              <a:t>stamp, </a:t>
            </a:r>
            <a:r>
              <a:rPr lang="en-GB" sz="5600" dirty="0" smtClean="0">
                <a:solidFill>
                  <a:srgbClr val="FFC000"/>
                </a:solidFill>
              </a:rPr>
              <a:t>stamp		3,4 </a:t>
            </a:r>
            <a:r>
              <a:rPr lang="en-GB" sz="5600" dirty="0">
                <a:solidFill>
                  <a:srgbClr val="FFC000"/>
                </a:solidFill>
              </a:rPr>
              <a:t>tap thighs, tap thighs	</a:t>
            </a:r>
            <a:endParaRPr lang="en-GB" sz="5600" dirty="0" smtClean="0">
              <a:solidFill>
                <a:srgbClr val="FFC000"/>
              </a:solidFill>
            </a:endParaRPr>
          </a:p>
          <a:p>
            <a:pPr marL="411480" lvl="1" indent="0">
              <a:buNone/>
            </a:pPr>
            <a:r>
              <a:rPr lang="en-GB" sz="5600" dirty="0">
                <a:solidFill>
                  <a:srgbClr val="FFC000"/>
                </a:solidFill>
              </a:rPr>
              <a:t>	</a:t>
            </a:r>
            <a:r>
              <a:rPr lang="en-GB" sz="5600" dirty="0" smtClean="0">
                <a:solidFill>
                  <a:srgbClr val="FFC000"/>
                </a:solidFill>
              </a:rPr>
              <a:t>5,6 </a:t>
            </a:r>
            <a:r>
              <a:rPr lang="en-GB" sz="5600" dirty="0">
                <a:solidFill>
                  <a:srgbClr val="FFC000"/>
                </a:solidFill>
              </a:rPr>
              <a:t>tap chest, tap </a:t>
            </a:r>
            <a:r>
              <a:rPr lang="en-GB" sz="5600" dirty="0" smtClean="0">
                <a:solidFill>
                  <a:srgbClr val="FFC000"/>
                </a:solidFill>
              </a:rPr>
              <a:t>chest 	7,8  </a:t>
            </a:r>
            <a:r>
              <a:rPr lang="en-GB" sz="5600" dirty="0">
                <a:solidFill>
                  <a:srgbClr val="FFC000"/>
                </a:solidFill>
              </a:rPr>
              <a:t>spread arms out, clap above </a:t>
            </a:r>
            <a:r>
              <a:rPr lang="en-GB" sz="5600" dirty="0" smtClean="0">
                <a:solidFill>
                  <a:srgbClr val="FFC000"/>
                </a:solidFill>
              </a:rPr>
              <a:t>head</a:t>
            </a:r>
          </a:p>
          <a:p>
            <a:pPr marL="411480" lvl="1" indent="0">
              <a:buNone/>
            </a:pPr>
            <a:endParaRPr lang="en-GB" sz="7200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sz="7200" dirty="0">
                <a:solidFill>
                  <a:srgbClr val="FFC000"/>
                </a:solidFill>
              </a:rPr>
              <a:t>	</a:t>
            </a:r>
            <a:r>
              <a:rPr lang="en-GB" sz="7200" dirty="0" smtClean="0">
                <a:solidFill>
                  <a:srgbClr val="FFC000"/>
                </a:solidFill>
              </a:rPr>
              <a:t>- keep </a:t>
            </a:r>
            <a:r>
              <a:rPr lang="en-GB" sz="7200" dirty="0">
                <a:solidFill>
                  <a:srgbClr val="FFC000"/>
                </a:solidFill>
              </a:rPr>
              <a:t>it going until you can perform the sequence without thinking</a:t>
            </a:r>
          </a:p>
          <a:p>
            <a:pPr marL="0" indent="0">
              <a:buNone/>
            </a:pPr>
            <a:r>
              <a:rPr lang="en-GB" sz="7200" dirty="0">
                <a:solidFill>
                  <a:srgbClr val="FFC000"/>
                </a:solidFill>
              </a:rPr>
              <a:t>	</a:t>
            </a:r>
            <a:r>
              <a:rPr lang="en-GB" sz="7200" dirty="0" smtClean="0">
                <a:solidFill>
                  <a:srgbClr val="FFC000"/>
                </a:solidFill>
              </a:rPr>
              <a:t>- try </a:t>
            </a:r>
            <a:r>
              <a:rPr lang="en-GB" sz="7200" dirty="0">
                <a:solidFill>
                  <a:srgbClr val="FFC000"/>
                </a:solidFill>
              </a:rPr>
              <a:t>dropping out one of the actions but still count those </a:t>
            </a:r>
            <a:endParaRPr lang="en-GB" sz="7200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sz="7200" dirty="0">
                <a:solidFill>
                  <a:srgbClr val="FFC000"/>
                </a:solidFill>
              </a:rPr>
              <a:t> </a:t>
            </a:r>
            <a:r>
              <a:rPr lang="en-GB" sz="7200" dirty="0" smtClean="0">
                <a:solidFill>
                  <a:srgbClr val="FFC000"/>
                </a:solidFill>
              </a:rPr>
              <a:t>                  </a:t>
            </a:r>
            <a:r>
              <a:rPr lang="en-GB" sz="7200" dirty="0" smtClean="0">
                <a:solidFill>
                  <a:srgbClr val="FFC000"/>
                </a:solidFill>
              </a:rPr>
              <a:t>numbers e.g</a:t>
            </a:r>
            <a:r>
              <a:rPr lang="en-GB" sz="7200" dirty="0">
                <a:solidFill>
                  <a:srgbClr val="FFC000"/>
                </a:solidFill>
              </a:rPr>
              <a:t>. 1 2 </a:t>
            </a:r>
            <a:r>
              <a:rPr lang="en-GB" sz="7200" dirty="0" smtClean="0">
                <a:solidFill>
                  <a:srgbClr val="FFC000"/>
                </a:solidFill>
              </a:rPr>
              <a:t>hold, hold </a:t>
            </a:r>
            <a:r>
              <a:rPr lang="en-GB" sz="7200" dirty="0">
                <a:solidFill>
                  <a:srgbClr val="FFC000"/>
                </a:solidFill>
              </a:rPr>
              <a:t>5 6 7 8</a:t>
            </a:r>
          </a:p>
          <a:p>
            <a:pPr marL="0" indent="0">
              <a:buNone/>
            </a:pPr>
            <a:r>
              <a:rPr lang="en-GB" sz="7200" dirty="0">
                <a:solidFill>
                  <a:srgbClr val="FFC000"/>
                </a:solidFill>
              </a:rPr>
              <a:t>	</a:t>
            </a:r>
            <a:r>
              <a:rPr lang="en-GB" sz="7200" dirty="0" smtClean="0">
                <a:solidFill>
                  <a:srgbClr val="FFC000"/>
                </a:solidFill>
              </a:rPr>
              <a:t>- have </a:t>
            </a:r>
            <a:r>
              <a:rPr lang="en-GB" sz="7200" dirty="0">
                <a:solidFill>
                  <a:srgbClr val="FFC000"/>
                </a:solidFill>
              </a:rPr>
              <a:t>fun with the sequence</a:t>
            </a:r>
          </a:p>
          <a:p>
            <a:pPr marL="0" indent="0">
              <a:buNone/>
            </a:pPr>
            <a:r>
              <a:rPr lang="en-GB" sz="7200" dirty="0">
                <a:solidFill>
                  <a:srgbClr val="FFC000"/>
                </a:solidFill>
              </a:rPr>
              <a:t>	</a:t>
            </a:r>
            <a:r>
              <a:rPr lang="en-GB" sz="7200" dirty="0" smtClean="0">
                <a:solidFill>
                  <a:srgbClr val="FFC000"/>
                </a:solidFill>
              </a:rPr>
              <a:t>- see </a:t>
            </a:r>
            <a:r>
              <a:rPr lang="en-GB" sz="7200" dirty="0">
                <a:solidFill>
                  <a:srgbClr val="FFC000"/>
                </a:solidFill>
              </a:rPr>
              <a:t>if you </a:t>
            </a:r>
            <a:r>
              <a:rPr lang="en-GB" sz="7200" dirty="0" smtClean="0">
                <a:solidFill>
                  <a:srgbClr val="FFC000"/>
                </a:solidFill>
              </a:rPr>
              <a:t>can make </a:t>
            </a:r>
            <a:r>
              <a:rPr lang="en-GB" sz="7200" dirty="0">
                <a:solidFill>
                  <a:srgbClr val="FFC000"/>
                </a:solidFill>
              </a:rPr>
              <a:t>up your own version </a:t>
            </a:r>
          </a:p>
          <a:p>
            <a:pPr marL="0" indent="0">
              <a:buNone/>
            </a:pPr>
            <a:r>
              <a:rPr lang="en-GB" sz="7200" dirty="0" smtClean="0">
                <a:solidFill>
                  <a:srgbClr val="FFC000"/>
                </a:solidFill>
              </a:rPr>
              <a:t>	</a:t>
            </a:r>
            <a:r>
              <a:rPr lang="en-GB" sz="7200" dirty="0" smtClean="0">
                <a:solidFill>
                  <a:srgbClr val="FFC000"/>
                </a:solidFill>
              </a:rPr>
              <a:t>- record </a:t>
            </a:r>
            <a:r>
              <a:rPr lang="en-GB" sz="7200" dirty="0">
                <a:solidFill>
                  <a:srgbClr val="FFC000"/>
                </a:solidFill>
              </a:rPr>
              <a:t>it and send it to a friend so they </a:t>
            </a:r>
            <a:r>
              <a:rPr lang="en-GB" sz="7200" dirty="0" smtClean="0">
                <a:solidFill>
                  <a:srgbClr val="FFC000"/>
                </a:solidFill>
              </a:rPr>
              <a:t>can try </a:t>
            </a:r>
            <a:r>
              <a:rPr lang="en-GB" sz="7200" dirty="0">
                <a:solidFill>
                  <a:srgbClr val="FFC000"/>
                </a:solidFill>
              </a:rPr>
              <a:t>yours</a:t>
            </a:r>
          </a:p>
          <a:p>
            <a:pPr lvl="1"/>
            <a:endParaRPr lang="en-GB" sz="4500" dirty="0"/>
          </a:p>
          <a:p>
            <a:pPr marL="411480" lvl="1" indent="0" algn="r">
              <a:buNone/>
            </a:pPr>
            <a:r>
              <a:rPr lang="en-GB" sz="5000" b="1" dirty="0" smtClean="0">
                <a:hlinkClick r:id="rId3"/>
              </a:rPr>
              <a:t>counting </a:t>
            </a:r>
            <a:r>
              <a:rPr lang="en-GB" sz="5000" b="1" dirty="0">
                <a:hlinkClick r:id="rId3"/>
              </a:rPr>
              <a:t>in </a:t>
            </a:r>
            <a:r>
              <a:rPr lang="en-GB" sz="5000" b="1" dirty="0" smtClean="0">
                <a:hlinkClick r:id="rId3"/>
              </a:rPr>
              <a:t>8</a:t>
            </a:r>
            <a:endParaRPr lang="en-GB" sz="5000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81987">
            <a:off x="314439" y="418688"/>
            <a:ext cx="655383" cy="6553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825" y="905324"/>
            <a:ext cx="408071" cy="5350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22822">
            <a:off x="388518" y="2551563"/>
            <a:ext cx="579716" cy="7210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77" y="1730072"/>
            <a:ext cx="491276" cy="7512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09" y="3302435"/>
            <a:ext cx="608518" cy="633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4026">
            <a:off x="454500" y="4032028"/>
            <a:ext cx="464380" cy="6619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4579">
            <a:off x="468355" y="4855664"/>
            <a:ext cx="657225" cy="6994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" y="5649874"/>
            <a:ext cx="510527" cy="819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7337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9613">
            <a:off x="8158650" y="3450537"/>
            <a:ext cx="855659" cy="12087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3755">
            <a:off x="-182232" y="3770894"/>
            <a:ext cx="1370121" cy="1068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2" y="1"/>
            <a:ext cx="2828388" cy="14141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Lets go for the 7s challenge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146" y="1295400"/>
            <a:ext cx="8229600" cy="5333999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Count to 7 aloud 4 times in a loop, emphasizing the 1</a:t>
            </a:r>
            <a:r>
              <a:rPr lang="en-GB" baseline="30000" dirty="0" smtClean="0"/>
              <a:t>st</a:t>
            </a:r>
            <a:r>
              <a:rPr lang="en-GB" dirty="0" smtClean="0"/>
              <a:t> beat </a:t>
            </a:r>
          </a:p>
          <a:p>
            <a:r>
              <a:rPr lang="en-GB" dirty="0" smtClean="0"/>
              <a:t>Now add a stamp on beat 1 and keep repeating the count</a:t>
            </a:r>
          </a:p>
          <a:p>
            <a:r>
              <a:rPr lang="en-GB" dirty="0" smtClean="0"/>
              <a:t>Now add a clap on beat 2, so it goes stamp/clap 3 4 5 6 7 and repeat 4 times</a:t>
            </a:r>
          </a:p>
          <a:p>
            <a:r>
              <a:rPr lang="en-GB" dirty="0" smtClean="0"/>
              <a:t>Now try this:</a:t>
            </a:r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the pattern goes:</a:t>
            </a:r>
          </a:p>
          <a:p>
            <a:pPr marL="0" indent="0">
              <a:buNone/>
            </a:pPr>
            <a:r>
              <a:rPr lang="en-GB" dirty="0" smtClean="0"/>
              <a:t>    stamp/clap/stamp/clap/stamp/clap/clap</a:t>
            </a:r>
          </a:p>
          <a:p>
            <a:r>
              <a:rPr lang="en-GB" dirty="0" smtClean="0"/>
              <a:t>Try repeating it over and over until it feels comfortable</a:t>
            </a:r>
          </a:p>
          <a:p>
            <a:r>
              <a:rPr lang="en-GB" dirty="0" smtClean="0"/>
              <a:t>…and now you’re ready….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016149"/>
              </p:ext>
            </p:extLst>
          </p:nvPr>
        </p:nvGraphicFramePr>
        <p:xfrm>
          <a:off x="1143000" y="3505200"/>
          <a:ext cx="701040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800"/>
                <a:gridCol w="849086"/>
                <a:gridCol w="849086"/>
                <a:gridCol w="849086"/>
                <a:gridCol w="849086"/>
                <a:gridCol w="849086"/>
                <a:gridCol w="849086"/>
                <a:gridCol w="849086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1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2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3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4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5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6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7</a:t>
                      </a:r>
                      <a:endParaRPr lang="en-GB" sz="1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stamp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x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x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x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clap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x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x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x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x</a:t>
                      </a:r>
                      <a:endParaRPr lang="en-GB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953000"/>
            <a:ext cx="1828800" cy="1828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7455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3755">
            <a:off x="7664364" y="1969916"/>
            <a:ext cx="1370121" cy="1068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438400"/>
            <a:ext cx="689182" cy="730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Unsquare</a:t>
            </a:r>
            <a:r>
              <a:rPr lang="en-GB" dirty="0" smtClean="0"/>
              <a:t> Dance</a:t>
            </a:r>
            <a:br>
              <a:rPr lang="en-GB" dirty="0" smtClean="0"/>
            </a:br>
            <a:r>
              <a:rPr lang="en-GB" sz="3600" dirty="0" smtClean="0"/>
              <a:t>Dave Brubeck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830763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This piece of music was written by Dave Brubeck, a jazz composer in 1961</a:t>
            </a:r>
          </a:p>
          <a:p>
            <a:r>
              <a:rPr lang="en-GB" dirty="0" smtClean="0"/>
              <a:t>Watch this clip	</a:t>
            </a:r>
            <a:r>
              <a:rPr lang="en-GB" dirty="0" err="1" smtClean="0">
                <a:hlinkClick r:id="rId4"/>
              </a:rPr>
              <a:t>Unsquare</a:t>
            </a:r>
            <a:r>
              <a:rPr lang="en-GB" dirty="0" smtClean="0">
                <a:hlinkClick r:id="rId4"/>
              </a:rPr>
              <a:t> Dance</a:t>
            </a:r>
            <a:endParaRPr lang="en-GB" dirty="0" smtClean="0"/>
          </a:p>
          <a:p>
            <a:r>
              <a:rPr lang="en-GB" dirty="0" smtClean="0"/>
              <a:t>What do you hear?</a:t>
            </a:r>
          </a:p>
          <a:p>
            <a:endParaRPr lang="en-GB" dirty="0" smtClean="0"/>
          </a:p>
          <a:p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You should be able to hear your 7 metre stamp/clap pattern</a:t>
            </a:r>
          </a:p>
          <a:p>
            <a:endParaRPr lang="en-GB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r>
              <a:rPr lang="en-GB" dirty="0" smtClean="0"/>
              <a:t>Listen again and try performing the pattern along with the clip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You could try creating your own 7 metre stamp / clap pattern to try along with the clip.  Print off the 7 metre grid on p13 if you would like to notate it</a:t>
            </a:r>
          </a:p>
          <a:p>
            <a:endParaRPr lang="en-GB" dirty="0"/>
          </a:p>
          <a:p>
            <a:r>
              <a:rPr lang="en-GB" dirty="0"/>
              <a:t>What else can you find out about Dave Brubeck</a:t>
            </a:r>
            <a:r>
              <a:rPr lang="en-GB" dirty="0" smtClean="0"/>
              <a:t>?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28600"/>
            <a:ext cx="1925951" cy="14426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2827151"/>
            <a:ext cx="1285875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9335" y="5410726"/>
            <a:ext cx="1655730" cy="12429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2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0702" y="5839210"/>
            <a:ext cx="1648497" cy="10187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321" y="3886200"/>
            <a:ext cx="1233488" cy="9239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2519564"/>
            <a:ext cx="1666871" cy="8334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5928">
            <a:off x="-291051" y="1956717"/>
            <a:ext cx="1436949" cy="10763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599" y="0"/>
            <a:ext cx="3962401" cy="20802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listen…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741" y="1219200"/>
            <a:ext cx="8229600" cy="5410200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sz="4000" dirty="0" smtClean="0"/>
              <a:t>And if you would like to investigate more body percussion music, here are a few more clips….but don’t stop here if you are interested, there are </a:t>
            </a:r>
            <a:r>
              <a:rPr lang="en-GB" sz="4000" dirty="0" err="1" smtClean="0"/>
              <a:t>SOOO</a:t>
            </a:r>
            <a:r>
              <a:rPr lang="en-GB" sz="4000" dirty="0" smtClean="0"/>
              <a:t> many more!</a:t>
            </a:r>
          </a:p>
          <a:p>
            <a:pPr marL="0" indent="0">
              <a:buNone/>
            </a:pPr>
            <a:endParaRPr lang="en-GB" sz="4000" dirty="0" smtClean="0"/>
          </a:p>
          <a:p>
            <a:r>
              <a:rPr lang="en-GB" sz="4000" dirty="0" smtClean="0"/>
              <a:t>You will probably recognise this one…	</a:t>
            </a:r>
            <a:r>
              <a:rPr lang="en-GB" sz="4000" dirty="0" smtClean="0">
                <a:hlinkClick r:id="rId7"/>
              </a:rPr>
              <a:t>Bet you know this!</a:t>
            </a:r>
            <a:endParaRPr lang="en-GB" sz="4000" dirty="0" smtClean="0"/>
          </a:p>
          <a:p>
            <a:endParaRPr lang="en-GB" sz="4000" dirty="0"/>
          </a:p>
          <a:p>
            <a:r>
              <a:rPr lang="en-GB" sz="4000" dirty="0" smtClean="0"/>
              <a:t>Notice how the performers link the drama of the song with the music</a:t>
            </a:r>
            <a:endParaRPr lang="en-GB" sz="4000" dirty="0"/>
          </a:p>
          <a:p>
            <a:r>
              <a:rPr lang="en-GB" sz="4000" i="1" dirty="0" smtClean="0"/>
              <a:t>What do you like about it? Is there anything you might change?</a:t>
            </a:r>
          </a:p>
          <a:p>
            <a:endParaRPr lang="en-GB" sz="4000" dirty="0" smtClean="0"/>
          </a:p>
          <a:p>
            <a:pPr marL="0" indent="0">
              <a:buNone/>
            </a:pPr>
            <a:endParaRPr lang="en-GB" sz="4000" dirty="0" smtClean="0"/>
          </a:p>
          <a:p>
            <a:r>
              <a:rPr lang="en-GB" sz="4000" dirty="0"/>
              <a:t>T</a:t>
            </a:r>
            <a:r>
              <a:rPr lang="en-GB" sz="4000" dirty="0" smtClean="0"/>
              <a:t>his is a fun “end of year performance by a group of students finishing school to enjoy watching				</a:t>
            </a:r>
            <a:r>
              <a:rPr lang="en-GB" sz="4000" dirty="0" smtClean="0">
                <a:hlinkClick r:id="rId8"/>
              </a:rPr>
              <a:t>Hand Clap Skit</a:t>
            </a:r>
            <a:endParaRPr lang="en-GB" sz="4000" dirty="0"/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endParaRPr lang="en-GB" sz="4000" dirty="0"/>
          </a:p>
          <a:p>
            <a:r>
              <a:rPr lang="en-GB" sz="4000" dirty="0" smtClean="0"/>
              <a:t>This is a piece which just uses clapping written by Steve Reich 	</a:t>
            </a:r>
          </a:p>
          <a:p>
            <a:r>
              <a:rPr lang="en-GB" sz="4000" dirty="0" smtClean="0"/>
              <a:t>Notice the notation  underneath each pair of hands – it shows the pattern that each person is clapping.			</a:t>
            </a:r>
            <a:r>
              <a:rPr lang="en-GB" sz="4000" dirty="0">
                <a:hlinkClick r:id="rId9"/>
              </a:rPr>
              <a:t>Clapping</a:t>
            </a:r>
            <a:endParaRPr lang="en-GB" sz="4000" dirty="0"/>
          </a:p>
          <a:p>
            <a:endParaRPr lang="en-GB" sz="4000" dirty="0" smtClean="0"/>
          </a:p>
          <a:p>
            <a:r>
              <a:rPr lang="en-GB" sz="4000" dirty="0" smtClean="0"/>
              <a:t>Pause the clip and see if you can try some of the patterns out using the notation</a:t>
            </a:r>
          </a:p>
          <a:p>
            <a:pPr marL="0" indent="0">
              <a:buNone/>
            </a:pPr>
            <a:endParaRPr lang="en-GB" sz="4000" dirty="0" smtClean="0"/>
          </a:p>
          <a:p>
            <a:pPr marL="0" indent="0">
              <a:buNone/>
            </a:pPr>
            <a:endParaRPr lang="en-GB" sz="4000" dirty="0" smtClean="0"/>
          </a:p>
          <a:p>
            <a:r>
              <a:rPr lang="en-GB" sz="4000" dirty="0" smtClean="0"/>
              <a:t>If you haven’t had enough of counting in 7, try out this game – it is really fun and once you have got it you could make a video of it to send to someone else to cheer them up…or try teaching it and see how rhythmic your parents / carers are!</a:t>
            </a:r>
          </a:p>
          <a:p>
            <a:pPr marL="0" indent="0">
              <a:buNone/>
            </a:pPr>
            <a:r>
              <a:rPr lang="en-GB" sz="4000" dirty="0" smtClean="0"/>
              <a:t>					</a:t>
            </a:r>
            <a:r>
              <a:rPr lang="en-GB" sz="4000" dirty="0" smtClean="0">
                <a:hlinkClick r:id="rId10"/>
              </a:rPr>
              <a:t>Sevens game</a:t>
            </a:r>
            <a:endParaRPr lang="en-GB" sz="4000" dirty="0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99264">
            <a:off x="104022" y="121101"/>
            <a:ext cx="1600200" cy="10641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507005"/>
            <a:ext cx="1371599" cy="7707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0022">
            <a:off x="2670253" y="373892"/>
            <a:ext cx="1571625" cy="7578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24955"/>
            <a:ext cx="1371600" cy="636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075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Grid in 7 metre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343139"/>
              </p:ext>
            </p:extLst>
          </p:nvPr>
        </p:nvGraphicFramePr>
        <p:xfrm>
          <a:off x="533400" y="2362200"/>
          <a:ext cx="7924803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/>
                <a:gridCol w="968829"/>
                <a:gridCol w="968829"/>
                <a:gridCol w="968829"/>
                <a:gridCol w="968829"/>
                <a:gridCol w="968829"/>
                <a:gridCol w="968829"/>
                <a:gridCol w="968829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/>
                        <a:t>1</a:t>
                      </a:r>
                      <a:endParaRPr lang="en-GB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/>
                        <a:t>2</a:t>
                      </a:r>
                      <a:endParaRPr lang="en-GB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/>
                        <a:t>3</a:t>
                      </a:r>
                      <a:endParaRPr lang="en-GB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/>
                        <a:t>4</a:t>
                      </a:r>
                      <a:endParaRPr lang="en-GB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/>
                        <a:t>5</a:t>
                      </a:r>
                      <a:endParaRPr lang="en-GB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/>
                        <a:t>6</a:t>
                      </a:r>
                      <a:endParaRPr lang="en-GB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/>
                        <a:t>7</a:t>
                      </a:r>
                      <a:endParaRPr lang="en-GB" sz="3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stamp</a:t>
                      </a:r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clap</a:t>
                      </a:r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517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1084</TotalTime>
  <Words>492</Words>
  <Application>Microsoft Office PowerPoint</Application>
  <PresentationFormat>On-screen Show (4:3)</PresentationFormat>
  <Paragraphs>256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Foundry</vt:lpstr>
      <vt:lpstr>PowerPoint Presentation</vt:lpstr>
      <vt:lpstr>Grab the Rhythm!</vt:lpstr>
      <vt:lpstr>How many sounds…</vt:lpstr>
      <vt:lpstr>Hands and feet</vt:lpstr>
      <vt:lpstr>Counting in 4 </vt:lpstr>
      <vt:lpstr>Music counting in 4</vt:lpstr>
      <vt:lpstr>You can do it too</vt:lpstr>
      <vt:lpstr>Hands, feet, action…</vt:lpstr>
      <vt:lpstr>Now try 8s</vt:lpstr>
      <vt:lpstr>you need someone to play these with,  and the more people, the better the game so see how many people you can convince to play Try these games…</vt:lpstr>
      <vt:lpstr>Lets go for the 7s challenge</vt:lpstr>
      <vt:lpstr>Unsquare Dance Dave Brubeck</vt:lpstr>
      <vt:lpstr>Have a listen…</vt:lpstr>
      <vt:lpstr>Grid in 7 metre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got Rhythm!</dc:title>
  <dc:creator>HMS</dc:creator>
  <cp:lastModifiedBy>HMS</cp:lastModifiedBy>
  <cp:revision>63</cp:revision>
  <dcterms:created xsi:type="dcterms:W3CDTF">2006-08-16T00:00:00Z</dcterms:created>
  <dcterms:modified xsi:type="dcterms:W3CDTF">2020-05-06T13:43:09Z</dcterms:modified>
</cp:coreProperties>
</file>