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5" r:id="rId9"/>
    <p:sldId id="264" r:id="rId10"/>
    <p:sldId id="263"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2/5/2021</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2/5/2021</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Comic Sans MS" panose="030F0702030302020204" pitchFamily="66" charset="0"/>
              </a:rPr>
              <a:t>RE</a:t>
            </a:r>
            <a:endParaRPr lang="en-GB" dirty="0">
              <a:latin typeface="Comic Sans MS" panose="030F0702030302020204" pitchFamily="66" charset="0"/>
            </a:endParaRPr>
          </a:p>
        </p:txBody>
      </p:sp>
      <p:sp>
        <p:nvSpPr>
          <p:cNvPr id="3" name="Subtitle 2"/>
          <p:cNvSpPr>
            <a:spLocks noGrp="1"/>
          </p:cNvSpPr>
          <p:nvPr>
            <p:ph type="subTitle" idx="1"/>
          </p:nvPr>
        </p:nvSpPr>
        <p:spPr/>
        <p:txBody>
          <a:bodyPr/>
          <a:lstStyle/>
          <a:p>
            <a:r>
              <a:rPr lang="en-GB" dirty="0" smtClean="0">
                <a:latin typeface="Comic Sans MS" panose="030F0702030302020204" pitchFamily="66" charset="0"/>
              </a:rPr>
              <a:t>A Recap of Our Learning this Half Term</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7864562" y="1735300"/>
            <a:ext cx="1749701" cy="1243031"/>
          </a:xfrm>
          <a:prstGeom prst="rect">
            <a:avLst/>
          </a:prstGeom>
        </p:spPr>
      </p:pic>
      <p:pic>
        <p:nvPicPr>
          <p:cNvPr id="5" name="Picture 4"/>
          <p:cNvPicPr>
            <a:picLocks noChangeAspect="1"/>
          </p:cNvPicPr>
          <p:nvPr/>
        </p:nvPicPr>
        <p:blipFill>
          <a:blip r:embed="rId3"/>
          <a:stretch>
            <a:fillRect/>
          </a:stretch>
        </p:blipFill>
        <p:spPr>
          <a:xfrm>
            <a:off x="2761635" y="1680237"/>
            <a:ext cx="1677897" cy="1693361"/>
          </a:xfrm>
          <a:prstGeom prst="rect">
            <a:avLst/>
          </a:prstGeom>
        </p:spPr>
      </p:pic>
    </p:spTree>
    <p:extLst>
      <p:ext uri="{BB962C8B-B14F-4D97-AF65-F5344CB8AC3E}">
        <p14:creationId xmlns:p14="http://schemas.microsoft.com/office/powerpoint/2010/main" val="31750286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88720" y="1201783"/>
            <a:ext cx="9810206" cy="1754326"/>
          </a:xfrm>
          <a:prstGeom prst="rect">
            <a:avLst/>
          </a:prstGeom>
          <a:noFill/>
        </p:spPr>
        <p:txBody>
          <a:bodyPr wrap="square" rtlCol="0">
            <a:spAutoFit/>
          </a:bodyPr>
          <a:lstStyle/>
          <a:p>
            <a:r>
              <a:rPr lang="en-GB" dirty="0" smtClean="0">
                <a:latin typeface="Comic Sans MS" panose="030F0702030302020204" pitchFamily="66" charset="0"/>
              </a:rPr>
              <a:t>In the first lesson this half term, we thought about these two quotes:</a:t>
            </a:r>
          </a:p>
          <a:p>
            <a:endParaRPr lang="en-GB" dirty="0">
              <a:latin typeface="Comic Sans MS" panose="030F0702030302020204" pitchFamily="66" charset="0"/>
            </a:endParaRPr>
          </a:p>
          <a:p>
            <a:r>
              <a:rPr lang="en-GB" sz="2400" dirty="0" smtClean="0">
                <a:latin typeface="Comic Sans MS" panose="030F0702030302020204" pitchFamily="66" charset="0"/>
              </a:rPr>
              <a:t>Jesus came to Earth to get people into Heaven.</a:t>
            </a:r>
          </a:p>
          <a:p>
            <a:endParaRPr lang="en-GB" sz="2400" dirty="0">
              <a:latin typeface="Comic Sans MS" panose="030F0702030302020204" pitchFamily="66" charset="0"/>
            </a:endParaRPr>
          </a:p>
          <a:p>
            <a:r>
              <a:rPr lang="en-GB" sz="2400" dirty="0" smtClean="0">
                <a:latin typeface="Comic Sans MS" panose="030F0702030302020204" pitchFamily="66" charset="0"/>
              </a:rPr>
              <a:t>Jesus came to Earth to make Earth more like Heaven.</a:t>
            </a:r>
            <a:endParaRPr lang="en-GB" sz="2400" dirty="0">
              <a:latin typeface="Comic Sans MS" panose="030F0702030302020204" pitchFamily="66" charset="0"/>
            </a:endParaRPr>
          </a:p>
        </p:txBody>
      </p:sp>
      <p:sp>
        <p:nvSpPr>
          <p:cNvPr id="3" name="TextBox 2"/>
          <p:cNvSpPr txBox="1"/>
          <p:nvPr/>
        </p:nvSpPr>
        <p:spPr>
          <a:xfrm>
            <a:off x="1188720" y="3762103"/>
            <a:ext cx="9366069" cy="1754326"/>
          </a:xfrm>
          <a:prstGeom prst="rect">
            <a:avLst/>
          </a:prstGeom>
          <a:noFill/>
        </p:spPr>
        <p:txBody>
          <a:bodyPr wrap="square" rtlCol="0">
            <a:spAutoFit/>
          </a:bodyPr>
          <a:lstStyle/>
          <a:p>
            <a:r>
              <a:rPr lang="en-GB" dirty="0" smtClean="0">
                <a:latin typeface="Comic Sans MS" panose="030F0702030302020204" pitchFamily="66" charset="0"/>
              </a:rPr>
              <a:t>We looked at how Christians believe that both of these are true.</a:t>
            </a:r>
          </a:p>
          <a:p>
            <a:r>
              <a:rPr lang="en-GB" dirty="0" smtClean="0">
                <a:latin typeface="Comic Sans MS" panose="030F0702030302020204" pitchFamily="66" charset="0"/>
              </a:rPr>
              <a:t/>
            </a:r>
            <a:br>
              <a:rPr lang="en-GB" dirty="0" smtClean="0">
                <a:latin typeface="Comic Sans MS" panose="030F0702030302020204" pitchFamily="66" charset="0"/>
              </a:rPr>
            </a:br>
            <a:r>
              <a:rPr lang="en-GB" dirty="0" smtClean="0">
                <a:latin typeface="Comic Sans MS" panose="030F0702030302020204" pitchFamily="66" charset="0"/>
              </a:rPr>
              <a:t>Jesus helped people learn how to be kind, caring, loving and forgiving, therefore becoming better people who were ready to enter Heaven.</a:t>
            </a:r>
          </a:p>
          <a:p>
            <a:endParaRPr lang="en-GB" dirty="0" smtClean="0">
              <a:latin typeface="Comic Sans MS" panose="030F0702030302020204" pitchFamily="66" charset="0"/>
            </a:endParaRPr>
          </a:p>
          <a:p>
            <a:r>
              <a:rPr lang="en-GB" dirty="0" smtClean="0">
                <a:latin typeface="Comic Sans MS" panose="030F0702030302020204" pitchFamily="66" charset="0"/>
              </a:rPr>
              <a:t>In teaching people to be better, Earth became a nicer place and more like Heaven.</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9131463" y="1597459"/>
            <a:ext cx="2464797" cy="1629067"/>
          </a:xfrm>
          <a:prstGeom prst="rect">
            <a:avLst/>
          </a:prstGeom>
        </p:spPr>
      </p:pic>
    </p:spTree>
    <p:extLst>
      <p:ext uri="{BB962C8B-B14F-4D97-AF65-F5344CB8AC3E}">
        <p14:creationId xmlns:p14="http://schemas.microsoft.com/office/powerpoint/2010/main" val="3332749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62148" y="1189510"/>
            <a:ext cx="3566161" cy="3970318"/>
          </a:xfrm>
          <a:prstGeom prst="rect">
            <a:avLst/>
          </a:prstGeom>
          <a:noFill/>
        </p:spPr>
        <p:txBody>
          <a:bodyPr wrap="square" rtlCol="0">
            <a:spAutoFit/>
          </a:bodyPr>
          <a:lstStyle/>
          <a:p>
            <a:r>
              <a:rPr lang="en-GB" dirty="0" smtClean="0">
                <a:latin typeface="Comic Sans MS" panose="030F0702030302020204" pitchFamily="66" charset="0"/>
              </a:rPr>
              <a:t>In the second lesson this half term, we looked at The Lord’s Prayer.</a:t>
            </a:r>
          </a:p>
          <a:p>
            <a:endParaRPr lang="en-GB" dirty="0">
              <a:latin typeface="Comic Sans MS" panose="030F0702030302020204" pitchFamily="66" charset="0"/>
            </a:endParaRPr>
          </a:p>
          <a:p>
            <a:r>
              <a:rPr lang="en-GB" dirty="0" smtClean="0">
                <a:latin typeface="Comic Sans MS" panose="030F0702030302020204" pitchFamily="66" charset="0"/>
              </a:rPr>
              <a:t>We thought about what each line meant.</a:t>
            </a:r>
          </a:p>
          <a:p>
            <a:endParaRPr lang="en-GB" dirty="0">
              <a:latin typeface="Comic Sans MS" panose="030F0702030302020204" pitchFamily="66" charset="0"/>
            </a:endParaRPr>
          </a:p>
          <a:p>
            <a:r>
              <a:rPr lang="en-GB" dirty="0" smtClean="0">
                <a:latin typeface="Comic Sans MS" panose="030F0702030302020204" pitchFamily="66" charset="0"/>
              </a:rPr>
              <a:t>We learnt that this is a very special prayer which Jesus taught his disciples to pray. </a:t>
            </a:r>
          </a:p>
          <a:p>
            <a:endParaRPr lang="en-GB" dirty="0" smtClean="0">
              <a:latin typeface="Comic Sans MS" panose="030F0702030302020204" pitchFamily="66" charset="0"/>
            </a:endParaRPr>
          </a:p>
          <a:p>
            <a:r>
              <a:rPr lang="en-GB" dirty="0" smtClean="0">
                <a:latin typeface="Comic Sans MS" panose="030F0702030302020204" pitchFamily="66" charset="0"/>
              </a:rPr>
              <a:t>He shared it with them and told them to say it even after he had died.</a:t>
            </a:r>
          </a:p>
        </p:txBody>
      </p:sp>
      <p:pic>
        <p:nvPicPr>
          <p:cNvPr id="4" name="Picture 3" descr="Image result for the lord's praye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24976" y="1176779"/>
            <a:ext cx="6648270" cy="4283495"/>
          </a:xfrm>
          <a:prstGeom prst="rect">
            <a:avLst/>
          </a:prstGeom>
          <a:noFill/>
          <a:ln>
            <a:noFill/>
          </a:ln>
        </p:spPr>
      </p:pic>
    </p:spTree>
    <p:extLst>
      <p:ext uri="{BB962C8B-B14F-4D97-AF65-F5344CB8AC3E}">
        <p14:creationId xmlns:p14="http://schemas.microsoft.com/office/powerpoint/2010/main" val="2697385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81497" y="4228921"/>
            <a:ext cx="8360229" cy="1754326"/>
          </a:xfrm>
          <a:prstGeom prst="rect">
            <a:avLst/>
          </a:prstGeom>
          <a:noFill/>
        </p:spPr>
        <p:txBody>
          <a:bodyPr wrap="square" rtlCol="0">
            <a:spAutoFit/>
          </a:bodyPr>
          <a:lstStyle/>
          <a:p>
            <a:r>
              <a:rPr lang="en-GB" dirty="0" smtClean="0">
                <a:latin typeface="Comic Sans MS" panose="030F0702030302020204" pitchFamily="66" charset="0"/>
              </a:rPr>
              <a:t>In our third session, we looked at the ‘Big Frieze’ picture. </a:t>
            </a:r>
          </a:p>
          <a:p>
            <a:endParaRPr lang="en-GB" dirty="0">
              <a:latin typeface="Comic Sans MS" panose="030F0702030302020204" pitchFamily="66" charset="0"/>
            </a:endParaRPr>
          </a:p>
          <a:p>
            <a:r>
              <a:rPr lang="en-GB" dirty="0" smtClean="0">
                <a:latin typeface="Comic Sans MS" panose="030F0702030302020204" pitchFamily="66" charset="0"/>
              </a:rPr>
              <a:t>We identified things which were not good in the world before Jesus came. These were things which he wanted to change and improve for everyone.</a:t>
            </a:r>
          </a:p>
          <a:p>
            <a:endParaRPr lang="en-GB" dirty="0">
              <a:latin typeface="Comic Sans MS" panose="030F0702030302020204" pitchFamily="66" charset="0"/>
            </a:endParaRPr>
          </a:p>
          <a:p>
            <a:r>
              <a:rPr lang="en-GB" dirty="0" smtClean="0">
                <a:latin typeface="Comic Sans MS" panose="030F0702030302020204" pitchFamily="66" charset="0"/>
              </a:rPr>
              <a:t>Can you remember any of the things you spotted?</a:t>
            </a:r>
          </a:p>
        </p:txBody>
      </p:sp>
      <p:pic>
        <p:nvPicPr>
          <p:cNvPr id="3" name="Picture 2"/>
          <p:cNvPicPr>
            <a:picLocks noChangeAspect="1"/>
          </p:cNvPicPr>
          <p:nvPr/>
        </p:nvPicPr>
        <p:blipFill>
          <a:blip r:embed="rId2"/>
          <a:stretch>
            <a:fillRect/>
          </a:stretch>
        </p:blipFill>
        <p:spPr>
          <a:xfrm>
            <a:off x="1612582" y="967443"/>
            <a:ext cx="8811577" cy="2963654"/>
          </a:xfrm>
          <a:prstGeom prst="rect">
            <a:avLst/>
          </a:prstGeom>
        </p:spPr>
      </p:pic>
    </p:spTree>
    <p:extLst>
      <p:ext uri="{BB962C8B-B14F-4D97-AF65-F5344CB8AC3E}">
        <p14:creationId xmlns:p14="http://schemas.microsoft.com/office/powerpoint/2010/main" val="3170822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181225" y="942975"/>
            <a:ext cx="7829550" cy="4972050"/>
          </a:xfrm>
          <a:prstGeom prst="rect">
            <a:avLst/>
          </a:prstGeom>
        </p:spPr>
      </p:pic>
    </p:spTree>
    <p:extLst>
      <p:ext uri="{BB962C8B-B14F-4D97-AF65-F5344CB8AC3E}">
        <p14:creationId xmlns:p14="http://schemas.microsoft.com/office/powerpoint/2010/main" val="35017090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62148" y="1189510"/>
            <a:ext cx="9522823" cy="923330"/>
          </a:xfrm>
          <a:prstGeom prst="rect">
            <a:avLst/>
          </a:prstGeom>
          <a:noFill/>
        </p:spPr>
        <p:txBody>
          <a:bodyPr wrap="square" rtlCol="0">
            <a:spAutoFit/>
          </a:bodyPr>
          <a:lstStyle/>
          <a:p>
            <a:r>
              <a:rPr lang="en-GB" dirty="0" smtClean="0">
                <a:latin typeface="Comic Sans MS" panose="030F0702030302020204" pitchFamily="66" charset="0"/>
              </a:rPr>
              <a:t>Last week, we explored two parables together.</a:t>
            </a:r>
          </a:p>
          <a:p>
            <a:endParaRPr lang="en-GB" dirty="0">
              <a:latin typeface="Comic Sans MS" panose="030F0702030302020204" pitchFamily="66" charset="0"/>
            </a:endParaRPr>
          </a:p>
          <a:p>
            <a:r>
              <a:rPr lang="en-GB" dirty="0" smtClean="0">
                <a:latin typeface="Comic Sans MS" panose="030F0702030302020204" pitchFamily="66" charset="0"/>
              </a:rPr>
              <a:t>First we talked about what parables were. Can you remember what a parable is?</a:t>
            </a:r>
          </a:p>
        </p:txBody>
      </p:sp>
      <p:sp>
        <p:nvSpPr>
          <p:cNvPr id="5" name="TextBox 4"/>
          <p:cNvSpPr txBox="1"/>
          <p:nvPr/>
        </p:nvSpPr>
        <p:spPr>
          <a:xfrm>
            <a:off x="940524" y="2886892"/>
            <a:ext cx="9366069" cy="1077218"/>
          </a:xfrm>
          <a:prstGeom prst="rect">
            <a:avLst/>
          </a:prstGeom>
          <a:noFill/>
        </p:spPr>
        <p:txBody>
          <a:bodyPr wrap="square" rtlCol="0">
            <a:spAutoFit/>
          </a:bodyPr>
          <a:lstStyle/>
          <a:p>
            <a:r>
              <a:rPr lang="en-GB" sz="3200" dirty="0" smtClean="0">
                <a:latin typeface="Comic Sans MS" panose="030F0702030302020204" pitchFamily="66" charset="0"/>
              </a:rPr>
              <a:t>A parable is a story which Jesus told to his followers with a clear moral or meaning.</a:t>
            </a:r>
            <a:endParaRPr lang="en-GB" sz="3200" dirty="0">
              <a:latin typeface="Comic Sans MS" panose="030F0702030302020204" pitchFamily="66" charset="0"/>
            </a:endParaRPr>
          </a:p>
        </p:txBody>
      </p:sp>
    </p:spTree>
    <p:extLst>
      <p:ext uri="{BB962C8B-B14F-4D97-AF65-F5344CB8AC3E}">
        <p14:creationId xmlns:p14="http://schemas.microsoft.com/office/powerpoint/2010/main" val="1842753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62148" y="1189510"/>
            <a:ext cx="9522823" cy="2031325"/>
          </a:xfrm>
          <a:prstGeom prst="rect">
            <a:avLst/>
          </a:prstGeom>
          <a:noFill/>
        </p:spPr>
        <p:txBody>
          <a:bodyPr wrap="square" rtlCol="0">
            <a:spAutoFit/>
          </a:bodyPr>
          <a:lstStyle/>
          <a:p>
            <a:r>
              <a:rPr lang="en-GB" dirty="0" smtClean="0">
                <a:latin typeface="Comic Sans MS" panose="030F0702030302020204" pitchFamily="66" charset="0"/>
              </a:rPr>
              <a:t>The first parable we read was ‘The Parable of the Feast’.</a:t>
            </a:r>
          </a:p>
          <a:p>
            <a:endParaRPr lang="en-GB" dirty="0">
              <a:latin typeface="Comic Sans MS" panose="030F0702030302020204" pitchFamily="66" charset="0"/>
            </a:endParaRPr>
          </a:p>
          <a:p>
            <a:r>
              <a:rPr lang="en-GB" dirty="0" smtClean="0">
                <a:latin typeface="Comic Sans MS" panose="030F0702030302020204" pitchFamily="66" charset="0"/>
              </a:rPr>
              <a:t>Can you remember what this parable was about?</a:t>
            </a:r>
          </a:p>
          <a:p>
            <a:endParaRPr lang="en-GB" dirty="0" smtClean="0">
              <a:latin typeface="Comic Sans MS" panose="030F0702030302020204" pitchFamily="66" charset="0"/>
            </a:endParaRPr>
          </a:p>
          <a:p>
            <a:r>
              <a:rPr lang="en-GB" dirty="0" smtClean="0">
                <a:latin typeface="Comic Sans MS" panose="030F0702030302020204" pitchFamily="66" charset="0"/>
              </a:rPr>
              <a:t>What was the meaning/moral?</a:t>
            </a:r>
          </a:p>
          <a:p>
            <a:endParaRPr lang="en-GB" dirty="0" smtClean="0">
              <a:latin typeface="Comic Sans MS" panose="030F0702030302020204" pitchFamily="66" charset="0"/>
            </a:endParaRPr>
          </a:p>
          <a:p>
            <a:r>
              <a:rPr lang="en-GB" dirty="0" smtClean="0">
                <a:latin typeface="Comic Sans MS" panose="030F0702030302020204" pitchFamily="66" charset="0"/>
              </a:rPr>
              <a:t>What was Jesus trying to teach his followers?</a:t>
            </a:r>
          </a:p>
        </p:txBody>
      </p:sp>
      <p:pic>
        <p:nvPicPr>
          <p:cNvPr id="4" name="Picture 3"/>
          <p:cNvPicPr>
            <a:picLocks noChangeAspect="1"/>
          </p:cNvPicPr>
          <p:nvPr/>
        </p:nvPicPr>
        <p:blipFill>
          <a:blip r:embed="rId2"/>
          <a:stretch>
            <a:fillRect/>
          </a:stretch>
        </p:blipFill>
        <p:spPr>
          <a:xfrm>
            <a:off x="1151571" y="3448595"/>
            <a:ext cx="6377171" cy="2389142"/>
          </a:xfrm>
          <a:prstGeom prst="rect">
            <a:avLst/>
          </a:prstGeom>
        </p:spPr>
      </p:pic>
      <p:pic>
        <p:nvPicPr>
          <p:cNvPr id="6" name="Picture 5"/>
          <p:cNvPicPr>
            <a:picLocks noChangeAspect="1"/>
          </p:cNvPicPr>
          <p:nvPr/>
        </p:nvPicPr>
        <p:blipFill>
          <a:blip r:embed="rId3"/>
          <a:stretch>
            <a:fillRect/>
          </a:stretch>
        </p:blipFill>
        <p:spPr>
          <a:xfrm>
            <a:off x="8027534" y="1383053"/>
            <a:ext cx="3091798" cy="3675564"/>
          </a:xfrm>
          <a:prstGeom prst="rect">
            <a:avLst/>
          </a:prstGeom>
        </p:spPr>
      </p:pic>
    </p:spTree>
    <p:extLst>
      <p:ext uri="{BB962C8B-B14F-4D97-AF65-F5344CB8AC3E}">
        <p14:creationId xmlns:p14="http://schemas.microsoft.com/office/powerpoint/2010/main" val="2944849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88721" y="739270"/>
            <a:ext cx="9797142" cy="5395388"/>
          </a:xfrm>
          <a:prstGeom prst="rect">
            <a:avLst/>
          </a:prstGeom>
        </p:spPr>
        <p:txBody>
          <a:bodyPr wrap="square">
            <a:spAutoFit/>
          </a:bodyPr>
          <a:lstStyle/>
          <a:p>
            <a:pPr>
              <a:lnSpc>
                <a:spcPct val="107000"/>
              </a:lnSpc>
              <a:spcAft>
                <a:spcPts val="800"/>
              </a:spcAft>
            </a:pPr>
            <a:r>
              <a:rPr lang="en-GB" sz="1400" b="1" dirty="0">
                <a:latin typeface="Comic Sans MS" panose="030F0702030302020204" pitchFamily="66" charset="0"/>
                <a:ea typeface="Calibri" panose="020F0502020204030204" pitchFamily="34" charset="0"/>
                <a:cs typeface="Times New Roman" panose="02020603050405020304" pitchFamily="18" charset="0"/>
              </a:rPr>
              <a:t>Luke 14: 12-24 The Parable of the Feast</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‘Then he also said to him who invited him, “When you give a dinner or a supper, do not ask your friends, your brothers, your relatives, nor your rich neighbours, lest they invite you back, and you be repaid. But when you give a feast, invite the poor, the maimed, the lame, the blind. And you will be blessed, because they cannot repay you; for you shall be repaid at the resurrection of the just.”</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Now when one of those who sat at the table with him heard these things, he said to him, “Blessed is he who shall eat bread in the kingdom of God!”</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Then he said to him, “A certain man gave a great supper and invited many, and sent his servant at supper time to say to those who were invited, ‘Come, for all things are now ready.’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But they all with one accord began to make excuses. The first said to him, ‘I have bought a piece of ground, and I must go and see it. I ask you to have me excused.’</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And another said, ‘I have bought five yoke of oxen, and I am going to test them. I ask you to have me excused.’</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Still another said, ‘I have married a wife, and therefore I cannot come.’</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So that servant came and reported these things to his master. Then the master of the house, being angry, said to his servant, ‘Go out quickly into the streets and lanes of the city, and bring in here the poor and the maimed and the lame and the blind.’</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And the servant said, ‘Master, it is done as you commanded, and still there is room.’</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Then the master said to the servant, ‘Go out into the highways and hedges, and compel them to come in, that my house may be filled. For I say to you that none of those men who were invited shall taste my supper.’</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731831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62148" y="1189510"/>
            <a:ext cx="9522823" cy="2031325"/>
          </a:xfrm>
          <a:prstGeom prst="rect">
            <a:avLst/>
          </a:prstGeom>
          <a:noFill/>
        </p:spPr>
        <p:txBody>
          <a:bodyPr wrap="square" rtlCol="0">
            <a:spAutoFit/>
          </a:bodyPr>
          <a:lstStyle/>
          <a:p>
            <a:r>
              <a:rPr lang="en-GB" dirty="0" smtClean="0">
                <a:latin typeface="Comic Sans MS" panose="030F0702030302020204" pitchFamily="66" charset="0"/>
              </a:rPr>
              <a:t>The second parable we read was ‘The Parable of the Tenants in the Vineyard’.</a:t>
            </a:r>
          </a:p>
          <a:p>
            <a:endParaRPr lang="en-GB" dirty="0">
              <a:latin typeface="Comic Sans MS" panose="030F0702030302020204" pitchFamily="66" charset="0"/>
            </a:endParaRPr>
          </a:p>
          <a:p>
            <a:r>
              <a:rPr lang="en-GB" dirty="0" smtClean="0">
                <a:latin typeface="Comic Sans MS" panose="030F0702030302020204" pitchFamily="66" charset="0"/>
              </a:rPr>
              <a:t>Can you remember what this parable was about?</a:t>
            </a:r>
          </a:p>
          <a:p>
            <a:endParaRPr lang="en-GB" dirty="0" smtClean="0">
              <a:latin typeface="Comic Sans MS" panose="030F0702030302020204" pitchFamily="66" charset="0"/>
            </a:endParaRPr>
          </a:p>
          <a:p>
            <a:r>
              <a:rPr lang="en-GB" dirty="0" smtClean="0">
                <a:latin typeface="Comic Sans MS" panose="030F0702030302020204" pitchFamily="66" charset="0"/>
              </a:rPr>
              <a:t>What was the meaning/moral?</a:t>
            </a:r>
          </a:p>
          <a:p>
            <a:endParaRPr lang="en-GB" dirty="0" smtClean="0">
              <a:latin typeface="Comic Sans MS" panose="030F0702030302020204" pitchFamily="66" charset="0"/>
            </a:endParaRPr>
          </a:p>
          <a:p>
            <a:r>
              <a:rPr lang="en-GB" dirty="0" smtClean="0">
                <a:latin typeface="Comic Sans MS" panose="030F0702030302020204" pitchFamily="66" charset="0"/>
              </a:rPr>
              <a:t>What was Jesus trying to teach his followers?</a:t>
            </a:r>
          </a:p>
        </p:txBody>
      </p:sp>
      <p:pic>
        <p:nvPicPr>
          <p:cNvPr id="3" name="Picture 2"/>
          <p:cNvPicPr>
            <a:picLocks noChangeAspect="1"/>
          </p:cNvPicPr>
          <p:nvPr/>
        </p:nvPicPr>
        <p:blipFill>
          <a:blip r:embed="rId2"/>
          <a:stretch>
            <a:fillRect/>
          </a:stretch>
        </p:blipFill>
        <p:spPr>
          <a:xfrm>
            <a:off x="6858680" y="1793557"/>
            <a:ext cx="4352925" cy="1990725"/>
          </a:xfrm>
          <a:prstGeom prst="rect">
            <a:avLst/>
          </a:prstGeom>
        </p:spPr>
      </p:pic>
      <p:pic>
        <p:nvPicPr>
          <p:cNvPr id="4" name="Picture 3"/>
          <p:cNvPicPr>
            <a:picLocks noChangeAspect="1"/>
          </p:cNvPicPr>
          <p:nvPr/>
        </p:nvPicPr>
        <p:blipFill>
          <a:blip r:embed="rId3"/>
          <a:stretch>
            <a:fillRect/>
          </a:stretch>
        </p:blipFill>
        <p:spPr>
          <a:xfrm>
            <a:off x="1283833" y="3784282"/>
            <a:ext cx="4791075" cy="1771650"/>
          </a:xfrm>
          <a:prstGeom prst="rect">
            <a:avLst/>
          </a:prstGeom>
        </p:spPr>
      </p:pic>
      <p:pic>
        <p:nvPicPr>
          <p:cNvPr id="5" name="Picture 4"/>
          <p:cNvPicPr>
            <a:picLocks noChangeAspect="1"/>
          </p:cNvPicPr>
          <p:nvPr/>
        </p:nvPicPr>
        <p:blipFill>
          <a:blip r:embed="rId4"/>
          <a:stretch>
            <a:fillRect/>
          </a:stretch>
        </p:blipFill>
        <p:spPr>
          <a:xfrm>
            <a:off x="7988136" y="4048693"/>
            <a:ext cx="1827239" cy="1688621"/>
          </a:xfrm>
          <a:prstGeom prst="rect">
            <a:avLst/>
          </a:prstGeom>
        </p:spPr>
      </p:pic>
    </p:spTree>
    <p:extLst>
      <p:ext uri="{BB962C8B-B14F-4D97-AF65-F5344CB8AC3E}">
        <p14:creationId xmlns:p14="http://schemas.microsoft.com/office/powerpoint/2010/main" val="3070403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88720" y="1463153"/>
            <a:ext cx="9784080" cy="3268844"/>
          </a:xfrm>
          <a:prstGeom prst="rect">
            <a:avLst/>
          </a:prstGeom>
        </p:spPr>
        <p:txBody>
          <a:bodyPr wrap="square">
            <a:spAutoFit/>
          </a:bodyPr>
          <a:lstStyle/>
          <a:p>
            <a:pPr>
              <a:lnSpc>
                <a:spcPct val="107000"/>
              </a:lnSpc>
              <a:spcAft>
                <a:spcPts val="800"/>
              </a:spcAft>
            </a:pPr>
            <a:r>
              <a:rPr lang="en-GB" sz="1400" b="1" dirty="0">
                <a:latin typeface="Comic Sans MS" panose="030F0702030302020204" pitchFamily="66" charset="0"/>
                <a:ea typeface="Calibri" panose="020F0502020204030204" pitchFamily="34" charset="0"/>
                <a:cs typeface="Times New Roman" panose="02020603050405020304" pitchFamily="18" charset="0"/>
              </a:rPr>
              <a:t>Matthew 21:33-46 The Parable of the Tenants in the Vineyard</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“Hear another parable: There was a certain landowner who planted a vineyard and set a hedge around it, dug a winepress in it and built a tower. And he leased it to vine-dressers and went into a far country. Now when the season for fruit drew near, he sent his servants to the vine-dressers, that they might receive its fruit. And the vine-dressers took his servants, beat one, killed one, and stoned another. Again he sent other servants, more than the first, and they did likewise to them. Then last of all he sent his son to them, saying ‘They will respect my son.’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But when the vine-dressers saw the son, they said among themselves, ‘This is the heir. Come, let us kill him and seize his inheritance.’</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And they caught him, and cast him out of the vineyard, and killed him. Therefore, when the owner of the vineyard comes, what will he do to those vine-dressers?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They said to him, ‘He will destroy those wicked men miserably, and lease his vineyard to other vine-dressers who will render to him the fruits in their seasons.’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009417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62148" y="1189510"/>
            <a:ext cx="9522823" cy="3693319"/>
          </a:xfrm>
          <a:prstGeom prst="rect">
            <a:avLst/>
          </a:prstGeom>
          <a:noFill/>
        </p:spPr>
        <p:txBody>
          <a:bodyPr wrap="square" rtlCol="0">
            <a:spAutoFit/>
          </a:bodyPr>
          <a:lstStyle/>
          <a:p>
            <a:r>
              <a:rPr lang="en-GB" dirty="0" smtClean="0">
                <a:latin typeface="Comic Sans MS" panose="030F0702030302020204" pitchFamily="66" charset="0"/>
              </a:rPr>
              <a:t>Today we are going to bring all of your learning from this half term together.</a:t>
            </a:r>
          </a:p>
          <a:p>
            <a:endParaRPr lang="en-GB" dirty="0">
              <a:latin typeface="Comic Sans MS" panose="030F0702030302020204" pitchFamily="66" charset="0"/>
            </a:endParaRPr>
          </a:p>
          <a:p>
            <a:r>
              <a:rPr lang="en-GB" dirty="0" smtClean="0">
                <a:latin typeface="Comic Sans MS" panose="030F0702030302020204" pitchFamily="66" charset="0"/>
              </a:rPr>
              <a:t>I want you to think about the time when Jesus was on the Earth.  </a:t>
            </a:r>
            <a:endParaRPr lang="en-GB" dirty="0">
              <a:latin typeface="Comic Sans MS" panose="030F0702030302020204" pitchFamily="66" charset="0"/>
            </a:endParaRPr>
          </a:p>
          <a:p>
            <a:endParaRPr lang="en-GB" dirty="0" smtClean="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What kind of king do you think he was?</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What qualities did he have?</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What evidence is there in the Bible to support your ideas?</a:t>
            </a:r>
          </a:p>
          <a:p>
            <a:pPr marL="285750" indent="-285750">
              <a:buFont typeface="Arial" panose="020B0604020202020204" pitchFamily="34" charset="0"/>
              <a:buChar char="•"/>
            </a:pPr>
            <a:endParaRPr lang="en-GB" dirty="0">
              <a:latin typeface="Comic Sans MS" panose="030F0702030302020204" pitchFamily="66" charset="0"/>
            </a:endParaRPr>
          </a:p>
          <a:p>
            <a:endParaRPr lang="en-GB" dirty="0" smtClean="0">
              <a:latin typeface="Comic Sans MS" panose="030F0702030302020204" pitchFamily="66" charset="0"/>
            </a:endParaRPr>
          </a:p>
          <a:p>
            <a:r>
              <a:rPr lang="en-GB" dirty="0" smtClean="0">
                <a:latin typeface="Comic Sans MS" panose="030F0702030302020204" pitchFamily="66" charset="0"/>
              </a:rPr>
              <a:t>Work through the activity sheet on the website so you can record</a:t>
            </a:r>
          </a:p>
          <a:p>
            <a:r>
              <a:rPr lang="en-GB" dirty="0" smtClean="0">
                <a:latin typeface="Comic Sans MS" panose="030F0702030302020204" pitchFamily="66" charset="0"/>
              </a:rPr>
              <a:t>your responses to these questions.</a:t>
            </a:r>
          </a:p>
        </p:txBody>
      </p:sp>
      <p:pic>
        <p:nvPicPr>
          <p:cNvPr id="3" name="Picture 2"/>
          <p:cNvPicPr>
            <a:picLocks noChangeAspect="1"/>
          </p:cNvPicPr>
          <p:nvPr/>
        </p:nvPicPr>
        <p:blipFill>
          <a:blip r:embed="rId2"/>
          <a:stretch>
            <a:fillRect/>
          </a:stretch>
        </p:blipFill>
        <p:spPr>
          <a:xfrm>
            <a:off x="8177484" y="2006101"/>
            <a:ext cx="2943225" cy="3838575"/>
          </a:xfrm>
          <a:prstGeom prst="rect">
            <a:avLst/>
          </a:prstGeom>
        </p:spPr>
      </p:pic>
    </p:spTree>
    <p:extLst>
      <p:ext uri="{BB962C8B-B14F-4D97-AF65-F5344CB8AC3E}">
        <p14:creationId xmlns:p14="http://schemas.microsoft.com/office/powerpoint/2010/main" val="896386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Organic</Template>
  <TotalTime>39</TotalTime>
  <Words>985</Words>
  <Application>Microsoft Office PowerPoint</Application>
  <PresentationFormat>Widescreen</PresentationFormat>
  <Paragraphs>69</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Comic Sans MS</vt:lpstr>
      <vt:lpstr>Garamond</vt:lpstr>
      <vt:lpstr>Times New Roman</vt:lpstr>
      <vt:lpstr>Organic</vt:lpstr>
      <vt:lpstr>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dc:title>
  <dc:creator>Upham Local account</dc:creator>
  <cp:lastModifiedBy>Upham Local account</cp:lastModifiedBy>
  <cp:revision>6</cp:revision>
  <dcterms:created xsi:type="dcterms:W3CDTF">2021-02-05T12:10:05Z</dcterms:created>
  <dcterms:modified xsi:type="dcterms:W3CDTF">2021-02-05T12:49:48Z</dcterms:modified>
</cp:coreProperties>
</file>