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9" r:id="rId3"/>
    <p:sldId id="271" r:id="rId4"/>
    <p:sldId id="272" r:id="rId5"/>
    <p:sldId id="275" r:id="rId6"/>
    <p:sldId id="273" r:id="rId7"/>
    <p:sldId id="274" r:id="rId8"/>
    <p:sldId id="267" r:id="rId9"/>
  </p:sldIdLst>
  <p:sldSz cx="9144000" cy="6858000" type="screen4x3"/>
  <p:notesSz cx="6858000" cy="9144000"/>
  <p:embeddedFontLst>
    <p:embeddedFont>
      <p:font typeface="Twinkl SemiBold" charset="0"/>
      <p:bold r:id="rId12"/>
    </p:embeddedFont>
    <p:embeddedFont>
      <p:font typeface="Sassoon Infant Rg" panose="02000503030000020003" charset="0"/>
      <p:regular r:id="rId13"/>
      <p:bold r:id="rId14"/>
    </p:embeddedFont>
    <p:embeddedFont>
      <p:font typeface="Calibri" panose="020F0502020204030204" pitchFamily="34" charset="0"/>
      <p:regular r:id="rId15"/>
      <p:bold r:id="rId16"/>
      <p:italic r:id="rId17"/>
      <p:boldItalic r:id="rId18"/>
    </p:embeddedFont>
    <p:embeddedFont>
      <p:font typeface="Twinkl" panose="020B0604020202020204"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rvey Johnson" initials="HJ" lastIdx="1" clrIdx="0">
    <p:extLst>
      <p:ext uri="{19B8F6BF-5375-455C-9EA6-DF929625EA0E}">
        <p15:presenceInfo xmlns:p15="http://schemas.microsoft.com/office/powerpoint/2012/main" userId="S-1-5-21-1651119330-1013474095-91958013-126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80C1EB"/>
    <a:srgbClr val="F79154"/>
    <a:srgbClr val="91605C"/>
    <a:srgbClr val="7A8A63"/>
    <a:srgbClr val="BAB39D"/>
    <a:srgbClr val="DE1E5A"/>
    <a:srgbClr val="BC0105"/>
    <a:srgbClr val="4DB1E3"/>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4" autoAdjust="0"/>
    <p:restoredTop sz="94660"/>
  </p:normalViewPr>
  <p:slideViewPr>
    <p:cSldViewPr snapToGrid="0" showGuides="1">
      <p:cViewPr varScale="1">
        <p:scale>
          <a:sx n="73" d="100"/>
          <a:sy n="73" d="100"/>
        </p:scale>
        <p:origin x="1116"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viewProps" Target="viewProps.xml"/><Relationship Id="rId10" Type="http://schemas.openxmlformats.org/officeDocument/2006/relationships/notesMaster" Target="notesMasters/notesMaster1.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3-23T10:15:07.255" idx="1">
    <p:pos x="10" y="10"/>
    <p:text/>
    <p:extLst>
      <p:ext uri="{C676402C-5697-4E1C-873F-D02D1690AC5C}">
        <p15:threadingInfo xmlns:p15="http://schemas.microsoft.com/office/powerpoint/2012/main" timeZoneBias="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16/03/2020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16/03/2020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comments" Target="../comments/commen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Good Friday</a:t>
            </a:r>
          </a:p>
        </p:txBody>
      </p:sp>
      <p:sp>
        <p:nvSpPr>
          <p:cNvPr id="5" name="Rectangle 4"/>
          <p:cNvSpPr/>
          <p:nvPr/>
        </p:nvSpPr>
        <p:spPr>
          <a:xfrm>
            <a:off x="755650" y="1299399"/>
            <a:ext cx="7632700" cy="1530401"/>
          </a:xfrm>
          <a:prstGeom prst="rect">
            <a:avLst/>
          </a:prstGeom>
        </p:spPr>
        <p:txBody>
          <a:bodyPr wrap="square" lIns="0" tIns="72000" rIns="0" bIns="72000">
            <a:spAutoFit/>
          </a:bodyPr>
          <a:lstStyle/>
          <a:p>
            <a:r>
              <a:rPr lang="en-GB" dirty="0">
                <a:latin typeface="Twinkl" pitchFamily="50" charset="0"/>
              </a:rPr>
              <a:t>The story of Good Friday is a sad one. It is the day during Holy Week on which Jesus died. Good Friday is two days before Easter Sunday.</a:t>
            </a:r>
          </a:p>
          <a:p>
            <a:endParaRPr lang="en-GB" dirty="0">
              <a:solidFill>
                <a:srgbClr val="FF0000"/>
              </a:solidFill>
              <a:latin typeface="Twinkl" pitchFamily="50" charset="0"/>
            </a:endParaRPr>
          </a:p>
          <a:p>
            <a:r>
              <a:rPr lang="en-GB" dirty="0" smtClean="0">
                <a:latin typeface="Twinkl" pitchFamily="50" charset="0"/>
              </a:rPr>
              <a:t>We often eat Hot Cross Buns on Good Friday to remember the crucifixion of Jesus.</a:t>
            </a:r>
            <a:endParaRPr lang="en-GB" dirty="0">
              <a:latin typeface="Twinkl" pitchFamily="50" charset="0"/>
            </a:endParaRPr>
          </a:p>
        </p:txBody>
      </p:sp>
      <p:sp>
        <p:nvSpPr>
          <p:cNvPr id="10" name="Oval 9">
            <a:extLst>
              <a:ext uri="{FF2B5EF4-FFF2-40B4-BE49-F238E27FC236}">
                <a16:creationId xmlns:a16="http://schemas.microsoft.com/office/drawing/2014/main" id="{0AECE17C-B052-4B40-9646-DC8A8F27412A}"/>
              </a:ext>
            </a:extLst>
          </p:cNvPr>
          <p:cNvSpPr/>
          <p:nvPr/>
        </p:nvSpPr>
        <p:spPr>
          <a:xfrm>
            <a:off x="5028160" y="2744180"/>
            <a:ext cx="3200528" cy="320052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31A58AC7-781F-4D77-87F0-EB0096FD3190}"/>
              </a:ext>
            </a:extLst>
          </p:cNvPr>
          <p:cNvPicPr>
            <a:picLocks noChangeAspect="1"/>
          </p:cNvPicPr>
          <p:nvPr/>
        </p:nvPicPr>
        <p:blipFill rotWithShape="1">
          <a:blip r:embed="rId2">
            <a:extLst>
              <a:ext uri="{28A0092B-C50C-407E-A947-70E740481C1C}">
                <a14:useLocalDpi xmlns:a14="http://schemas.microsoft.com/office/drawing/2010/main" val="0"/>
              </a:ext>
            </a:extLst>
          </a:blip>
          <a:srcRect b="63160"/>
          <a:stretch/>
        </p:blipFill>
        <p:spPr>
          <a:xfrm flipH="1">
            <a:off x="4870452" y="2829800"/>
            <a:ext cx="3358236" cy="4028200"/>
          </a:xfrm>
          <a:prstGeom prst="rect">
            <a:avLst/>
          </a:prstGeom>
        </p:spPr>
      </p:pic>
      <p:pic>
        <p:nvPicPr>
          <p:cNvPr id="9" name="Picture 8">
            <a:extLst>
              <a:ext uri="{FF2B5EF4-FFF2-40B4-BE49-F238E27FC236}">
                <a16:creationId xmlns:a16="http://schemas.microsoft.com/office/drawing/2014/main" id="{C7D774CE-411A-4731-BAEE-895D7D8076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4171" y="3162662"/>
            <a:ext cx="3229006" cy="2687517"/>
          </a:xfrm>
          <a:prstGeom prst="rect">
            <a:avLst/>
          </a:prstGeom>
        </p:spPr>
      </p:pic>
    </p:spTree>
    <p:extLst>
      <p:ext uri="{BB962C8B-B14F-4D97-AF65-F5344CB8AC3E}">
        <p14:creationId xmlns:p14="http://schemas.microsoft.com/office/powerpoint/2010/main" val="651870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The Story of Good Friday</a:t>
            </a:r>
          </a:p>
        </p:txBody>
      </p:sp>
      <p:sp>
        <p:nvSpPr>
          <p:cNvPr id="5" name="Rectangle 4"/>
          <p:cNvSpPr/>
          <p:nvPr/>
        </p:nvSpPr>
        <p:spPr>
          <a:xfrm>
            <a:off x="755650" y="1473201"/>
            <a:ext cx="4748857" cy="1253402"/>
          </a:xfrm>
          <a:prstGeom prst="rect">
            <a:avLst/>
          </a:prstGeom>
        </p:spPr>
        <p:txBody>
          <a:bodyPr wrap="square" lIns="0" tIns="72000" rIns="0" bIns="72000">
            <a:spAutoFit/>
          </a:bodyPr>
          <a:lstStyle/>
          <a:p>
            <a:r>
              <a:rPr lang="en-GB" dirty="0">
                <a:latin typeface="Twinkl" pitchFamily="50" charset="0"/>
              </a:rPr>
              <a:t>The Roman Governor, Pontius Pilate, asked the crowd what he should do. The enemies of Jesus shouted, “Crucify him!” so Pilate gave the order.</a:t>
            </a:r>
          </a:p>
        </p:txBody>
      </p:sp>
      <p:sp>
        <p:nvSpPr>
          <p:cNvPr id="10" name="Rectangle 9">
            <a:extLst>
              <a:ext uri="{FF2B5EF4-FFF2-40B4-BE49-F238E27FC236}">
                <a16:creationId xmlns:a16="http://schemas.microsoft.com/office/drawing/2014/main" id="{41A19A28-69AF-4A30-8B0A-EF1EF9C47CA3}"/>
              </a:ext>
            </a:extLst>
          </p:cNvPr>
          <p:cNvSpPr/>
          <p:nvPr/>
        </p:nvSpPr>
        <p:spPr>
          <a:xfrm>
            <a:off x="755649" y="2877996"/>
            <a:ext cx="4748857" cy="976403"/>
          </a:xfrm>
          <a:prstGeom prst="rect">
            <a:avLst/>
          </a:prstGeom>
        </p:spPr>
        <p:txBody>
          <a:bodyPr wrap="square" lIns="0" tIns="72000" rIns="0" bIns="72000">
            <a:spAutoFit/>
          </a:bodyPr>
          <a:lstStyle/>
          <a:p>
            <a:r>
              <a:rPr lang="en-GB" dirty="0">
                <a:latin typeface="Twinkl" pitchFamily="50" charset="0"/>
              </a:rPr>
              <a:t>Jesus was mocked and made to wear a crown of thorns. He had to carry his cross to a hill outside of the city.</a:t>
            </a:r>
          </a:p>
        </p:txBody>
      </p:sp>
      <p:sp>
        <p:nvSpPr>
          <p:cNvPr id="11" name="Rectangle 10">
            <a:extLst>
              <a:ext uri="{FF2B5EF4-FFF2-40B4-BE49-F238E27FC236}">
                <a16:creationId xmlns:a16="http://schemas.microsoft.com/office/drawing/2014/main" id="{8D4D1B6A-B17F-4D88-9107-BAA1B964B7C6}"/>
              </a:ext>
            </a:extLst>
          </p:cNvPr>
          <p:cNvSpPr/>
          <p:nvPr/>
        </p:nvSpPr>
        <p:spPr>
          <a:xfrm>
            <a:off x="755650" y="4131398"/>
            <a:ext cx="4748857" cy="1530401"/>
          </a:xfrm>
          <a:prstGeom prst="rect">
            <a:avLst/>
          </a:prstGeom>
        </p:spPr>
        <p:txBody>
          <a:bodyPr wrap="square" lIns="0" tIns="72000" rIns="0" bIns="72000">
            <a:spAutoFit/>
          </a:bodyPr>
          <a:lstStyle/>
          <a:p>
            <a:r>
              <a:rPr lang="en-GB" dirty="0">
                <a:latin typeface="Twinkl" pitchFamily="50" charset="0"/>
              </a:rPr>
              <a:t>Some people helped Jesus. A lady believed to be named Veronica stopped to wipe his face and </a:t>
            </a:r>
            <a:r>
              <a:rPr lang="en-GB" dirty="0" smtClean="0">
                <a:latin typeface="Twinkl" pitchFamily="50" charset="0"/>
              </a:rPr>
              <a:t>a man called Simon </a:t>
            </a:r>
            <a:r>
              <a:rPr lang="en-GB" dirty="0">
                <a:latin typeface="Twinkl" pitchFamily="50" charset="0"/>
              </a:rPr>
              <a:t>of Cyrene was forced to help carry Jesus’ cross by the Roman soldiers.</a:t>
            </a:r>
          </a:p>
        </p:txBody>
      </p:sp>
      <p:pic>
        <p:nvPicPr>
          <p:cNvPr id="6" name="Picture 5">
            <a:extLst>
              <a:ext uri="{FF2B5EF4-FFF2-40B4-BE49-F238E27FC236}">
                <a16:creationId xmlns:a16="http://schemas.microsoft.com/office/drawing/2014/main" id="{7E0065A1-D1C9-4B4A-B438-E49C383217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3477" y="1276537"/>
            <a:ext cx="3453796" cy="4884345"/>
          </a:xfrm>
          <a:prstGeom prst="rect">
            <a:avLst/>
          </a:prstGeom>
        </p:spPr>
      </p:pic>
      <p:pic>
        <p:nvPicPr>
          <p:cNvPr id="8" name="Picture 7">
            <a:extLst>
              <a:ext uri="{FF2B5EF4-FFF2-40B4-BE49-F238E27FC236}">
                <a16:creationId xmlns:a16="http://schemas.microsoft.com/office/drawing/2014/main" id="{2229ED71-4738-4AF7-85A3-D745D1F966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8839" y="2190939"/>
            <a:ext cx="2989512" cy="2256069"/>
          </a:xfrm>
          <a:prstGeom prst="rect">
            <a:avLst/>
          </a:prstGeom>
        </p:spPr>
      </p:pic>
      <p:pic>
        <p:nvPicPr>
          <p:cNvPr id="14" name="Picture 13">
            <a:extLst>
              <a:ext uri="{FF2B5EF4-FFF2-40B4-BE49-F238E27FC236}">
                <a16:creationId xmlns:a16="http://schemas.microsoft.com/office/drawing/2014/main" id="{A2D7B069-5716-4428-8380-22449D42E4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23477" y="3524245"/>
            <a:ext cx="3412952" cy="2620746"/>
          </a:xfrm>
          <a:prstGeom prst="rect">
            <a:avLst/>
          </a:prstGeom>
        </p:spPr>
      </p:pic>
    </p:spTree>
    <p:extLst>
      <p:ext uri="{BB962C8B-B14F-4D97-AF65-F5344CB8AC3E}">
        <p14:creationId xmlns:p14="http://schemas.microsoft.com/office/powerpoint/2010/main" val="306892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xit" presetSubtype="0" fill="hold" nodeType="withEffect">
                                  <p:stCondLst>
                                    <p:cond delay="0"/>
                                  </p:stCondLst>
                                  <p:childTnLst>
                                    <p:animEffect transition="out" filter="fade">
                                      <p:cBhvr>
                                        <p:cTn id="23" dur="500"/>
                                        <p:tgtEl>
                                          <p:spTgt spid="8"/>
                                        </p:tgtEl>
                                      </p:cBhvr>
                                    </p:animEffect>
                                    <p:set>
                                      <p:cBhvr>
                                        <p:cTn id="24" dur="1" fill="hold">
                                          <p:stCondLst>
                                            <p:cond delay="499"/>
                                          </p:stCondLst>
                                        </p:cTn>
                                        <p:tgtEl>
                                          <p:spTgt spid="8"/>
                                        </p:tgtEl>
                                        <p:attrNameLst>
                                          <p:attrName>style.visibility</p:attrName>
                                        </p:attrNameLst>
                                      </p:cBhvr>
                                      <p:to>
                                        <p:strVal val="hidden"/>
                                      </p:to>
                                    </p:se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The Story of Good Friday</a:t>
            </a:r>
          </a:p>
        </p:txBody>
      </p:sp>
      <p:sp>
        <p:nvSpPr>
          <p:cNvPr id="5" name="Rectangle 4"/>
          <p:cNvSpPr/>
          <p:nvPr/>
        </p:nvSpPr>
        <p:spPr>
          <a:xfrm>
            <a:off x="755650" y="1473201"/>
            <a:ext cx="7632701" cy="1530401"/>
          </a:xfrm>
          <a:prstGeom prst="rect">
            <a:avLst/>
          </a:prstGeom>
        </p:spPr>
        <p:txBody>
          <a:bodyPr wrap="square" lIns="0" tIns="72000" rIns="0" bIns="72000">
            <a:spAutoFit/>
          </a:bodyPr>
          <a:lstStyle/>
          <a:p>
            <a:r>
              <a:rPr lang="en-GB" dirty="0">
                <a:latin typeface="Twinkl" pitchFamily="50" charset="0"/>
              </a:rPr>
              <a:t>The Roman soldiers </a:t>
            </a:r>
            <a:r>
              <a:rPr lang="en-GB" dirty="0" smtClean="0">
                <a:latin typeface="Twinkl" pitchFamily="50" charset="0"/>
              </a:rPr>
              <a:t>whipped and beat Jesus, then </a:t>
            </a:r>
            <a:r>
              <a:rPr lang="en-GB" dirty="0" smtClean="0">
                <a:latin typeface="Twinkl" pitchFamily="50" charset="0"/>
              </a:rPr>
              <a:t>they </a:t>
            </a:r>
            <a:r>
              <a:rPr lang="en-GB" dirty="0" smtClean="0">
                <a:latin typeface="Twinkl" pitchFamily="50" charset="0"/>
              </a:rPr>
              <a:t>nailed Him </a:t>
            </a:r>
            <a:r>
              <a:rPr lang="en-GB" dirty="0">
                <a:latin typeface="Twinkl" pitchFamily="50" charset="0"/>
              </a:rPr>
              <a:t>to the cross. He was crucified alongside two thieves. One thief mocked Jesus, saying that if he was the Son of God, he should save himself. The other thief, however, begged for forgiveness and was truly sorry for his crime. Jesus </a:t>
            </a:r>
            <a:r>
              <a:rPr lang="en-GB" dirty="0" smtClean="0">
                <a:latin typeface="Twinkl" pitchFamily="50" charset="0"/>
              </a:rPr>
              <a:t>told this </a:t>
            </a:r>
            <a:r>
              <a:rPr lang="en-GB" dirty="0">
                <a:latin typeface="Twinkl" pitchFamily="50" charset="0"/>
              </a:rPr>
              <a:t>man </a:t>
            </a:r>
            <a:r>
              <a:rPr lang="en-GB" dirty="0" smtClean="0">
                <a:latin typeface="Twinkl" pitchFamily="50" charset="0"/>
              </a:rPr>
              <a:t>he would </a:t>
            </a:r>
            <a:r>
              <a:rPr lang="en-GB" dirty="0">
                <a:latin typeface="Twinkl" pitchFamily="50" charset="0"/>
              </a:rPr>
              <a:t>be forgiven and enter heaven with him.</a:t>
            </a:r>
          </a:p>
        </p:txBody>
      </p:sp>
      <p:sp>
        <p:nvSpPr>
          <p:cNvPr id="10" name="Rectangle 9">
            <a:extLst>
              <a:ext uri="{FF2B5EF4-FFF2-40B4-BE49-F238E27FC236}">
                <a16:creationId xmlns:a16="http://schemas.microsoft.com/office/drawing/2014/main" id="{41A19A28-69AF-4A30-8B0A-EF1EF9C47CA3}"/>
              </a:ext>
            </a:extLst>
          </p:cNvPr>
          <p:cNvSpPr/>
          <p:nvPr/>
        </p:nvSpPr>
        <p:spPr>
          <a:xfrm>
            <a:off x="755650" y="3248502"/>
            <a:ext cx="4748857" cy="1253402"/>
          </a:xfrm>
          <a:prstGeom prst="rect">
            <a:avLst/>
          </a:prstGeom>
        </p:spPr>
        <p:txBody>
          <a:bodyPr wrap="square" lIns="0" tIns="72000" rIns="0" bIns="72000">
            <a:spAutoFit/>
          </a:bodyPr>
          <a:lstStyle/>
          <a:p>
            <a:r>
              <a:rPr lang="en-GB" dirty="0" smtClean="0">
                <a:latin typeface="Twinkl" pitchFamily="50" charset="0"/>
              </a:rPr>
              <a:t>Just before Jesus died he cried out to God, “My God, My God, why have you forsaken me?”</a:t>
            </a:r>
          </a:p>
          <a:p>
            <a:endParaRPr lang="en-GB" dirty="0">
              <a:latin typeface="Twinkl" pitchFamily="50" charset="0"/>
            </a:endParaRPr>
          </a:p>
          <a:p>
            <a:endParaRPr lang="en-GB" dirty="0">
              <a:latin typeface="Twinkl" pitchFamily="50" charset="0"/>
            </a:endParaRPr>
          </a:p>
        </p:txBody>
      </p:sp>
      <p:pic>
        <p:nvPicPr>
          <p:cNvPr id="3" name="Picture 2">
            <a:extLst>
              <a:ext uri="{FF2B5EF4-FFF2-40B4-BE49-F238E27FC236}">
                <a16:creationId xmlns:a16="http://schemas.microsoft.com/office/drawing/2014/main" id="{DE3E15FC-4674-4333-B558-6177050B024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078422" y="2725093"/>
            <a:ext cx="3321803" cy="3367732"/>
          </a:xfrm>
          <a:prstGeom prst="rect">
            <a:avLst/>
          </a:prstGeom>
        </p:spPr>
      </p:pic>
    </p:spTree>
    <p:extLst>
      <p:ext uri="{BB962C8B-B14F-4D97-AF65-F5344CB8AC3E}">
        <p14:creationId xmlns:p14="http://schemas.microsoft.com/office/powerpoint/2010/main" val="851271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xit" presetSubtype="0" fill="hold" nodeType="withEffect">
                                  <p:stCondLst>
                                    <p:cond delay="0"/>
                                  </p:stCondLst>
                                  <p:childTnLst>
                                    <p:animEffect transition="out" filter="fade">
                                      <p:cBhvr>
                                        <p:cTn id="9" dur="500"/>
                                        <p:tgtEl>
                                          <p:spTgt spid="3"/>
                                        </p:tgtEl>
                                      </p:cBhvr>
                                    </p:animEffect>
                                    <p:set>
                                      <p:cBhvr>
                                        <p:cTn id="10"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The Story of Good Friday</a:t>
            </a:r>
          </a:p>
        </p:txBody>
      </p:sp>
      <p:sp>
        <p:nvSpPr>
          <p:cNvPr id="5" name="Rectangle 4"/>
          <p:cNvSpPr/>
          <p:nvPr/>
        </p:nvSpPr>
        <p:spPr>
          <a:xfrm>
            <a:off x="755650" y="1473201"/>
            <a:ext cx="7632701" cy="422405"/>
          </a:xfrm>
          <a:prstGeom prst="rect">
            <a:avLst/>
          </a:prstGeom>
        </p:spPr>
        <p:txBody>
          <a:bodyPr wrap="square" lIns="0" tIns="72000" rIns="0" bIns="72000">
            <a:spAutoFit/>
          </a:bodyPr>
          <a:lstStyle/>
          <a:p>
            <a:r>
              <a:rPr lang="en-GB" dirty="0" smtClean="0">
                <a:latin typeface="Twinkl" pitchFamily="50" charset="0"/>
              </a:rPr>
              <a:t>T</a:t>
            </a:r>
            <a:endParaRPr lang="en-GB" dirty="0">
              <a:latin typeface="Twinkl" pitchFamily="50" charset="0"/>
            </a:endParaRPr>
          </a:p>
        </p:txBody>
      </p:sp>
      <p:sp>
        <p:nvSpPr>
          <p:cNvPr id="10" name="Rectangle 9">
            <a:extLst>
              <a:ext uri="{FF2B5EF4-FFF2-40B4-BE49-F238E27FC236}">
                <a16:creationId xmlns:a16="http://schemas.microsoft.com/office/drawing/2014/main" id="{41A19A28-69AF-4A30-8B0A-EF1EF9C47CA3}"/>
              </a:ext>
            </a:extLst>
          </p:cNvPr>
          <p:cNvSpPr/>
          <p:nvPr/>
        </p:nvSpPr>
        <p:spPr>
          <a:xfrm>
            <a:off x="1069159" y="1699420"/>
            <a:ext cx="6219915" cy="976403"/>
          </a:xfrm>
          <a:prstGeom prst="rect">
            <a:avLst/>
          </a:prstGeom>
        </p:spPr>
        <p:txBody>
          <a:bodyPr wrap="square" lIns="0" tIns="72000" rIns="0" bIns="72000">
            <a:spAutoFit/>
          </a:bodyPr>
          <a:lstStyle/>
          <a:p>
            <a:r>
              <a:rPr lang="en-GB" dirty="0">
                <a:latin typeface="Twinkl" pitchFamily="50" charset="0"/>
              </a:rPr>
              <a:t>The Bible says that it grew very dark and the curtain in the temple tore in two at the moment Jesus died</a:t>
            </a:r>
            <a:r>
              <a:rPr lang="en-GB" dirty="0" smtClean="0">
                <a:latin typeface="Twinkl" pitchFamily="50" charset="0"/>
              </a:rPr>
              <a:t>. The earth shook and the rocks split in two.</a:t>
            </a:r>
            <a:endParaRPr lang="en-GB" dirty="0">
              <a:latin typeface="Twinkl" pitchFamily="50" charset="0"/>
            </a:endParaRPr>
          </a:p>
        </p:txBody>
      </p:sp>
      <p:sp>
        <p:nvSpPr>
          <p:cNvPr id="11" name="Rectangle 10">
            <a:extLst>
              <a:ext uri="{FF2B5EF4-FFF2-40B4-BE49-F238E27FC236}">
                <a16:creationId xmlns:a16="http://schemas.microsoft.com/office/drawing/2014/main" id="{8D4D1B6A-B17F-4D88-9107-BAA1B964B7C6}"/>
              </a:ext>
            </a:extLst>
          </p:cNvPr>
          <p:cNvSpPr/>
          <p:nvPr/>
        </p:nvSpPr>
        <p:spPr>
          <a:xfrm>
            <a:off x="1069159" y="3117370"/>
            <a:ext cx="3816349" cy="1807400"/>
          </a:xfrm>
          <a:prstGeom prst="rect">
            <a:avLst/>
          </a:prstGeom>
        </p:spPr>
        <p:txBody>
          <a:bodyPr wrap="square" lIns="0" tIns="72000" rIns="0" bIns="72000">
            <a:spAutoFit/>
          </a:bodyPr>
          <a:lstStyle/>
          <a:p>
            <a:r>
              <a:rPr lang="en-GB" dirty="0">
                <a:latin typeface="Twinkl" pitchFamily="50" charset="0"/>
              </a:rPr>
              <a:t>Jesus’ body was taken down from the cross and placed in a stone tomb</a:t>
            </a:r>
            <a:r>
              <a:rPr lang="en-GB" dirty="0" smtClean="0">
                <a:latin typeface="Twinkl" pitchFamily="50" charset="0"/>
              </a:rPr>
              <a:t>.</a:t>
            </a:r>
          </a:p>
          <a:p>
            <a:endParaRPr lang="en-GB" dirty="0">
              <a:latin typeface="Twinkl" pitchFamily="50" charset="0"/>
            </a:endParaRPr>
          </a:p>
          <a:p>
            <a:r>
              <a:rPr lang="en-GB" dirty="0" smtClean="0">
                <a:latin typeface="Twinkl" pitchFamily="50" charset="0"/>
              </a:rPr>
              <a:t>A large rock was placed in front of the entrance to stop anyone from stealing the body.</a:t>
            </a:r>
            <a:endParaRPr lang="en-GB" dirty="0">
              <a:latin typeface="Twinkl" pitchFamily="50" charset="0"/>
            </a:endParaRPr>
          </a:p>
        </p:txBody>
      </p:sp>
      <p:pic>
        <p:nvPicPr>
          <p:cNvPr id="12" name="Picture 11">
            <a:extLst>
              <a:ext uri="{FF2B5EF4-FFF2-40B4-BE49-F238E27FC236}">
                <a16:creationId xmlns:a16="http://schemas.microsoft.com/office/drawing/2014/main" id="{1CDA0ECA-E508-4AB1-890F-C9D659921D9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26781" y="3636193"/>
            <a:ext cx="3644896" cy="2577361"/>
          </a:xfrm>
          <a:prstGeom prst="rect">
            <a:avLst/>
          </a:prstGeom>
        </p:spPr>
      </p:pic>
      <p:pic>
        <p:nvPicPr>
          <p:cNvPr id="17" name="Picture 16">
            <a:extLst>
              <a:ext uri="{FF2B5EF4-FFF2-40B4-BE49-F238E27FC236}">
                <a16:creationId xmlns:a16="http://schemas.microsoft.com/office/drawing/2014/main" id="{AF6CDF6E-3A50-4E96-B9E3-334EB466B70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2462"/>
          <a:stretch/>
        </p:blipFill>
        <p:spPr>
          <a:xfrm>
            <a:off x="4716464" y="2839943"/>
            <a:ext cx="3816348" cy="3373611"/>
          </a:xfrm>
          <a:prstGeom prst="rect">
            <a:avLst/>
          </a:prstGeom>
        </p:spPr>
      </p:pic>
    </p:spTree>
    <p:extLst>
      <p:ext uri="{BB962C8B-B14F-4D97-AF65-F5344CB8AC3E}">
        <p14:creationId xmlns:p14="http://schemas.microsoft.com/office/powerpoint/2010/main" val="442939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408CEAF9-CBBD-40F0-A86E-DF4CFA298AB6}"/>
              </a:ext>
            </a:extLst>
          </p:cNvPr>
          <p:cNvSpPr/>
          <p:nvPr/>
        </p:nvSpPr>
        <p:spPr>
          <a:xfrm>
            <a:off x="5223850" y="2118511"/>
            <a:ext cx="2758885" cy="2758885"/>
          </a:xfrm>
          <a:prstGeom prst="ellipse">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After Good Friday</a:t>
            </a:r>
          </a:p>
        </p:txBody>
      </p:sp>
      <p:sp>
        <p:nvSpPr>
          <p:cNvPr id="5" name="Rectangle 4"/>
          <p:cNvSpPr/>
          <p:nvPr/>
        </p:nvSpPr>
        <p:spPr>
          <a:xfrm>
            <a:off x="755650" y="1563736"/>
            <a:ext cx="3816350" cy="4577389"/>
          </a:xfrm>
          <a:prstGeom prst="rect">
            <a:avLst/>
          </a:prstGeom>
        </p:spPr>
        <p:txBody>
          <a:bodyPr wrap="square" lIns="0" tIns="72000" rIns="0" bIns="72000">
            <a:spAutoFit/>
          </a:bodyPr>
          <a:lstStyle/>
          <a:p>
            <a:r>
              <a:rPr lang="en-GB" dirty="0">
                <a:latin typeface="Twinkl" pitchFamily="50" charset="0"/>
              </a:rPr>
              <a:t>For Christians, this is not the end of the Easter story.</a:t>
            </a:r>
          </a:p>
          <a:p>
            <a:endParaRPr lang="en-GB" dirty="0">
              <a:latin typeface="Twinkl" pitchFamily="50" charset="0"/>
            </a:endParaRPr>
          </a:p>
          <a:p>
            <a:r>
              <a:rPr lang="en-GB" dirty="0">
                <a:latin typeface="Twinkl" pitchFamily="50" charset="0"/>
              </a:rPr>
              <a:t>Something very special would happen </a:t>
            </a:r>
            <a:r>
              <a:rPr lang="en-GB" dirty="0" smtClean="0">
                <a:latin typeface="Twinkl" pitchFamily="50" charset="0"/>
              </a:rPr>
              <a:t>two days later on </a:t>
            </a:r>
            <a:r>
              <a:rPr lang="en-GB" dirty="0">
                <a:latin typeface="Twinkl" pitchFamily="50" charset="0"/>
              </a:rPr>
              <a:t>Easter Sunday.</a:t>
            </a:r>
          </a:p>
          <a:p>
            <a:endParaRPr lang="en-GB" dirty="0">
              <a:solidFill>
                <a:srgbClr val="FF0000"/>
              </a:solidFill>
              <a:latin typeface="Twinkl" pitchFamily="50" charset="0"/>
            </a:endParaRPr>
          </a:p>
          <a:p>
            <a:r>
              <a:rPr lang="en-GB" dirty="0">
                <a:latin typeface="Twinkl" pitchFamily="50" charset="0"/>
              </a:rPr>
              <a:t>Good Friday is a time when Christians remember the sacrifice Jesus made. They believe Jesus gave his life for the good of everyone. The Bible tells how if people are truly sorry for what they have done wrong, just like the second thief, they will be forgiven by </a:t>
            </a:r>
            <a:r>
              <a:rPr lang="en-GB" dirty="0" smtClean="0">
                <a:latin typeface="Twinkl" pitchFamily="50" charset="0"/>
              </a:rPr>
              <a:t>God, and will be one day be with Jesus in heaven.</a:t>
            </a:r>
            <a:endParaRPr lang="en-GB" dirty="0">
              <a:latin typeface="Twinkl" pitchFamily="50" charset="0"/>
            </a:endParaRPr>
          </a:p>
        </p:txBody>
      </p:sp>
      <p:pic>
        <p:nvPicPr>
          <p:cNvPr id="4" name="Picture 3">
            <a:extLst>
              <a:ext uri="{FF2B5EF4-FFF2-40B4-BE49-F238E27FC236}">
                <a16:creationId xmlns:a16="http://schemas.microsoft.com/office/drawing/2014/main" id="{B5A1B335-233E-4E21-A22D-B5E57C71E1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93868" y="2677768"/>
            <a:ext cx="3594481" cy="2909359"/>
          </a:xfrm>
          <a:prstGeom prst="rect">
            <a:avLst/>
          </a:prstGeom>
        </p:spPr>
      </p:pic>
    </p:spTree>
    <p:extLst>
      <p:ext uri="{BB962C8B-B14F-4D97-AF65-F5344CB8AC3E}">
        <p14:creationId xmlns:p14="http://schemas.microsoft.com/office/powerpoint/2010/main" val="40891696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Reflect</a:t>
            </a:r>
          </a:p>
        </p:txBody>
      </p:sp>
      <p:sp>
        <p:nvSpPr>
          <p:cNvPr id="11" name="Speech Bubble: Oval 10">
            <a:extLst>
              <a:ext uri="{FF2B5EF4-FFF2-40B4-BE49-F238E27FC236}">
                <a16:creationId xmlns:a16="http://schemas.microsoft.com/office/drawing/2014/main" id="{5893E32F-42D5-49E7-9E08-C859A345587D}"/>
              </a:ext>
            </a:extLst>
          </p:cNvPr>
          <p:cNvSpPr/>
          <p:nvPr/>
        </p:nvSpPr>
        <p:spPr>
          <a:xfrm flipH="1">
            <a:off x="755650" y="1283078"/>
            <a:ext cx="5169530" cy="3451884"/>
          </a:xfrm>
          <a:prstGeom prst="wedgeEllipseCallout">
            <a:avLst>
              <a:gd name="adj1" fmla="val -63494"/>
              <a:gd name="adj2" fmla="val -2430"/>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50" charset="0"/>
              </a:rPr>
              <a:t>Why is Good Friday referred to </a:t>
            </a:r>
            <a:br>
              <a:rPr lang="en-GB" dirty="0">
                <a:latin typeface="Twinkl" pitchFamily="50" charset="0"/>
              </a:rPr>
            </a:br>
            <a:r>
              <a:rPr lang="en-GB" dirty="0">
                <a:latin typeface="Twinkl" pitchFamily="50" charset="0"/>
              </a:rPr>
              <a:t>as ‘good’?</a:t>
            </a:r>
          </a:p>
          <a:p>
            <a:endParaRPr lang="en-GB" dirty="0">
              <a:latin typeface="Twinkl" pitchFamily="50" charset="0"/>
            </a:endParaRPr>
          </a:p>
          <a:p>
            <a:r>
              <a:rPr lang="en-GB" dirty="0">
                <a:latin typeface="Twinkl" pitchFamily="50" charset="0"/>
              </a:rPr>
              <a:t>Why do you think Christians have the cross as their special symbol?</a:t>
            </a:r>
          </a:p>
          <a:p>
            <a:endParaRPr lang="en-GB" dirty="0">
              <a:latin typeface="Twinkl" pitchFamily="50" charset="0"/>
            </a:endParaRPr>
          </a:p>
          <a:p>
            <a:r>
              <a:rPr lang="en-GB" dirty="0">
                <a:latin typeface="Twinkl" pitchFamily="50" charset="0"/>
              </a:rPr>
              <a:t>Can you explain the symbolism of the hot cross bun?</a:t>
            </a:r>
          </a:p>
        </p:txBody>
      </p:sp>
      <p:pic>
        <p:nvPicPr>
          <p:cNvPr id="10" name="Picture 9">
            <a:extLst>
              <a:ext uri="{FF2B5EF4-FFF2-40B4-BE49-F238E27FC236}">
                <a16:creationId xmlns:a16="http://schemas.microsoft.com/office/drawing/2014/main" id="{B14C3459-AC4E-4F15-A2A1-DB7578688A9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7044"/>
          <a:stretch/>
        </p:blipFill>
        <p:spPr>
          <a:xfrm>
            <a:off x="5222749" y="1124478"/>
            <a:ext cx="3752976" cy="7637428"/>
          </a:xfrm>
          <a:prstGeom prst="rect">
            <a:avLst/>
          </a:prstGeom>
        </p:spPr>
      </p:pic>
      <p:pic>
        <p:nvPicPr>
          <p:cNvPr id="16" name="Picture 15">
            <a:extLst>
              <a:ext uri="{FF2B5EF4-FFF2-40B4-BE49-F238E27FC236}">
                <a16:creationId xmlns:a16="http://schemas.microsoft.com/office/drawing/2014/main" id="{2C70FFEE-5C2F-4D1E-8B67-E19BE51C0A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5154" y="4752277"/>
            <a:ext cx="1631449" cy="1357863"/>
          </a:xfrm>
          <a:prstGeom prst="rect">
            <a:avLst/>
          </a:prstGeom>
        </p:spPr>
      </p:pic>
      <p:pic>
        <p:nvPicPr>
          <p:cNvPr id="17" name="Picture 16">
            <a:extLst>
              <a:ext uri="{FF2B5EF4-FFF2-40B4-BE49-F238E27FC236}">
                <a16:creationId xmlns:a16="http://schemas.microsoft.com/office/drawing/2014/main" id="{0DD59332-4D95-4714-864A-6894B52B67C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4669495">
            <a:off x="3545124" y="4598250"/>
            <a:ext cx="1033920" cy="1627281"/>
          </a:xfrm>
          <a:prstGeom prst="rect">
            <a:avLst/>
          </a:prstGeom>
        </p:spPr>
      </p:pic>
    </p:spTree>
    <p:extLst>
      <p:ext uri="{BB962C8B-B14F-4D97-AF65-F5344CB8AC3E}">
        <p14:creationId xmlns:p14="http://schemas.microsoft.com/office/powerpoint/2010/main" val="2749302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136</TotalTime>
  <Words>452</Words>
  <Application>Microsoft Office PowerPoint</Application>
  <PresentationFormat>On-screen Show (4:3)</PresentationFormat>
  <Paragraphs>29</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Twinkl SemiBold</vt:lpstr>
      <vt:lpstr>Sassoon Infant Rg</vt:lpstr>
      <vt:lpstr>Arial</vt:lpstr>
      <vt:lpstr>Calibri</vt:lpstr>
      <vt:lpstr>Twinkl</vt:lpstr>
      <vt:lpstr>Office Theme</vt:lpstr>
      <vt:lpstr>PowerPoint Presentation</vt:lpstr>
      <vt:lpstr>Good Friday</vt:lpstr>
      <vt:lpstr>The Story of Good Friday</vt:lpstr>
      <vt:lpstr>The Story of Good Friday</vt:lpstr>
      <vt:lpstr>The Story of Good Friday</vt:lpstr>
      <vt:lpstr>After Good Friday</vt:lpstr>
      <vt:lpstr>Reflect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Tracy Lambert</cp:lastModifiedBy>
  <cp:revision>15</cp:revision>
  <dcterms:created xsi:type="dcterms:W3CDTF">2018-03-23T09:56:23Z</dcterms:created>
  <dcterms:modified xsi:type="dcterms:W3CDTF">2020-03-16T10:20:14Z</dcterms:modified>
</cp:coreProperties>
</file>