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5" r:id="rId2"/>
    <p:sldId id="265" r:id="rId3"/>
    <p:sldId id="281" r:id="rId4"/>
    <p:sldId id="282" r:id="rId5"/>
    <p:sldId id="283" r:id="rId6"/>
    <p:sldId id="284" r:id="rId7"/>
    <p:sldId id="306" r:id="rId8"/>
    <p:sldId id="307" r:id="rId9"/>
    <p:sldId id="310" r:id="rId10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B7B7FF"/>
    <a:srgbClr val="9B9BFF"/>
    <a:srgbClr val="7030A0"/>
    <a:srgbClr val="FF0066"/>
    <a:srgbClr val="FF6600"/>
    <a:srgbClr val="FF7D7D"/>
    <a:srgbClr val="FFABCD"/>
    <a:srgbClr val="C7A1E3"/>
    <a:srgbClr val="EFC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5" autoAdjust="0"/>
    <p:restoredTop sz="94291" autoAdjust="0"/>
  </p:normalViewPr>
  <p:slideViewPr>
    <p:cSldViewPr snapToGrid="0">
      <p:cViewPr varScale="1">
        <p:scale>
          <a:sx n="82" d="100"/>
          <a:sy n="82" d="100"/>
        </p:scale>
        <p:origin x="60" y="96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756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3281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28635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3957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748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8672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2659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372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07/07/2020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7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8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2501766" y="1431235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Adverbials and Fronted Adverbials</a:t>
            </a:r>
            <a:r>
              <a:rPr lang="en-GB" sz="3600" dirty="0">
                <a:latin typeface="+mn-lt"/>
              </a:rPr>
              <a:t/>
            </a:r>
            <a:br>
              <a:rPr lang="en-GB" sz="3600" dirty="0">
                <a:latin typeface="+mn-lt"/>
              </a:rPr>
            </a:br>
            <a:endParaRPr lang="en-GB" sz="4800" i="1" dirty="0">
              <a:latin typeface="+mn-lt"/>
            </a:endParaRPr>
          </a:p>
        </p:txBody>
      </p:sp>
      <p:pic>
        <p:nvPicPr>
          <p:cNvPr id="5" name="Picture 2" descr="Mouse, Animal, Rodent, Pet, Collection, Charac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307340" y="2568012"/>
            <a:ext cx="5577320" cy="325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0"/>
    </mc:Choice>
    <mc:Fallback xmlns="">
      <p:transition spd="slow" advTm="297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u="sng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85111" y="2200402"/>
            <a:ext cx="67842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in the corner of the room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sadly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During the night</a:t>
            </a:r>
            <a:r>
              <a:rPr lang="en-GB" sz="2800" b="1" i="1" dirty="0">
                <a:latin typeface="+mj-lt"/>
              </a:rPr>
              <a:t>, </a:t>
            </a: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latin typeface="+mj-lt"/>
              </a:rPr>
              <a:t>.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414807" y="5002003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each sentence, the </a:t>
            </a:r>
            <a:r>
              <a:rPr lang="en-GB" sz="2800" u="sng" dirty="0"/>
              <a:t>verb</a:t>
            </a:r>
            <a:r>
              <a:rPr lang="en-GB" sz="2800" dirty="0"/>
              <a:t> is modified by the </a:t>
            </a:r>
            <a:r>
              <a:rPr lang="en-GB" sz="2800" dirty="0">
                <a:solidFill>
                  <a:srgbClr val="0000FF"/>
                </a:solidFill>
              </a:rPr>
              <a:t>adverbial</a:t>
            </a:r>
            <a:r>
              <a:rPr lang="en-GB" sz="2800" dirty="0"/>
              <a:t>.</a:t>
            </a:r>
          </a:p>
        </p:txBody>
      </p:sp>
      <p:pic>
        <p:nvPicPr>
          <p:cNvPr id="1026" name="Picture 2" descr="Mouse, Animal, Rodent, Pet, Collection, Character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564" y="3042890"/>
            <a:ext cx="5362350" cy="313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nline Media 6" descr="Audio 1">
            <a:hlinkClick r:id="" action="ppaction://media"/>
            <a:extLst>
              <a:ext uri="{FF2B5EF4-FFF2-40B4-BE49-F238E27FC236}">
                <a16:creationId xmlns:a16="http://schemas.microsoft.com/office/drawing/2014/main" id="{E0C64685-2F9E-3B46-80DE-CD8994F83F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88737" y="1028522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022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50"/>
    </mc:Choice>
    <mc:Fallback xmlns="">
      <p:transition spd="slow" advTm="38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42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questions…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5048042" y="2310972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Where?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5048042" y="3390314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When?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048041" y="4469656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How?</a:t>
            </a:r>
          </a:p>
        </p:txBody>
      </p:sp>
      <p:pic>
        <p:nvPicPr>
          <p:cNvPr id="6" name="Online Media 5" descr="Audio 2">
            <a:hlinkClick r:id="" action="ppaction://media"/>
            <a:extLst>
              <a:ext uri="{FF2B5EF4-FFF2-40B4-BE49-F238E27FC236}">
                <a16:creationId xmlns:a16="http://schemas.microsoft.com/office/drawing/2014/main" id="{41555553-7032-FF4D-9909-566595A7F1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51660" y="77969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349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13"/>
    </mc:Choice>
    <mc:Fallback xmlns="">
      <p:transition spd="slow" advTm="14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6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77294" y="5615531"/>
            <a:ext cx="6399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Where?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Where?</a:t>
            </a:r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345588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Little Mouse </a:t>
            </a:r>
            <a:r>
              <a:rPr lang="en-GB" sz="2800" u="sng" dirty="0"/>
              <a:t>quivered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7" y="2036316"/>
            <a:ext cx="568957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behind the door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64867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Inside the cupboard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5" y="3375808"/>
            <a:ext cx="66836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with his mouse friends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6587338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outside the room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207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38"/>
    </mc:Choice>
    <mc:Fallback xmlns="">
      <p:transition spd="slow" advTm="33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9919" y="5527362"/>
            <a:ext cx="6414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When?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When?</a:t>
            </a:r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345684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Little Mouse </a:t>
            </a:r>
            <a:r>
              <a:rPr lang="en-GB" sz="2800" u="sng" dirty="0">
                <a:solidFill>
                  <a:prstClr val="black"/>
                </a:solidFill>
              </a:rPr>
              <a:t>ran</a:t>
            </a:r>
            <a:r>
              <a:rPr lang="en-GB" sz="2800" dirty="0">
                <a:solidFill>
                  <a:prstClr val="black"/>
                </a:solidFill>
              </a:rPr>
              <a:t> away.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5" y="2036316"/>
            <a:ext cx="85210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when being brave didn’t work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7812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as soon as the door was clear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6" y="3375808"/>
            <a:ext cx="6874708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After that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Little Mouse </a:t>
            </a:r>
            <a:r>
              <a:rPr lang="en-GB" sz="2800" i="1" u="sng" dirty="0"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5824515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that afternoon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609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12"/>
    </mc:Choice>
    <mc:Fallback xmlns="">
      <p:transition spd="slow" advTm="44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16826" y="5486850"/>
            <a:ext cx="5958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How?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How?</a:t>
            </a:r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335476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Little Mouse </a:t>
            </a:r>
            <a:r>
              <a:rPr lang="en-GB" sz="2800" u="sng" dirty="0">
                <a:solidFill>
                  <a:prstClr val="black"/>
                </a:solidFill>
              </a:rPr>
              <a:t>sneezed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6" y="2036316"/>
            <a:ext cx="63661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loudly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7608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With a huge noise</a:t>
            </a:r>
            <a:r>
              <a:rPr lang="en-GB" sz="2800" b="1" i="1" dirty="0">
                <a:solidFill>
                  <a:prstClr val="black"/>
                </a:solidFill>
                <a:latin typeface="+mj-lt"/>
              </a:rPr>
              <a:t>,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6" y="3375808"/>
            <a:ext cx="5824515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like a donkey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58245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in surprise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030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432"/>
    </mc:Choice>
    <mc:Fallback xmlns="">
      <p:transition spd="slow" advTm="43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3293" y="5486850"/>
            <a:ext cx="10832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chemeClr val="tx2"/>
                </a:solidFill>
              </a:rPr>
              <a:t>Choose an adverbial and try saying it before and after the main clause.</a:t>
            </a:r>
          </a:p>
          <a:p>
            <a:pPr algn="ctr"/>
            <a:r>
              <a:rPr lang="en-GB" sz="2400" i="1" dirty="0">
                <a:solidFill>
                  <a:schemeClr val="tx2"/>
                </a:solidFill>
                <a:effectLst/>
              </a:rPr>
              <a:t>We can even put an adverbial at the beginning and the end.</a:t>
            </a:r>
            <a:endParaRPr lang="en-GB" sz="4400" i="1" dirty="0">
              <a:solidFill>
                <a:schemeClr val="tx2"/>
              </a:solidFill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3294" y="558071"/>
            <a:ext cx="9951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can be placed before or after the main clause. 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4032898" y="1519859"/>
            <a:ext cx="3412554" cy="73866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squeaked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63293" y="3710456"/>
            <a:ext cx="1871419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with horror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D80D00-CF0C-4815-A291-E5075A1A5AEE}"/>
              </a:ext>
            </a:extLst>
          </p:cNvPr>
          <p:cNvSpPr/>
          <p:nvPr/>
        </p:nvSpPr>
        <p:spPr>
          <a:xfrm>
            <a:off x="763293" y="4533425"/>
            <a:ext cx="3412555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when he saw the knife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D81DAE-FBA0-498E-A182-E450DAB2AC53}"/>
              </a:ext>
            </a:extLst>
          </p:cNvPr>
          <p:cNvSpPr/>
          <p:nvPr/>
        </p:nvSpPr>
        <p:spPr>
          <a:xfrm>
            <a:off x="763293" y="2887487"/>
            <a:ext cx="3269605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from behind the door</a:t>
            </a:r>
          </a:p>
        </p:txBody>
      </p:sp>
      <p:sp>
        <p:nvSpPr>
          <p:cNvPr id="17" name="Rounded Rectangular Callout 2">
            <a:extLst>
              <a:ext uri="{FF2B5EF4-FFF2-40B4-BE49-F238E27FC236}">
                <a16:creationId xmlns:a16="http://schemas.microsoft.com/office/drawing/2014/main" id="{2E65D1A9-33F7-4D2C-B5C5-0C44359E6FA8}"/>
              </a:ext>
            </a:extLst>
          </p:cNvPr>
          <p:cNvSpPr/>
          <p:nvPr/>
        </p:nvSpPr>
        <p:spPr>
          <a:xfrm>
            <a:off x="9877440" y="4748819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IDEAS</a:t>
            </a:r>
          </a:p>
        </p:txBody>
      </p:sp>
      <p:pic>
        <p:nvPicPr>
          <p:cNvPr id="6" name="Online Media 5" descr="Audio 3">
            <a:hlinkClick r:id="" action="ppaction://media"/>
            <a:extLst>
              <a:ext uri="{FF2B5EF4-FFF2-40B4-BE49-F238E27FC236}">
                <a16:creationId xmlns:a16="http://schemas.microsoft.com/office/drawing/2014/main" id="{1ECBA071-B892-E949-B101-400607B82C6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42402" y="1414599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550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907"/>
    </mc:Choice>
    <mc:Fallback xmlns="">
      <p:transition spd="slow" advTm="76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667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59259E-6 L -0.03411 -0.1909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-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11 -0.19097 L 0.55183 -0.1965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97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183 -0.19653 L 0.61667 -0.0222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81481E-6 L 0.10352 -0.3182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73" y="-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352 -0.31828 L 0.55573 -0.321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69" y="-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573 -0.3213 L 0.70925 -0.0159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69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01809 -0.4379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-2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86 -0.43101 L 0.5642 -0.4365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3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0925 -0.01597 L 0.10352 -0.3254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00" y="-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 uiExpand="1" build="p"/>
      <p:bldP spid="11" grpId="0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501959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When an </a:t>
            </a:r>
            <a:r>
              <a:rPr lang="en-GB" sz="2800" dirty="0">
                <a:solidFill>
                  <a:srgbClr val="0000FF"/>
                </a:solidFill>
              </a:rPr>
              <a:t>adverbial</a:t>
            </a:r>
            <a:r>
              <a:rPr lang="en-GB" sz="2800" dirty="0"/>
              <a:t> appears in front of the sentence it is modifying…</a:t>
            </a:r>
          </a:p>
          <a:p>
            <a:pPr algn="ctr"/>
            <a:r>
              <a:rPr lang="en-GB" sz="2800" dirty="0"/>
              <a:t>it is called a </a:t>
            </a:r>
            <a:r>
              <a:rPr lang="en-GB" sz="2800" dirty="0">
                <a:solidFill>
                  <a:srgbClr val="0000FF"/>
                </a:solidFill>
              </a:rPr>
              <a:t>fronted adverbial</a:t>
            </a:r>
            <a:r>
              <a:rPr lang="en-GB" sz="2800" b="1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40231" y="798816"/>
            <a:ext cx="34067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Fronted Adverbials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380327" y="2745198"/>
            <a:ext cx="1124309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During the storm</a:t>
            </a:r>
            <a:r>
              <a:rPr lang="en-GB" sz="2800" b="1" dirty="0">
                <a:latin typeface="+mj-lt"/>
              </a:rPr>
              <a:t>,</a:t>
            </a:r>
            <a:r>
              <a:rPr lang="en-GB" sz="2800" b="1" i="1" dirty="0"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Little Mouse cowered in the corner.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With cruel eyes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latin typeface="+mj-lt"/>
              </a:rPr>
              <a:t> the spider smiled.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Eventually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latin typeface="+mj-lt"/>
              </a:rPr>
              <a:t> Little Mouse calmed down.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After screaming failed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Little Mouse decided to ask the spider politely to leave.</a:t>
            </a:r>
            <a:endParaRPr lang="en-GB" sz="2800" b="1" i="1" dirty="0"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3EBC5B-D313-4823-94D5-992D5FFB99DF}"/>
              </a:ext>
            </a:extLst>
          </p:cNvPr>
          <p:cNvSpPr txBox="1"/>
          <p:nvPr/>
        </p:nvSpPr>
        <p:spPr>
          <a:xfrm>
            <a:off x="790463" y="5645173"/>
            <a:ext cx="10832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00FF"/>
                </a:solidFill>
              </a:rPr>
              <a:t>Fronted adverbials </a:t>
            </a:r>
            <a:r>
              <a:rPr lang="en-GB" sz="2400" dirty="0"/>
              <a:t>are punctuated by a comma.</a:t>
            </a:r>
            <a:endParaRPr lang="en-GB" sz="4400" dirty="0">
              <a:effectLst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 flipH="1" flipV="1">
            <a:off x="4754466" y="3297381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4EE4809-A041-4FA6-ABD0-F9BED77CCB8B}"/>
              </a:ext>
            </a:extLst>
          </p:cNvPr>
          <p:cNvCxnSpPr>
            <a:cxnSpLocks/>
          </p:cNvCxnSpPr>
          <p:nvPr/>
        </p:nvCxnSpPr>
        <p:spPr>
          <a:xfrm flipH="1" flipV="1">
            <a:off x="5846617" y="3952407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14B4DC4-EC07-4403-A078-BDEFA712014A}"/>
              </a:ext>
            </a:extLst>
          </p:cNvPr>
          <p:cNvCxnSpPr>
            <a:cxnSpLocks/>
          </p:cNvCxnSpPr>
          <p:nvPr/>
        </p:nvCxnSpPr>
        <p:spPr>
          <a:xfrm flipH="1" flipV="1">
            <a:off x="4827022" y="4623408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18F990-31DF-4D79-97B0-AF2F79E5D6C7}"/>
              </a:ext>
            </a:extLst>
          </p:cNvPr>
          <p:cNvCxnSpPr>
            <a:cxnSpLocks/>
          </p:cNvCxnSpPr>
          <p:nvPr/>
        </p:nvCxnSpPr>
        <p:spPr>
          <a:xfrm flipH="1" flipV="1">
            <a:off x="3681636" y="5224422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nline Media 4" descr="Audio 4">
            <a:hlinkClick r:id="" action="ppaction://media"/>
            <a:extLst>
              <a:ext uri="{FF2B5EF4-FFF2-40B4-BE49-F238E27FC236}">
                <a16:creationId xmlns:a16="http://schemas.microsoft.com/office/drawing/2014/main" id="{37790DEA-7F60-9B41-8FE6-38D47359C5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01356" y="204002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912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46"/>
    </mc:Choice>
    <mc:Fallback xmlns="">
      <p:transition spd="slow" advTm="54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29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build="p"/>
      <p:bldP spid="9" grpId="0" build="p"/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2253440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be</a:t>
            </a:r>
            <a:r>
              <a:rPr lang="en-GB" sz="4800" dirty="0"/>
              <a:t> </a:t>
            </a:r>
            <a:r>
              <a:rPr lang="en-GB" sz="2800" dirty="0"/>
              <a:t>a word, a phrase, or a clause.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30456" y="610230"/>
            <a:ext cx="31281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Adverbials: recap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u="sng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325852" y="4556534"/>
            <a:ext cx="2625213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hurriedly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391441" y="4556534"/>
            <a:ext cx="2930737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between the cracks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71413" y="4556534"/>
            <a:ext cx="4191900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after the noise ended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9710" y="355298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us: When? How? Where? A verb happened.</a:t>
            </a:r>
            <a:endParaRPr lang="en-GB" sz="4800" dirty="0">
              <a:effectLst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>
            <a:off x="6132595" y="3981281"/>
            <a:ext cx="153892" cy="50170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 flipH="1">
            <a:off x="4491080" y="3981281"/>
            <a:ext cx="744467" cy="50170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>
            <a:off x="7324576" y="3981281"/>
            <a:ext cx="1066865" cy="50170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45817" y="5624543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When an adverbial</a:t>
            </a:r>
            <a:r>
              <a:rPr lang="en-GB" sz="2800" dirty="0"/>
              <a:t> comes at the beginning of a sentence, it is called a fronted adverbial. It is always followed by a comma.</a:t>
            </a:r>
            <a:endParaRPr lang="en-GB" sz="4800" dirty="0">
              <a:effectLst/>
            </a:endParaRPr>
          </a:p>
        </p:txBody>
      </p:sp>
      <p:pic>
        <p:nvPicPr>
          <p:cNvPr id="6" name="Online Media 5" descr="Audio 5">
            <a:hlinkClick r:id="" action="ppaction://media"/>
            <a:extLst>
              <a:ext uri="{FF2B5EF4-FFF2-40B4-BE49-F238E27FC236}">
                <a16:creationId xmlns:a16="http://schemas.microsoft.com/office/drawing/2014/main" id="{7E0ED045-FFD8-2E4E-AC6C-C2493EC0B0B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60465" y="556912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277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24"/>
    </mc:Choice>
    <mc:Fallback xmlns="">
      <p:transition spd="slow" advTm="18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8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9" grpId="0"/>
      <p:bldP spid="3" grpId="0" animBg="1"/>
      <p:bldP spid="10" grpId="0" animBg="1"/>
      <p:bldP spid="11" grpId="0" animBg="1"/>
      <p:bldP spid="1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8.2|6.7|2.6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2.1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4.4|3.1|4.9|4.3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9.5|0.8|4.2|4.7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5|5.3|4.6|3.6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4|6.5|4.2|5.1|23.5|1|1.4|1.4|0.5|1.6|1.7|0.3|0.5|2.1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0.5|2.4|8|7.2|6.7|18.4|0.7|0.8|0.6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|1.4|1|0.9|0.8|0.9|0.8|0.7|0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11296</TotalTime>
  <Words>407</Words>
  <Application>Microsoft Office PowerPoint</Application>
  <PresentationFormat>Widescreen</PresentationFormat>
  <Paragraphs>70</Paragraphs>
  <Slides>9</Slides>
  <Notes>9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Sally-Ann Bird</cp:lastModifiedBy>
  <cp:revision>663</cp:revision>
  <cp:lastPrinted>2018-05-09T10:54:19Z</cp:lastPrinted>
  <dcterms:created xsi:type="dcterms:W3CDTF">2013-08-23T07:43:20Z</dcterms:created>
  <dcterms:modified xsi:type="dcterms:W3CDTF">2020-07-07T12:24:59Z</dcterms:modified>
</cp:coreProperties>
</file>