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4" r:id="rId2"/>
    <p:sldId id="275" r:id="rId3"/>
    <p:sldId id="264" r:id="rId4"/>
    <p:sldId id="268" r:id="rId5"/>
    <p:sldId id="278" r:id="rId6"/>
    <p:sldId id="279" r:id="rId7"/>
    <p:sldId id="276" r:id="rId8"/>
    <p:sldId id="277" r:id="rId9"/>
    <p:sldId id="272" r:id="rId10"/>
    <p:sldId id="267" r:id="rId11"/>
  </p:sldIdLst>
  <p:sldSz cx="9144000" cy="6858000" type="screen4x3"/>
  <p:notesSz cx="6858000" cy="9144000"/>
  <p:embeddedFontLst>
    <p:embeddedFont>
      <p:font typeface="Twinkl SemiBold" charset="0"/>
      <p:bold r:id="rId14"/>
    </p:embeddedFont>
    <p:embeddedFont>
      <p:font typeface="Sassoon Infant Rg" panose="02000503030000020003" pitchFamily="50" charset="0"/>
      <p:regular r:id="rId15"/>
      <p:bold r:id="rId16"/>
    </p:embeddedFon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192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7C43"/>
    <a:srgbClr val="FFC000"/>
    <a:srgbClr val="FFFFFF"/>
    <a:srgbClr val="BC0105"/>
    <a:srgbClr val="18A0DB"/>
    <a:srgbClr val="DE1E5A"/>
    <a:srgbClr val="4DB1E3"/>
    <a:srgbClr val="80C1EB"/>
    <a:srgbClr val="ACDDFC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5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362" y="108"/>
      </p:cViewPr>
      <p:guideLst>
        <p:guide orient="horz" pos="2183"/>
        <p:guide pos="2880"/>
        <p:guide pos="340"/>
        <p:guide orient="horz" pos="3997"/>
        <p:guide pos="5420"/>
        <p:guide orient="horz" pos="346"/>
        <p:guide pos="476"/>
        <p:guide orient="horz" pos="482"/>
        <p:guide orient="horz" pos="3838"/>
        <p:guide pos="192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jpeg"/><Relationship Id="rId7" Type="http://schemas.openxmlformats.org/officeDocument/2006/relationships/image" Target="../media/image3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jpg"/><Relationship Id="rId5" Type="http://schemas.openxmlformats.org/officeDocument/2006/relationships/image" Target="../media/image29.jpeg"/><Relationship Id="rId4" Type="http://schemas.openxmlformats.org/officeDocument/2006/relationships/image" Target="../media/image28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0"/>
          <p:cNvSpPr txBox="1">
            <a:spLocks/>
          </p:cNvSpPr>
          <p:nvPr/>
        </p:nvSpPr>
        <p:spPr>
          <a:xfrm>
            <a:off x="479425" y="1414201"/>
            <a:ext cx="8220075" cy="993775"/>
          </a:xfrm>
          <a:prstGeom prst="roundRect">
            <a:avLst>
              <a:gd name="adj" fmla="val 9639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r>
              <a:rPr lang="en-GB" altLang="en-US" sz="3600" dirty="0" smtClean="0">
                <a:latin typeface="Twinkl SemiBold" charset="0"/>
              </a:rPr>
              <a:t>What Is a Life Cycle?</a:t>
            </a:r>
            <a:endParaRPr lang="en-GB" altLang="en-US" sz="3600" dirty="0" smtClean="0">
              <a:latin typeface="Twinkl SemiBold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35849" y="2637369"/>
            <a:ext cx="2708275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A life cycle simply means the stages of life.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For example, a human life cycle would look like this: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624" y="1856582"/>
            <a:ext cx="5678487" cy="428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665662" y="3028819"/>
            <a:ext cx="74612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Baby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977688" y="3412994"/>
            <a:ext cx="74612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Child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953106" y="5147859"/>
            <a:ext cx="121602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Adolescent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5273964" y="5975077"/>
            <a:ext cx="74612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Adult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656984" y="5763939"/>
            <a:ext cx="896937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Elderly</a:t>
            </a:r>
          </a:p>
        </p:txBody>
      </p:sp>
      <p:sp>
        <p:nvSpPr>
          <p:cNvPr id="10" name="Title 20"/>
          <p:cNvSpPr txBox="1">
            <a:spLocks/>
          </p:cNvSpPr>
          <p:nvPr/>
        </p:nvSpPr>
        <p:spPr>
          <a:xfrm>
            <a:off x="2859058" y="388499"/>
            <a:ext cx="3342237" cy="993775"/>
          </a:xfrm>
          <a:prstGeom prst="roundRect">
            <a:avLst>
              <a:gd name="adj" fmla="val 9639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r>
              <a:rPr lang="en-GB" altLang="en-US" sz="4800" dirty="0" smtClean="0">
                <a:latin typeface="Twinkl SemiBold" charset="0"/>
              </a:rPr>
              <a:t>Life Cycles</a:t>
            </a:r>
            <a:endParaRPr lang="en-GB" altLang="en-US" sz="4800" dirty="0" smtClean="0">
              <a:latin typeface="Twinkl Semi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314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0"/>
          <p:cNvSpPr txBox="1">
            <a:spLocks/>
          </p:cNvSpPr>
          <p:nvPr/>
        </p:nvSpPr>
        <p:spPr>
          <a:xfrm>
            <a:off x="1274763" y="688975"/>
            <a:ext cx="6584950" cy="993775"/>
          </a:xfrm>
          <a:prstGeom prst="roundRect">
            <a:avLst>
              <a:gd name="adj" fmla="val 9639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buClr>
                <a:srgbClr val="1C1C1C"/>
              </a:buClr>
              <a:buSzPct val="39000"/>
            </a:pPr>
            <a:r>
              <a:rPr lang="en-GB" altLang="en-US" sz="3600" smtClean="0">
                <a:latin typeface="Twinkl SemiBold" charset="0"/>
              </a:rPr>
              <a:t>Do All Animals Have the Same Life Cycle?</a:t>
            </a:r>
            <a:endParaRPr lang="en-GB" altLang="en-US" sz="3600" smtClean="0">
              <a:latin typeface="Twinkl SemiBold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000" y="1901825"/>
            <a:ext cx="7356475" cy="2638425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1111"/>
              <a:buFont typeface="Arial"/>
              <a:buNone/>
              <a:defRPr/>
            </a:pPr>
            <a:r>
              <a:rPr lang="en-GB" dirty="0">
                <a:latin typeface="+mn-lt"/>
              </a:rPr>
              <a:t>Not all animals go through the same changes throughout their life cycle, but most animals go through what’s called the </a:t>
            </a:r>
            <a:r>
              <a:rPr lang="en-GB" b="1" dirty="0">
                <a:latin typeface="+mn-lt"/>
              </a:rPr>
              <a:t>simple</a:t>
            </a:r>
            <a:r>
              <a:rPr lang="en-GB" dirty="0">
                <a:latin typeface="+mn-lt"/>
              </a:rPr>
              <a:t> life cycle. The simple life cycle has just three steps!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1111"/>
              <a:defRPr/>
            </a:pP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They are born (birthed or hatched).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They are young.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They are adults</a:t>
            </a:r>
          </a:p>
        </p:txBody>
      </p:sp>
      <p:sp>
        <p:nvSpPr>
          <p:cNvPr id="4" name="Oval 3"/>
          <p:cNvSpPr>
            <a:spLocks noChangeAspect="1"/>
          </p:cNvSpPr>
          <p:nvPr/>
        </p:nvSpPr>
        <p:spPr>
          <a:xfrm>
            <a:off x="5156200" y="2974975"/>
            <a:ext cx="2843213" cy="28448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963" y="3562350"/>
            <a:ext cx="3384550" cy="21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9502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5EB51E1-2ED5-4EAC-9D95-23C6B6084EA1}"/>
              </a:ext>
            </a:extLst>
          </p:cNvPr>
          <p:cNvSpPr/>
          <p:nvPr/>
        </p:nvSpPr>
        <p:spPr>
          <a:xfrm>
            <a:off x="755650" y="3010226"/>
            <a:ext cx="5871486" cy="603800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amphibians?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7C1CF35-546B-4D07-92A0-CB08A28EB3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4593519" y="2182896"/>
            <a:ext cx="3871471" cy="3871471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What Do You Know About…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A88BF9A-247A-4B59-8DE9-8E4864F4F782}"/>
              </a:ext>
            </a:extLst>
          </p:cNvPr>
          <p:cNvSpPr/>
          <p:nvPr/>
        </p:nvSpPr>
        <p:spPr>
          <a:xfrm>
            <a:off x="4572000" y="2172832"/>
            <a:ext cx="3892990" cy="3892990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65D17F1-591C-42FC-B437-4448B164AF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40"/>
          <a:stretch/>
        </p:blipFill>
        <p:spPr>
          <a:xfrm>
            <a:off x="4973782" y="1839874"/>
            <a:ext cx="3089426" cy="501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8AFB79E3-6618-46AD-9CAF-8495E237905D}"/>
              </a:ext>
            </a:extLst>
          </p:cNvPr>
          <p:cNvSpPr/>
          <p:nvPr/>
        </p:nvSpPr>
        <p:spPr>
          <a:xfrm>
            <a:off x="2023656" y="3173750"/>
            <a:ext cx="6432801" cy="458384"/>
          </a:xfrm>
          <a:prstGeom prst="rect">
            <a:avLst/>
          </a:prstGeom>
          <a:solidFill>
            <a:srgbClr val="117C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000" rtlCol="0" anchor="ctr"/>
          <a:lstStyle/>
          <a:p>
            <a:r>
              <a:rPr lang="en-GB" dirty="0"/>
              <a:t>an amphibian?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3D00269-2D2A-49FA-86B2-6B0EC53400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37" t="27132" r="34466" b="539"/>
          <a:stretch/>
        </p:blipFill>
        <p:spPr>
          <a:xfrm>
            <a:off x="823757" y="2682341"/>
            <a:ext cx="2161197" cy="2161197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What Is…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9EDDB16-D13B-40B8-95F0-F22B958AD148}"/>
              </a:ext>
            </a:extLst>
          </p:cNvPr>
          <p:cNvSpPr/>
          <p:nvPr/>
        </p:nvSpPr>
        <p:spPr>
          <a:xfrm>
            <a:off x="823757" y="2649952"/>
            <a:ext cx="2154567" cy="2154567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563B84E-57DA-4CCE-801B-067085BBE7F9}"/>
              </a:ext>
            </a:extLst>
          </p:cNvPr>
          <p:cNvSpPr txBox="1"/>
          <p:nvPr/>
        </p:nvSpPr>
        <p:spPr>
          <a:xfrm>
            <a:off x="3058454" y="3692223"/>
            <a:ext cx="57009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An amphibian is a cold-blooded creature. Amphibians can breathe in and out of water. Frogs and toads are amphibians.</a:t>
            </a:r>
          </a:p>
        </p:txBody>
      </p:sp>
      <p:pic>
        <p:nvPicPr>
          <p:cNvPr id="27" name="Frog">
            <a:extLst>
              <a:ext uri="{FF2B5EF4-FFF2-40B4-BE49-F238E27FC236}">
                <a16:creationId xmlns:a16="http://schemas.microsoft.com/office/drawing/2014/main" id="{431DFBE2-9340-42F1-8A32-981461925E1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20" y="2773295"/>
            <a:ext cx="2309432" cy="183785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EDE9CFB9-C5F7-4424-949F-DD458F888751}"/>
              </a:ext>
            </a:extLst>
          </p:cNvPr>
          <p:cNvSpPr txBox="1"/>
          <p:nvPr/>
        </p:nvSpPr>
        <p:spPr>
          <a:xfrm>
            <a:off x="1785091" y="4882558"/>
            <a:ext cx="57009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Click on </a:t>
            </a:r>
            <a:r>
              <a:rPr lang="en-GB" altLang="en-US" sz="1600" dirty="0" smtClean="0"/>
              <a:t>the </a:t>
            </a:r>
            <a:r>
              <a:rPr lang="en-GB" altLang="en-US" sz="1600" dirty="0"/>
              <a:t>picture to find out more. </a:t>
            </a:r>
          </a:p>
        </p:txBody>
      </p:sp>
    </p:spTree>
    <p:extLst>
      <p:ext uri="{BB962C8B-B14F-4D97-AF65-F5344CB8AC3E}">
        <p14:creationId xmlns:p14="http://schemas.microsoft.com/office/powerpoint/2010/main" val="198540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Which of these are amphibians?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16" y="1688176"/>
            <a:ext cx="1779877" cy="12174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3057" y="3517098"/>
            <a:ext cx="1615188" cy="10549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1923" y="1816711"/>
            <a:ext cx="1708179" cy="9603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4442" y="2069783"/>
            <a:ext cx="1469275" cy="10271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87867" y="3120613"/>
            <a:ext cx="1044610" cy="12702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48838" y="3372838"/>
            <a:ext cx="1685147" cy="13434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57389" y="2343836"/>
            <a:ext cx="1664338" cy="11236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4538" y="4949535"/>
            <a:ext cx="1465432" cy="12013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61605" y="3911023"/>
            <a:ext cx="1737322" cy="13220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90050" y="4782747"/>
            <a:ext cx="1258788" cy="141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457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850" y="1135600"/>
            <a:ext cx="8220075" cy="994306"/>
          </a:xfrm>
        </p:spPr>
        <p:txBody>
          <a:bodyPr/>
          <a:lstStyle/>
          <a:p>
            <a:r>
              <a:rPr lang="en-GB" dirty="0" smtClean="0"/>
              <a:t>Which of these are amphibians?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sz="2800" b="0" dirty="0" smtClean="0"/>
              <a:t>These three are all amphibians.</a:t>
            </a:r>
            <a:endParaRPr lang="en-GB" b="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2056" y="2774728"/>
            <a:ext cx="1469275" cy="10271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7583" y="2583349"/>
            <a:ext cx="1044610" cy="12702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6676" y="2583349"/>
            <a:ext cx="1465432" cy="120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537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7783" y="649309"/>
            <a:ext cx="8220075" cy="994306"/>
          </a:xfrm>
        </p:spPr>
        <p:txBody>
          <a:bodyPr/>
          <a:lstStyle/>
          <a:p>
            <a:r>
              <a:rPr lang="en-GB" sz="2800" b="0" dirty="0" smtClean="0"/>
              <a:t>Here are some of the stages in the life cycle of a frog. Can you put them in the right order?</a:t>
            </a:r>
            <a:endParaRPr lang="en-GB" sz="2800" b="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0349" y="3464935"/>
            <a:ext cx="2443942" cy="14256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679" y="1828801"/>
            <a:ext cx="2603179" cy="14957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783" y="3636037"/>
            <a:ext cx="2714180" cy="15677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4633" y="1828800"/>
            <a:ext cx="2552008" cy="14509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0349" y="4774870"/>
            <a:ext cx="2341143" cy="1363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548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7783" y="649309"/>
            <a:ext cx="8220075" cy="994306"/>
          </a:xfrm>
        </p:spPr>
        <p:txBody>
          <a:bodyPr/>
          <a:lstStyle/>
          <a:p>
            <a:r>
              <a:rPr lang="en-GB" sz="2800" b="0" dirty="0" smtClean="0"/>
              <a:t>Did you get them correct?</a:t>
            </a:r>
            <a:endParaRPr lang="en-GB" sz="2800" b="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4029" y="1783609"/>
            <a:ext cx="2443942" cy="14256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030" y="3279456"/>
            <a:ext cx="2443942" cy="14042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029" y="4753886"/>
            <a:ext cx="2443942" cy="14116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3766" y="2136370"/>
            <a:ext cx="2397823" cy="13632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3766" y="4035018"/>
            <a:ext cx="2341143" cy="136359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27783" y="1878676"/>
            <a:ext cx="3616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27782" y="3410989"/>
            <a:ext cx="428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27782" y="4753886"/>
            <a:ext cx="428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3.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894735" y="2169388"/>
            <a:ext cx="428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4.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896775" y="4036823"/>
            <a:ext cx="428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9692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Box 47">
            <a:extLst>
              <a:ext uri="{FF2B5EF4-FFF2-40B4-BE49-F238E27FC236}">
                <a16:creationId xmlns:a16="http://schemas.microsoft.com/office/drawing/2014/main" id="{36105113-1B2A-4F12-BF7F-4EE4EDEBE09C}"/>
              </a:ext>
            </a:extLst>
          </p:cNvPr>
          <p:cNvSpPr txBox="1"/>
          <p:nvPr/>
        </p:nvSpPr>
        <p:spPr>
          <a:xfrm>
            <a:off x="832919" y="5050511"/>
            <a:ext cx="3739081" cy="1031467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lIns="108000" rIns="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The tadpole grows fins and a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stronger tail. Then, it develops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lungs and hind legs.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E1521515-80E3-4E2E-B7E0-40033277E8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2" r="12372"/>
          <a:stretch/>
        </p:blipFill>
        <p:spPr>
          <a:xfrm>
            <a:off x="4153499" y="5006266"/>
            <a:ext cx="1196256" cy="1196256"/>
          </a:xfrm>
          <a:prstGeom prst="flowChartConnector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53A5F260-D354-46F3-A091-09AE5A1EBEA2}"/>
              </a:ext>
            </a:extLst>
          </p:cNvPr>
          <p:cNvSpPr txBox="1"/>
          <p:nvPr/>
        </p:nvSpPr>
        <p:spPr>
          <a:xfrm>
            <a:off x="1366732" y="3541873"/>
            <a:ext cx="3064838" cy="1348493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lIns="612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600" dirty="0"/>
              <a:t>The tadpole grows front legs and its tail shortens. It uses nutrients in its tail as food. It jumps out of the water on to land.</a:t>
            </a:r>
            <a:endParaRPr lang="en-GB" altLang="en-US" sz="1600" dirty="0"/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20EB65F8-89AE-4B77-9F9F-A417A1AAA2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00" t="4172" r="-1668" b="1249"/>
          <a:stretch/>
        </p:blipFill>
        <p:spPr>
          <a:xfrm>
            <a:off x="727130" y="3682171"/>
            <a:ext cx="1175659" cy="1175659"/>
          </a:xfrm>
          <a:prstGeom prst="flowChartConnector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8F64D53F-0098-4191-AE1C-BF7E162C2835}"/>
              </a:ext>
            </a:extLst>
          </p:cNvPr>
          <p:cNvSpPr txBox="1"/>
          <p:nvPr/>
        </p:nvSpPr>
        <p:spPr>
          <a:xfrm>
            <a:off x="5450186" y="5047880"/>
            <a:ext cx="2169293" cy="1031467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lIns="108000" rIns="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It swims and eats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plants. It breathes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through gills.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9B0A131-A8D1-4CFB-BF30-1585ACB2B25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65" r="19865"/>
          <a:stretch/>
        </p:blipFill>
        <p:spPr>
          <a:xfrm>
            <a:off x="7241211" y="4913378"/>
            <a:ext cx="1187702" cy="1187702"/>
          </a:xfrm>
          <a:prstGeom prst="flowChartConnector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BBD4230-F6EE-48FB-85E1-4747BDAD1825}"/>
              </a:ext>
            </a:extLst>
          </p:cNvPr>
          <p:cNvSpPr txBox="1"/>
          <p:nvPr/>
        </p:nvSpPr>
        <p:spPr>
          <a:xfrm>
            <a:off x="5600699" y="3478338"/>
            <a:ext cx="2014805" cy="1233945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lIns="180000" rIns="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After 2-25 days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the tadpole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hatches from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the egg.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A3813F6-1F5D-47E5-835C-36AC3EBC03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>
            <a:off x="7233187" y="3366173"/>
            <a:ext cx="1187702" cy="1187702"/>
          </a:xfrm>
          <a:prstGeom prst="flowChartConnector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E4F96356-6E52-4BD5-A40B-2E82F0356500}"/>
              </a:ext>
            </a:extLst>
          </p:cNvPr>
          <p:cNvSpPr txBox="1"/>
          <p:nvPr/>
        </p:nvSpPr>
        <p:spPr>
          <a:xfrm>
            <a:off x="5236953" y="2022038"/>
            <a:ext cx="3191960" cy="874683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lIns="936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The female lays a mass of eggs which are fertilized by the male.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EE1C020-F69A-419D-A039-8C3F4C3277A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27" r="16727"/>
          <a:stretch/>
        </p:blipFill>
        <p:spPr>
          <a:xfrm>
            <a:off x="4870295" y="1898669"/>
            <a:ext cx="1187703" cy="1187703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The Life Cycle of </a:t>
            </a:r>
            <a:r>
              <a:rPr lang="en-GB" sz="3600" b="0" dirty="0" smtClean="0">
                <a:solidFill>
                  <a:schemeClr val="bg1"/>
                </a:solidFill>
                <a:latin typeface="Twinkl SemiBold" pitchFamily="2" charset="0"/>
              </a:rPr>
              <a:t>a Frog</a:t>
            </a:r>
            <a:endParaRPr lang="en-GB" sz="3600" b="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B808C37-3113-431A-BFFC-6E6726328E4E}"/>
              </a:ext>
            </a:extLst>
          </p:cNvPr>
          <p:cNvSpPr/>
          <p:nvPr/>
        </p:nvSpPr>
        <p:spPr>
          <a:xfrm>
            <a:off x="4870295" y="1892103"/>
            <a:ext cx="1187702" cy="1187702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1D18567E-B216-49DA-B90F-11E4B60B782C}"/>
              </a:ext>
            </a:extLst>
          </p:cNvPr>
          <p:cNvSpPr/>
          <p:nvPr/>
        </p:nvSpPr>
        <p:spPr>
          <a:xfrm>
            <a:off x="5248639" y="2840834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1</a:t>
            </a: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E8043F11-1DCF-4F80-B799-0E5A81DC5F95}"/>
              </a:ext>
            </a:extLst>
          </p:cNvPr>
          <p:cNvSpPr/>
          <p:nvPr/>
        </p:nvSpPr>
        <p:spPr>
          <a:xfrm>
            <a:off x="7233187" y="3352212"/>
            <a:ext cx="1187702" cy="1187702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5FB35E8E-C7BC-4B60-9CE3-4483FA03521D}"/>
              </a:ext>
            </a:extLst>
          </p:cNvPr>
          <p:cNvSpPr/>
          <p:nvPr/>
        </p:nvSpPr>
        <p:spPr>
          <a:xfrm>
            <a:off x="7611531" y="4300943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2</a:t>
            </a: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2A221062-7FAD-4B8C-9333-DF69BD2F0509}"/>
              </a:ext>
            </a:extLst>
          </p:cNvPr>
          <p:cNvSpPr/>
          <p:nvPr/>
        </p:nvSpPr>
        <p:spPr>
          <a:xfrm>
            <a:off x="7237161" y="4921754"/>
            <a:ext cx="1187702" cy="1187702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60449543-B101-4247-94CF-031998AFB145}"/>
              </a:ext>
            </a:extLst>
          </p:cNvPr>
          <p:cNvSpPr/>
          <p:nvPr/>
        </p:nvSpPr>
        <p:spPr>
          <a:xfrm>
            <a:off x="7615505" y="5842792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3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52AF07E0-2EF5-492A-A186-7EDF945254DE}"/>
              </a:ext>
            </a:extLst>
          </p:cNvPr>
          <p:cNvSpPr/>
          <p:nvPr/>
        </p:nvSpPr>
        <p:spPr>
          <a:xfrm>
            <a:off x="4153499" y="4988608"/>
            <a:ext cx="1187702" cy="1187702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8681748A-7BAF-4216-AB46-8899283A6C81}"/>
              </a:ext>
            </a:extLst>
          </p:cNvPr>
          <p:cNvSpPr/>
          <p:nvPr/>
        </p:nvSpPr>
        <p:spPr>
          <a:xfrm>
            <a:off x="4531843" y="5909646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4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C692E1EA-F78B-40C9-AA49-3E7A0C65DBC6}"/>
              </a:ext>
            </a:extLst>
          </p:cNvPr>
          <p:cNvSpPr/>
          <p:nvPr/>
        </p:nvSpPr>
        <p:spPr>
          <a:xfrm>
            <a:off x="715087" y="3671891"/>
            <a:ext cx="1187702" cy="1187702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0256C902-BAFF-420E-A3B4-D607C9CC817E}"/>
              </a:ext>
            </a:extLst>
          </p:cNvPr>
          <p:cNvSpPr/>
          <p:nvPr/>
        </p:nvSpPr>
        <p:spPr>
          <a:xfrm>
            <a:off x="1088905" y="4561597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5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D37EFF2-9910-48AF-8DD1-B118E0B72BAC}"/>
              </a:ext>
            </a:extLst>
          </p:cNvPr>
          <p:cNvSpPr txBox="1"/>
          <p:nvPr/>
        </p:nvSpPr>
        <p:spPr>
          <a:xfrm>
            <a:off x="1393963" y="2022037"/>
            <a:ext cx="3359899" cy="1344135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lIns="612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The tail disappears and it starts to eat insects instead of plants. It takes 2-4 years to become an adult, when it can lay eggs. 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15CBC631-D9F4-4C8F-A8E7-EF01690B97AD}"/>
              </a:ext>
            </a:extLst>
          </p:cNvPr>
          <p:cNvSpPr/>
          <p:nvPr/>
        </p:nvSpPr>
        <p:spPr>
          <a:xfrm>
            <a:off x="754544" y="1916488"/>
            <a:ext cx="1187702" cy="1187702"/>
          </a:xfrm>
          <a:prstGeom prst="ellipse">
            <a:avLst/>
          </a:prstGeom>
          <a:solidFill>
            <a:srgbClr val="FFFFFF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E2AD4E4-F3F9-4645-B8EC-6D425E9B014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407" y="5272732"/>
            <a:ext cx="1611344" cy="529591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D57CF0D1-D348-42ED-8BE7-6805317C41D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848" y="1821384"/>
            <a:ext cx="1399402" cy="1102119"/>
          </a:xfrm>
          <a:prstGeom prst="rect">
            <a:avLst/>
          </a:prstGeom>
        </p:spPr>
      </p:pic>
      <p:sp>
        <p:nvSpPr>
          <p:cNvPr id="56" name="Oval 55">
            <a:extLst>
              <a:ext uri="{FF2B5EF4-FFF2-40B4-BE49-F238E27FC236}">
                <a16:creationId xmlns:a16="http://schemas.microsoft.com/office/drawing/2014/main" id="{CC4F43EA-7F96-4650-A297-1D30FEEC7AD8}"/>
              </a:ext>
            </a:extLst>
          </p:cNvPr>
          <p:cNvSpPr/>
          <p:nvPr/>
        </p:nvSpPr>
        <p:spPr>
          <a:xfrm>
            <a:off x="1132888" y="2865219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6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CBD09B5-2708-47B0-9457-774AA41BDF41}"/>
              </a:ext>
            </a:extLst>
          </p:cNvPr>
          <p:cNvGrpSpPr/>
          <p:nvPr/>
        </p:nvGrpSpPr>
        <p:grpSpPr>
          <a:xfrm>
            <a:off x="4559976" y="3648075"/>
            <a:ext cx="890210" cy="920209"/>
            <a:chOff x="3317703" y="3842238"/>
            <a:chExt cx="1011660" cy="1045752"/>
          </a:xfrm>
        </p:grpSpPr>
        <p:sp>
          <p:nvSpPr>
            <p:cNvPr id="30" name="Arrow: Bent 29">
              <a:extLst>
                <a:ext uri="{FF2B5EF4-FFF2-40B4-BE49-F238E27FC236}">
                  <a16:creationId xmlns:a16="http://schemas.microsoft.com/office/drawing/2014/main" id="{53354E54-9D99-4B5B-BBA7-E904C7F4762E}"/>
                </a:ext>
              </a:extLst>
            </p:cNvPr>
            <p:cNvSpPr/>
            <p:nvPr/>
          </p:nvSpPr>
          <p:spPr>
            <a:xfrm>
              <a:off x="3367454" y="3842238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1" name="Arrow: Bent 30">
              <a:extLst>
                <a:ext uri="{FF2B5EF4-FFF2-40B4-BE49-F238E27FC236}">
                  <a16:creationId xmlns:a16="http://schemas.microsoft.com/office/drawing/2014/main" id="{FBC38AA6-64CF-4FF7-8DBB-6FCAB6C48C3F}"/>
                </a:ext>
              </a:extLst>
            </p:cNvPr>
            <p:cNvSpPr/>
            <p:nvPr/>
          </p:nvSpPr>
          <p:spPr>
            <a:xfrm rot="5400000">
              <a:off x="3861057" y="3892369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2" name="Arrow: Bent 31">
              <a:extLst>
                <a:ext uri="{FF2B5EF4-FFF2-40B4-BE49-F238E27FC236}">
                  <a16:creationId xmlns:a16="http://schemas.microsoft.com/office/drawing/2014/main" id="{D65FBF6B-339A-4827-8F9C-E8B1D3175150}"/>
                </a:ext>
              </a:extLst>
            </p:cNvPr>
            <p:cNvSpPr/>
            <p:nvPr/>
          </p:nvSpPr>
          <p:spPr>
            <a:xfrm rot="10800000">
              <a:off x="3822247" y="4404413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3" name="Arrow: Bent 32">
              <a:extLst>
                <a:ext uri="{FF2B5EF4-FFF2-40B4-BE49-F238E27FC236}">
                  <a16:creationId xmlns:a16="http://schemas.microsoft.com/office/drawing/2014/main" id="{ACCA0A16-FBC8-4A1A-B0AB-BAD9EDF651FE}"/>
                </a:ext>
              </a:extLst>
            </p:cNvPr>
            <p:cNvSpPr/>
            <p:nvPr/>
          </p:nvSpPr>
          <p:spPr>
            <a:xfrm rot="16200000">
              <a:off x="3332974" y="4363074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6031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51" grpId="0" animBg="1"/>
      <p:bldP spid="45" grpId="0" animBg="1"/>
      <p:bldP spid="16" grpId="0" animBg="1"/>
      <p:bldP spid="26" grpId="0" animBg="1"/>
      <p:bldP spid="5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177</TotalTime>
  <Words>319</Words>
  <Application>Microsoft Office PowerPoint</Application>
  <PresentationFormat>On-screen Show (4:3)</PresentationFormat>
  <Paragraphs>53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 SemiBold</vt:lpstr>
      <vt:lpstr>Arial</vt:lpstr>
      <vt:lpstr>Sassoon Infant Rg</vt:lpstr>
      <vt:lpstr>Twinkl</vt:lpstr>
      <vt:lpstr>Calibri</vt:lpstr>
      <vt:lpstr>Office Theme</vt:lpstr>
      <vt:lpstr>PowerPoint Presentation</vt:lpstr>
      <vt:lpstr>PowerPoint Presentation</vt:lpstr>
      <vt:lpstr>What Do You Know About…</vt:lpstr>
      <vt:lpstr>What Is…</vt:lpstr>
      <vt:lpstr>Which of these are amphibians?</vt:lpstr>
      <vt:lpstr>Which of these are amphibians?  These three are all amphibians.</vt:lpstr>
      <vt:lpstr>Here are some of the stages in the life cycle of a frog. Can you put them in the right order?</vt:lpstr>
      <vt:lpstr>Did you get them correct?</vt:lpstr>
      <vt:lpstr>The Life Cycle of a Frog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Catherine Barrett</cp:lastModifiedBy>
  <cp:revision>26</cp:revision>
  <dcterms:created xsi:type="dcterms:W3CDTF">2019-01-09T08:46:31Z</dcterms:created>
  <dcterms:modified xsi:type="dcterms:W3CDTF">2020-06-23T07:42:27Z</dcterms:modified>
</cp:coreProperties>
</file>