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6"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91"/>
    <p:restoredTop sz="94753"/>
  </p:normalViewPr>
  <p:slideViewPr>
    <p:cSldViewPr snapToGrid="0" snapToObjects="1">
      <p:cViewPr varScale="1">
        <p:scale>
          <a:sx n="106" d="100"/>
          <a:sy n="106" d="100"/>
        </p:scale>
        <p:origin x="3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2/9/21</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838183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a:buFont typeface="+mj-lt"/>
              <a:buAutoNum type="arabicPeriod"/>
              <a:defRPr/>
            </a:lvl1pPr>
            <a:lvl2pPr marL="228600" indent="-228600">
              <a:buFont typeface="+mj-lt"/>
              <a:buAutoNum type="arabicPeriod"/>
              <a:defRPr/>
            </a:lvl2pPr>
            <a:lvl3pPr marL="228600">
              <a:buFont typeface="+mj-lt"/>
              <a:buAutoNum type="arabicPeriod"/>
              <a:defRPr/>
            </a:lvl3pPr>
            <a:lvl4pPr marL="228600" indent="-228600">
              <a:buFont typeface="+mj-lt"/>
              <a:buAutoNum type="arabicPeriod"/>
              <a:defRPr/>
            </a:lvl4pPr>
            <a:lvl5pPr marL="228600">
              <a:buFont typeface="+mj-lt"/>
              <a:buAutoNum type="arabicPerio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2/9/21</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083298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2/9/21</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8326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2/9/21</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102189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2/9/21</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952485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2/9/21</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334638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2/9/21</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55317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2/9/21</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80493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2/9/21</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174504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2/9/21</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490050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2/9/21</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225955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6214" y="-1"/>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2/9/21</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103866335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mj-lt"/>
        <a:buAutoNum type="arabicPeriod"/>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mj-lt"/>
        <a:buAutoNum type="arabicPeriod"/>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mj-lt"/>
        <a:buAutoNum type="arabicPeriod"/>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mj-lt"/>
        <a:buAutoNum type="arabicPeriod"/>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mj-lt"/>
        <a:buAutoNum type="arabicPeriod"/>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tiff"/><Relationship Id="rId5" Type="http://schemas.openxmlformats.org/officeDocument/2006/relationships/image" Target="../media/image2.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4.tiff"/><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4.tiff"/><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4.tiff"/><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5.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 name="Rectangle 119">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28" name="Group 121">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3" name="Straight Connector 122">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29" name="Freeform: Shape 152">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30" name="Freeform: Shape 154">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31" name="Freeform: Shape 156">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232" name="Group 158">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60" name="Straight Connector 159">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33" name="Rectangle 189">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234" name="Picture 115">
            <a:extLst>
              <a:ext uri="{FF2B5EF4-FFF2-40B4-BE49-F238E27FC236}">
                <a16:creationId xmlns:a16="http://schemas.microsoft.com/office/drawing/2014/main" id="{B03FBEE9-1F0B-4A07-8A80-7799B5CC641E}"/>
              </a:ext>
            </a:extLst>
          </p:cNvPr>
          <p:cNvPicPr>
            <a:picLocks noChangeAspect="1"/>
          </p:cNvPicPr>
          <p:nvPr/>
        </p:nvPicPr>
        <p:blipFill rotWithShape="1">
          <a:blip r:embed="rId4"/>
          <a:srcRect t="11887" b="3844"/>
          <a:stretch/>
        </p:blipFill>
        <p:spPr>
          <a:xfrm>
            <a:off x="-22827" y="11"/>
            <a:ext cx="12191980" cy="6857989"/>
          </a:xfrm>
          <a:prstGeom prst="rect">
            <a:avLst/>
          </a:prstGeom>
        </p:spPr>
      </p:pic>
      <p:grpSp>
        <p:nvGrpSpPr>
          <p:cNvPr id="235" name="Group 191">
            <a:extLst>
              <a:ext uri="{FF2B5EF4-FFF2-40B4-BE49-F238E27FC236}">
                <a16:creationId xmlns:a16="http://schemas.microsoft.com/office/drawing/2014/main" id="{E299E832-D146-4687-88A1-FFB2D9CD07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93" name="Straight Connector 192">
              <a:extLst>
                <a:ext uri="{FF2B5EF4-FFF2-40B4-BE49-F238E27FC236}">
                  <a16:creationId xmlns:a16="http://schemas.microsoft.com/office/drawing/2014/main" id="{E865416E-03F8-41D5-B990-2911FA29A6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193">
              <a:extLst>
                <a:ext uri="{FF2B5EF4-FFF2-40B4-BE49-F238E27FC236}">
                  <a16:creationId xmlns:a16="http://schemas.microsoft.com/office/drawing/2014/main" id="{2686E1E3-1241-4AA2-A367-C7119C0C48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3897C712-5A4F-43EB-9CEA-220F5F0DA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EEB53BC4-9922-4FEF-8353-5348483363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F4FDEA2D-ABFE-4720-A244-531CCA0ABD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93CA8723-4D9E-4722-9BE8-2C9821E30E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4C24E667-10C9-44C4-878A-C370377F99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05102688-674E-43F6-ABC3-4AE351E1D0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0BDA0729-ED17-489A-AEAE-89B60BE0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FFEE5360-9A9D-4788-A560-35BAB29F3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05086894-C61B-4448-A330-99C40F1C1E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83AD06EB-39E5-4D26-B2ED-6EF8646D05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915DA48D-BCBA-4A53-97A3-4CCF2F58AC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1D7A948D-328F-49D1-AF64-51DF9B19C8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5D7F605F-FD57-48CB-95AD-6196426598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638CE02A-DA6D-42CE-AE65-35873216DA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4562FE60-E280-45A8-9D85-00BB73B61E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5DEEBA5B-B307-4E41-9397-402ED0BF7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A15CCDED-5405-45BC-824F-DD9ACF7352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50190AD4-C8CE-475C-B031-B135A61A50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8AFB7E4D-BFAD-46EB-832A-AD6ED848E2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CF9C3911-D2CC-4086-82E0-3AB46B7B9B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60D4ED45-A52C-4058-A1B0-2725C67233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6B40E485-93E7-461C-890F-85E7D6A9E2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BE28923B-9D5C-4F68-AE61-AD3B0738B2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1479B422-6C82-4016-B782-E666D158087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D77E6D5F-267B-471E-8B10-190045F11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03842B5D-D3DA-467F-AA3C-3C8A5566F0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63750A41-E0B6-4A67-B612-DEFBE85815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23" name="Freeform: Shape 222">
            <a:extLst>
              <a:ext uri="{FF2B5EF4-FFF2-40B4-BE49-F238E27FC236}">
                <a16:creationId xmlns:a16="http://schemas.microsoft.com/office/drawing/2014/main" id="{83C375E8-F6F8-46A9-AAA9-EDE318CADC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79808" cy="3276600"/>
          </a:xfrm>
          <a:custGeom>
            <a:avLst/>
            <a:gdLst>
              <a:gd name="connsiteX0" fmla="*/ 8951169 w 12179808"/>
              <a:gd name="connsiteY0" fmla="*/ 21 h 2933519"/>
              <a:gd name="connsiteX1" fmla="*/ 11653845 w 12179808"/>
              <a:gd name="connsiteY1" fmla="*/ 146056 h 2933519"/>
              <a:gd name="connsiteX2" fmla="*/ 12178450 w 12179808"/>
              <a:gd name="connsiteY2" fmla="*/ 199538 h 2933519"/>
              <a:gd name="connsiteX3" fmla="*/ 12178450 w 12179808"/>
              <a:gd name="connsiteY3" fmla="*/ 1261956 h 2933519"/>
              <a:gd name="connsiteX4" fmla="*/ 12179808 w 12179808"/>
              <a:gd name="connsiteY4" fmla="*/ 1261956 h 2933519"/>
              <a:gd name="connsiteX5" fmla="*/ 12179808 w 12179808"/>
              <a:gd name="connsiteY5" fmla="*/ 2933519 h 2933519"/>
              <a:gd name="connsiteX6" fmla="*/ 0 w 12179808"/>
              <a:gd name="connsiteY6" fmla="*/ 2933519 h 2933519"/>
              <a:gd name="connsiteX7" fmla="*/ 0 w 12179808"/>
              <a:gd name="connsiteY7" fmla="*/ 1392987 h 2933519"/>
              <a:gd name="connsiteX8" fmla="*/ 0 w 12179808"/>
              <a:gd name="connsiteY8" fmla="*/ 1261956 h 2933519"/>
              <a:gd name="connsiteX9" fmla="*/ 0 w 12179808"/>
              <a:gd name="connsiteY9" fmla="*/ 703569 h 2933519"/>
              <a:gd name="connsiteX10" fmla="*/ 8951169 w 12179808"/>
              <a:gd name="connsiteY10" fmla="*/ 21 h 293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9808" h="2933519">
                <a:moveTo>
                  <a:pt x="8951169" y="21"/>
                </a:moveTo>
                <a:cubicBezTo>
                  <a:pt x="9704520" y="1107"/>
                  <a:pt x="10578586" y="43239"/>
                  <a:pt x="11653845" y="146056"/>
                </a:cubicBezTo>
                <a:lnTo>
                  <a:pt x="12178450" y="199538"/>
                </a:lnTo>
                <a:lnTo>
                  <a:pt x="12178450" y="1261956"/>
                </a:lnTo>
                <a:lnTo>
                  <a:pt x="12179808" y="1261956"/>
                </a:lnTo>
                <a:lnTo>
                  <a:pt x="12179808" y="2933519"/>
                </a:lnTo>
                <a:lnTo>
                  <a:pt x="0" y="2933519"/>
                </a:lnTo>
                <a:lnTo>
                  <a:pt x="0" y="1392987"/>
                </a:lnTo>
                <a:lnTo>
                  <a:pt x="0" y="1261956"/>
                </a:lnTo>
                <a:lnTo>
                  <a:pt x="0" y="703569"/>
                </a:lnTo>
                <a:cubicBezTo>
                  <a:pt x="4768989" y="703569"/>
                  <a:pt x="5812206" y="-4505"/>
                  <a:pt x="8951169" y="21"/>
                </a:cubicBezTo>
                <a:close/>
              </a:path>
            </a:pathLst>
          </a:cu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2263160F-2EFB-AC46-B883-04C4831335E9}"/>
              </a:ext>
            </a:extLst>
          </p:cNvPr>
          <p:cNvSpPr>
            <a:spLocks noGrp="1"/>
          </p:cNvSpPr>
          <p:nvPr>
            <p:ph type="title"/>
          </p:nvPr>
        </p:nvSpPr>
        <p:spPr>
          <a:xfrm>
            <a:off x="385056" y="240326"/>
            <a:ext cx="9144000" cy="2338405"/>
          </a:xfrm>
        </p:spPr>
        <p:txBody>
          <a:bodyPr vert="horz" lIns="91440" tIns="45720" rIns="91440" bIns="45720" rtlCol="0" anchor="b">
            <a:normAutofit/>
          </a:bodyPr>
          <a:lstStyle/>
          <a:p>
            <a:r>
              <a:rPr lang="en-US" sz="6600" dirty="0"/>
              <a:t>Shrove Tuesday</a:t>
            </a:r>
            <a:br>
              <a:rPr lang="en-US" sz="5400" dirty="0"/>
            </a:br>
            <a:br>
              <a:rPr lang="en-US" sz="5400" dirty="0"/>
            </a:br>
            <a:r>
              <a:rPr lang="en-US" sz="4000" dirty="0"/>
              <a:t>(Pancake Day)</a:t>
            </a:r>
            <a:endParaRPr lang="en-US" sz="5400" dirty="0"/>
          </a:p>
        </p:txBody>
      </p:sp>
      <p:pic>
        <p:nvPicPr>
          <p:cNvPr id="3" name="Online Media 2" descr="Recorded Sound">
            <a:hlinkClick r:id="" action="ppaction://media"/>
            <a:extLst>
              <a:ext uri="{FF2B5EF4-FFF2-40B4-BE49-F238E27FC236}">
                <a16:creationId xmlns:a16="http://schemas.microsoft.com/office/drawing/2014/main" id="{528C0802-A203-BB46-8B3E-0D74E21F37A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744583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1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4" name="Picture 3">
            <a:extLst>
              <a:ext uri="{FF2B5EF4-FFF2-40B4-BE49-F238E27FC236}">
                <a16:creationId xmlns:a16="http://schemas.microsoft.com/office/drawing/2014/main" id="{5FF95D01-5E85-4F40-A880-07CF190F8EA0}"/>
              </a:ext>
            </a:extLst>
          </p:cNvPr>
          <p:cNvPicPr>
            <a:picLocks noChangeAspect="1"/>
          </p:cNvPicPr>
          <p:nvPr/>
        </p:nvPicPr>
        <p:blipFill rotWithShape="1">
          <a:blip r:embed="rId4"/>
          <a:srcRect t="11876" r="-1" b="3832"/>
          <a:stretch/>
        </p:blipFill>
        <p:spPr>
          <a:xfrm>
            <a:off x="9851" y="-2"/>
            <a:ext cx="12188932" cy="6857990"/>
          </a:xfrm>
          <a:prstGeom prst="rect">
            <a:avLst/>
          </a:prstGeom>
        </p:spPr>
      </p:pic>
      <p:sp>
        <p:nvSpPr>
          <p:cNvPr id="11" name="Rectangle 10">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3" name="Group 12">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94D786EB-944C-47D5-B631-899F4029B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905012" y="-28414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372D003-8F4D-084B-BE9C-C922E298B2C9}"/>
              </a:ext>
            </a:extLst>
          </p:cNvPr>
          <p:cNvSpPr txBox="1"/>
          <p:nvPr/>
        </p:nvSpPr>
        <p:spPr>
          <a:xfrm>
            <a:off x="607164" y="944539"/>
            <a:ext cx="11010898" cy="4832092"/>
          </a:xfrm>
          <a:prstGeom prst="rect">
            <a:avLst/>
          </a:prstGeom>
          <a:noFill/>
        </p:spPr>
        <p:txBody>
          <a:bodyPr wrap="square" rtlCol="0">
            <a:spAutoFit/>
          </a:bodyPr>
          <a:lstStyle/>
          <a:p>
            <a:pPr marL="457200" indent="-457200">
              <a:buFont typeface="Apple Color Emoji" pitchFamily="2" charset="0"/>
              <a:buChar char="🥞"/>
            </a:pPr>
            <a:r>
              <a:rPr lang="en-US" sz="2800" dirty="0">
                <a:solidFill>
                  <a:schemeClr val="bg1"/>
                </a:solidFill>
                <a:latin typeface="Candara" panose="020E0502030303020204" pitchFamily="34" charset="0"/>
                <a:cs typeface="Baghdad" pitchFamily="2" charset="-78"/>
              </a:rPr>
              <a:t>Shrove Tuesday is a Christian festival that has been celebrated for over 1000 years. It is also known as Pancake Day. </a:t>
            </a:r>
          </a:p>
          <a:p>
            <a:pPr marL="457200" indent="-457200">
              <a:buFont typeface="Apple Color Emoji" pitchFamily="2" charset="0"/>
              <a:buChar char="🥞"/>
            </a:pPr>
            <a:endParaRPr lang="en-US" sz="2800" dirty="0">
              <a:solidFill>
                <a:schemeClr val="bg1"/>
              </a:solidFill>
              <a:latin typeface="Candara" panose="020E0502030303020204" pitchFamily="34" charset="0"/>
              <a:cs typeface="Baghdad" pitchFamily="2" charset="-78"/>
            </a:endParaRPr>
          </a:p>
          <a:p>
            <a:pPr marL="457200" indent="-457200">
              <a:buFont typeface="Apple Color Emoji" pitchFamily="2" charset="0"/>
              <a:buChar char="🥞"/>
            </a:pPr>
            <a:r>
              <a:rPr lang="en-US" sz="2800" dirty="0">
                <a:solidFill>
                  <a:schemeClr val="bg1"/>
                </a:solidFill>
                <a:latin typeface="Candara" panose="020E0502030303020204" pitchFamily="34" charset="0"/>
                <a:cs typeface="Baghdad" pitchFamily="2" charset="-78"/>
              </a:rPr>
              <a:t>Shrove Tuesday marks the start of Lent. Lent is the time before Easter and lasts for 40 days (not including Sundays). During Lent, Christians historically gave up treats and rich food to help them focus on Jesus’ sacrifice. </a:t>
            </a:r>
          </a:p>
          <a:p>
            <a:pPr marL="457200" indent="-457200">
              <a:buBlip>
                <a:blip r:embed="rId5"/>
              </a:buBlip>
            </a:pPr>
            <a:endParaRPr lang="en-US" sz="2800" dirty="0">
              <a:solidFill>
                <a:schemeClr val="bg1"/>
              </a:solidFill>
              <a:latin typeface="Candara" panose="020E0502030303020204" pitchFamily="34" charset="0"/>
              <a:cs typeface="Baghdad" pitchFamily="2" charset="-78"/>
            </a:endParaRPr>
          </a:p>
          <a:p>
            <a:pPr marL="457200" indent="-457200">
              <a:buFont typeface="Apple Color Emoji" pitchFamily="2" charset="0"/>
              <a:buChar char="🥞"/>
            </a:pPr>
            <a:r>
              <a:rPr lang="en-US" sz="2800" dirty="0">
                <a:solidFill>
                  <a:schemeClr val="bg1"/>
                </a:solidFill>
                <a:latin typeface="Candara" panose="020E0502030303020204" pitchFamily="34" charset="0"/>
                <a:cs typeface="Baghdad" pitchFamily="2" charset="-78"/>
              </a:rPr>
              <a:t>Shrove Tuesday was the last chance to use up rich foods, such as milk and eggs. In the UK there are lots of traditions linked to what we now call Pancake Day.</a:t>
            </a:r>
          </a:p>
        </p:txBody>
      </p:sp>
      <p:pic>
        <p:nvPicPr>
          <p:cNvPr id="2" name="Online Media 1" descr="Recorded Sound">
            <a:hlinkClick r:id="" action="ppaction://media"/>
            <a:extLst>
              <a:ext uri="{FF2B5EF4-FFF2-40B4-BE49-F238E27FC236}">
                <a16:creationId xmlns:a16="http://schemas.microsoft.com/office/drawing/2014/main" id="{67D8705D-7C2D-F14D-ACA9-8DF902B362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548873" y="3592883"/>
            <a:ext cx="812800" cy="812800"/>
          </a:xfrm>
          <a:prstGeom prst="rect">
            <a:avLst/>
          </a:prstGeom>
        </p:spPr>
      </p:pic>
    </p:spTree>
    <p:extLst>
      <p:ext uri="{BB962C8B-B14F-4D97-AF65-F5344CB8AC3E}">
        <p14:creationId xmlns:p14="http://schemas.microsoft.com/office/powerpoint/2010/main" val="286714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4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57B73489-D0E4-4C8B-884B-43A00CCD3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4" name="Rectangle 53">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6" name="Right Triangle 55">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31" y="1559140"/>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59" name="Straight Connector 58">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68D6ABB-9A09-7348-9B42-08E03F09D298}"/>
              </a:ext>
            </a:extLst>
          </p:cNvPr>
          <p:cNvSpPr>
            <a:spLocks noGrp="1"/>
          </p:cNvSpPr>
          <p:nvPr>
            <p:ph type="title"/>
          </p:nvPr>
        </p:nvSpPr>
        <p:spPr>
          <a:xfrm>
            <a:off x="457200" y="725469"/>
            <a:ext cx="4952999" cy="2247614"/>
          </a:xfrm>
        </p:spPr>
        <p:txBody>
          <a:bodyPr>
            <a:normAutofit/>
          </a:bodyPr>
          <a:lstStyle/>
          <a:p>
            <a:r>
              <a:rPr lang="en-US" dirty="0"/>
              <a:t>England</a:t>
            </a:r>
          </a:p>
        </p:txBody>
      </p:sp>
      <p:sp>
        <p:nvSpPr>
          <p:cNvPr id="3" name="Content Placeholder 2">
            <a:extLst>
              <a:ext uri="{FF2B5EF4-FFF2-40B4-BE49-F238E27FC236}">
                <a16:creationId xmlns:a16="http://schemas.microsoft.com/office/drawing/2014/main" id="{873A6685-1868-344D-8570-B30225B07D5E}"/>
              </a:ext>
            </a:extLst>
          </p:cNvPr>
          <p:cNvSpPr>
            <a:spLocks noGrp="1"/>
          </p:cNvSpPr>
          <p:nvPr>
            <p:ph idx="1"/>
          </p:nvPr>
        </p:nvSpPr>
        <p:spPr>
          <a:xfrm>
            <a:off x="457200" y="3264832"/>
            <a:ext cx="4952999" cy="3009494"/>
          </a:xfrm>
        </p:spPr>
        <p:txBody>
          <a:bodyPr>
            <a:normAutofit lnSpcReduction="10000"/>
          </a:bodyPr>
          <a:lstStyle/>
          <a:p>
            <a:pPr marL="0" indent="0">
              <a:buNone/>
            </a:pPr>
            <a:r>
              <a:rPr lang="en-US" sz="1800" dirty="0">
                <a:latin typeface="Candara" panose="020E0502030303020204" pitchFamily="34" charset="0"/>
                <a:cs typeface="Baghdad" pitchFamily="2" charset="-78"/>
              </a:rPr>
              <a:t>Legend has it that in 1445, a woman heard the church bells ringing as she was making pancakes. Rather than be late, she ran to church still holding the frying pan and pancake! </a:t>
            </a:r>
          </a:p>
          <a:p>
            <a:pPr marL="0" indent="0">
              <a:buNone/>
            </a:pPr>
            <a:r>
              <a:rPr lang="en-US" sz="1800" dirty="0">
                <a:latin typeface="Candara" panose="020E0502030303020204" pitchFamily="34" charset="0"/>
                <a:cs typeface="Baghdad" pitchFamily="2" charset="-78"/>
              </a:rPr>
              <a:t>Today, you can take part in a pancake race, wearing an apron, a hat or scarf and carrying a pan containing a pancake. You must flip your pancake three times during the race. The first person to cross the finish line at the church wins the race!</a:t>
            </a:r>
          </a:p>
        </p:txBody>
      </p:sp>
      <p:sp>
        <p:nvSpPr>
          <p:cNvPr id="89" name="Flowchart: Document 88">
            <a:extLst>
              <a:ext uri="{FF2B5EF4-FFF2-40B4-BE49-F238E27FC236}">
                <a16:creationId xmlns:a16="http://schemas.microsoft.com/office/drawing/2014/main" id="{A890253F-325A-4AC7-AF5F-06FB890E8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5">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B933963B-DDE6-CE42-9072-52DE702D8522}"/>
              </a:ext>
            </a:extLst>
          </p:cNvPr>
          <p:cNvPicPr>
            <a:picLocks noChangeAspect="1"/>
          </p:cNvPicPr>
          <p:nvPr/>
        </p:nvPicPr>
        <p:blipFill rotWithShape="1">
          <a:blip r:embed="rId4"/>
          <a:srcRect l="16625" r="16625"/>
          <a:stretch/>
        </p:blipFill>
        <p:spPr>
          <a:xfrm>
            <a:off x="6025896" y="457200"/>
            <a:ext cx="5879592" cy="5879592"/>
          </a:xfrm>
          <a:custGeom>
            <a:avLst/>
            <a:gdLst/>
            <a:ahLst/>
            <a:cxnLst/>
            <a:rect l="l" t="t" r="r" b="b"/>
            <a:pathLst>
              <a:path w="5777910" h="5777910">
                <a:moveTo>
                  <a:pt x="2888955" y="0"/>
                </a:moveTo>
                <a:cubicBezTo>
                  <a:pt x="4484481" y="0"/>
                  <a:pt x="5777910" y="1293429"/>
                  <a:pt x="5777910" y="2888955"/>
                </a:cubicBezTo>
                <a:cubicBezTo>
                  <a:pt x="5777910" y="4484481"/>
                  <a:pt x="4484481" y="5777910"/>
                  <a:pt x="2888955" y="5777910"/>
                </a:cubicBezTo>
                <a:cubicBezTo>
                  <a:pt x="1293429" y="5777910"/>
                  <a:pt x="0" y="4484481"/>
                  <a:pt x="0" y="2888955"/>
                </a:cubicBezTo>
                <a:cubicBezTo>
                  <a:pt x="0" y="1293429"/>
                  <a:pt x="1293429" y="0"/>
                  <a:pt x="2888955" y="0"/>
                </a:cubicBezTo>
                <a:close/>
              </a:path>
            </a:pathLst>
          </a:custGeom>
        </p:spPr>
      </p:pic>
      <p:sp>
        <p:nvSpPr>
          <p:cNvPr id="6" name="TextBox 5">
            <a:extLst>
              <a:ext uri="{FF2B5EF4-FFF2-40B4-BE49-F238E27FC236}">
                <a16:creationId xmlns:a16="http://schemas.microsoft.com/office/drawing/2014/main" id="{8D6D4028-8113-4349-8C07-0267CE3ECA9B}"/>
              </a:ext>
            </a:extLst>
          </p:cNvPr>
          <p:cNvSpPr txBox="1"/>
          <p:nvPr/>
        </p:nvSpPr>
        <p:spPr>
          <a:xfrm>
            <a:off x="5104798" y="285817"/>
            <a:ext cx="2530389" cy="2575114"/>
          </a:xfrm>
          <a:prstGeom prst="ellipse">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spcAft>
                <a:spcPts val="600"/>
              </a:spcAft>
            </a:pPr>
            <a:r>
              <a:rPr lang="en-US" b="1" dirty="0"/>
              <a:t>Did you know?</a:t>
            </a:r>
            <a:endParaRPr lang="en-US" b="1"/>
          </a:p>
          <a:p>
            <a:pPr algn="ctr">
              <a:spcAft>
                <a:spcPts val="600"/>
              </a:spcAft>
            </a:pPr>
            <a:r>
              <a:rPr lang="en-US" dirty="0"/>
              <a:t>’Shrove’ means to be forgiven for doing wrong.</a:t>
            </a:r>
            <a:endParaRPr lang="en-US"/>
          </a:p>
        </p:txBody>
      </p:sp>
      <p:pic>
        <p:nvPicPr>
          <p:cNvPr id="5" name="Online Media 4" descr="Recorded Sound">
            <a:hlinkClick r:id="" action="ppaction://media"/>
            <a:extLst>
              <a:ext uri="{FF2B5EF4-FFF2-40B4-BE49-F238E27FC236}">
                <a16:creationId xmlns:a16="http://schemas.microsoft.com/office/drawing/2014/main" id="{453D9652-C9EA-A84B-A098-28065E69DB1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89600" y="3022600"/>
            <a:ext cx="812800" cy="812800"/>
          </a:xfrm>
          <a:prstGeom prst="rect">
            <a:avLst/>
          </a:prstGeom>
        </p:spPr>
      </p:pic>
      <p:pic>
        <p:nvPicPr>
          <p:cNvPr id="41" name="Picture 40">
            <a:extLst>
              <a:ext uri="{FF2B5EF4-FFF2-40B4-BE49-F238E27FC236}">
                <a16:creationId xmlns:a16="http://schemas.microsoft.com/office/drawing/2014/main" id="{D007DEB2-419E-0F4A-AE39-DBE85265DB49}"/>
              </a:ext>
            </a:extLst>
          </p:cNvPr>
          <p:cNvPicPr>
            <a:picLocks noChangeAspect="1"/>
          </p:cNvPicPr>
          <p:nvPr/>
        </p:nvPicPr>
        <p:blipFill rotWithShape="1">
          <a:blip r:embed="rId6"/>
          <a:srcRect l="14447" r="14801" b="-4"/>
          <a:stretch/>
        </p:blipFill>
        <p:spPr>
          <a:xfrm>
            <a:off x="7473970" y="1820601"/>
            <a:ext cx="3020014" cy="3020014"/>
          </a:xfrm>
          <a:custGeom>
            <a:avLst/>
            <a:gdLst/>
            <a:ahLst/>
            <a:cxnLst/>
            <a:rect l="l" t="t" r="r" b="b"/>
            <a:pathLst>
              <a:path w="2625112" h="2625112">
                <a:moveTo>
                  <a:pt x="1312556" y="0"/>
                </a:moveTo>
                <a:cubicBezTo>
                  <a:pt x="2037461" y="0"/>
                  <a:pt x="2625112" y="587651"/>
                  <a:pt x="2625112" y="1312556"/>
                </a:cubicBezTo>
                <a:cubicBezTo>
                  <a:pt x="2625112" y="2037461"/>
                  <a:pt x="2037461" y="2625112"/>
                  <a:pt x="1312556" y="2625112"/>
                </a:cubicBezTo>
                <a:cubicBezTo>
                  <a:pt x="587651" y="2625112"/>
                  <a:pt x="0" y="2037461"/>
                  <a:pt x="0" y="1312556"/>
                </a:cubicBezTo>
                <a:cubicBezTo>
                  <a:pt x="0" y="587651"/>
                  <a:pt x="587651" y="0"/>
                  <a:pt x="1312556" y="0"/>
                </a:cubicBezTo>
                <a:close/>
              </a:path>
            </a:pathLst>
          </a:custGeom>
        </p:spPr>
      </p:pic>
    </p:spTree>
    <p:extLst>
      <p:ext uri="{BB962C8B-B14F-4D97-AF65-F5344CB8AC3E}">
        <p14:creationId xmlns:p14="http://schemas.microsoft.com/office/powerpoint/2010/main" val="143909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5" name="Rectangle 54">
            <a:extLst>
              <a:ext uri="{FF2B5EF4-FFF2-40B4-BE49-F238E27FC236}">
                <a16:creationId xmlns:a16="http://schemas.microsoft.com/office/drawing/2014/main" id="{8F72D77D-BB41-4C20-8D86-AFF70B9B2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7" name="Right Triangle 56">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29" y="154886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812C99A8-2365-4691-A513-4AFB32E4A5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60" name="Straight Connector 59">
              <a:extLst>
                <a:ext uri="{FF2B5EF4-FFF2-40B4-BE49-F238E27FC236}">
                  <a16:creationId xmlns:a16="http://schemas.microsoft.com/office/drawing/2014/main" id="{19F411E1-509E-4C82-9A25-AEC328EB5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6C31F5FE-7F79-444B-A0B5-D6F339B59A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60BB70E-F3A0-4118-A597-CADF018859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DE960DB1-84F8-4687-A1D8-EB3FB89987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FFDA1ED-53F3-45C3-BE52-E741E2A072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4F4CF893-A89B-44DD-80ED-F1C136F535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9A52A62-874C-439C-9337-3706C1E964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CAE4F31-632D-41A7-B07E-472FDFC843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D1D64A6-0BB1-4DB8-BC8E-74669467A2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7772D0A5-C4DA-4B9B-B1F3-C6CF51BB0C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8B389A7B-9CF2-455E-A906-0D44C37316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891B73C-8C5C-409B-BB6E-3C22238540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49F067A1-B112-41DF-893C-0C7EC23D4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CA06509-A49D-409F-A6B7-666439EEBD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597B61A-8C54-46A3-ACA3-4E0C1FA8AB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AF09357-4A86-43ED-AC7F-4CBDB0877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88D775A-0BC2-4CF9-9E83-8D125F08C0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D7DC230-9D17-4A9C-8589-F96CD4A7AA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197CB005-325F-455F-8F06-E3E75EE7B2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497C64F-0BD9-4E97-9527-28E9046164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9D8ACDA9-8F3E-455E-9FC6-1FE2B0EEAD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8D2E4D9-2FDD-4BEF-A2BD-3F05FA79C7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83672B2-C09A-4D37-91C0-DD5A17A41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02464F7F-94CB-4053-B2D2-C322D54019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1C140767-C25E-430E-A2AF-F0AB42A74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E5A91A01-DA07-4973-B5FC-4DEF47C4CB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CB6D7F96-3AC5-46FF-9BE3-B288595F73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20544F1-60D8-4B11-A3B4-81E2F1E1DC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656B0C3F-039E-4B1A-9315-F09391D37B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68D6ABB-9A09-7348-9B42-08E03F09D298}"/>
              </a:ext>
            </a:extLst>
          </p:cNvPr>
          <p:cNvSpPr>
            <a:spLocks noGrp="1"/>
          </p:cNvSpPr>
          <p:nvPr>
            <p:ph type="title"/>
          </p:nvPr>
        </p:nvSpPr>
        <p:spPr>
          <a:xfrm>
            <a:off x="457200" y="725469"/>
            <a:ext cx="4952999" cy="2247614"/>
          </a:xfrm>
        </p:spPr>
        <p:txBody>
          <a:bodyPr>
            <a:normAutofit/>
          </a:bodyPr>
          <a:lstStyle/>
          <a:p>
            <a:r>
              <a:rPr lang="en-US" dirty="0"/>
              <a:t>Northern Ireland</a:t>
            </a:r>
          </a:p>
        </p:txBody>
      </p:sp>
      <p:sp>
        <p:nvSpPr>
          <p:cNvPr id="3" name="Content Placeholder 2">
            <a:extLst>
              <a:ext uri="{FF2B5EF4-FFF2-40B4-BE49-F238E27FC236}">
                <a16:creationId xmlns:a16="http://schemas.microsoft.com/office/drawing/2014/main" id="{873A6685-1868-344D-8570-B30225B07D5E}"/>
              </a:ext>
            </a:extLst>
          </p:cNvPr>
          <p:cNvSpPr>
            <a:spLocks noGrp="1"/>
          </p:cNvSpPr>
          <p:nvPr>
            <p:ph idx="1"/>
          </p:nvPr>
        </p:nvSpPr>
        <p:spPr>
          <a:xfrm>
            <a:off x="457200" y="3264832"/>
            <a:ext cx="4952999" cy="3009494"/>
          </a:xfrm>
        </p:spPr>
        <p:txBody>
          <a:bodyPr>
            <a:normAutofit/>
          </a:bodyPr>
          <a:lstStyle/>
          <a:p>
            <a:pPr marL="0" indent="0">
              <a:buNone/>
            </a:pPr>
            <a:r>
              <a:rPr lang="en-US" sz="1800" dirty="0">
                <a:latin typeface="Candara" panose="020E0502030303020204" pitchFamily="34" charset="0"/>
                <a:cs typeface="Baghdad" pitchFamily="2" charset="-78"/>
              </a:rPr>
              <a:t>In the past, the eldest unmarried daughter would toss the first pancake. If it landed back in the pan, then she would be married that year; but if it didn’t or if she dropped it, she would stay unmarried.</a:t>
            </a:r>
          </a:p>
        </p:txBody>
      </p:sp>
      <p:sp>
        <p:nvSpPr>
          <p:cNvPr id="90" name="Flowchart: Document 89">
            <a:extLst>
              <a:ext uri="{FF2B5EF4-FFF2-40B4-BE49-F238E27FC236}">
                <a16:creationId xmlns:a16="http://schemas.microsoft.com/office/drawing/2014/main" id="{A890253F-325A-4AC7-AF5F-06FB890E8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B933963B-DDE6-CE42-9072-52DE702D8522}"/>
              </a:ext>
            </a:extLst>
          </p:cNvPr>
          <p:cNvPicPr>
            <a:picLocks noChangeAspect="1"/>
          </p:cNvPicPr>
          <p:nvPr/>
        </p:nvPicPr>
        <p:blipFill rotWithShape="1">
          <a:blip r:embed="rId4"/>
          <a:srcRect l="16625" r="16624" b="-2"/>
          <a:stretch/>
        </p:blipFill>
        <p:spPr>
          <a:xfrm>
            <a:off x="6024638" y="407033"/>
            <a:ext cx="5880769" cy="5880769"/>
          </a:xfrm>
          <a:custGeom>
            <a:avLst/>
            <a:gdLst/>
            <a:ahLst/>
            <a:cxnLst/>
            <a:rect l="l" t="t" r="r" b="b"/>
            <a:pathLst>
              <a:path w="5257794" h="5257794">
                <a:moveTo>
                  <a:pt x="2628896" y="1314449"/>
                </a:moveTo>
                <a:cubicBezTo>
                  <a:pt x="1902946" y="1314449"/>
                  <a:pt x="1314448" y="1902947"/>
                  <a:pt x="1314448" y="2628897"/>
                </a:cubicBezTo>
                <a:cubicBezTo>
                  <a:pt x="1314448" y="3354847"/>
                  <a:pt x="1902946" y="3943345"/>
                  <a:pt x="2628896" y="3943345"/>
                </a:cubicBezTo>
                <a:cubicBezTo>
                  <a:pt x="3354846" y="3943345"/>
                  <a:pt x="3943344" y="3354847"/>
                  <a:pt x="3943344" y="2628897"/>
                </a:cubicBezTo>
                <a:cubicBezTo>
                  <a:pt x="3943344" y="1902947"/>
                  <a:pt x="3354846" y="1314449"/>
                  <a:pt x="2628896" y="1314449"/>
                </a:cubicBezTo>
                <a:close/>
                <a:moveTo>
                  <a:pt x="2628897" y="0"/>
                </a:moveTo>
                <a:cubicBezTo>
                  <a:pt x="4080797" y="0"/>
                  <a:pt x="5257794" y="1176997"/>
                  <a:pt x="5257794" y="2628897"/>
                </a:cubicBezTo>
                <a:cubicBezTo>
                  <a:pt x="5257794" y="4080797"/>
                  <a:pt x="4080797" y="5257794"/>
                  <a:pt x="2628897" y="5257794"/>
                </a:cubicBezTo>
                <a:cubicBezTo>
                  <a:pt x="1176997" y="5257794"/>
                  <a:pt x="0" y="4080797"/>
                  <a:pt x="0" y="2628897"/>
                </a:cubicBezTo>
                <a:cubicBezTo>
                  <a:pt x="0" y="1176997"/>
                  <a:pt x="1176997" y="0"/>
                  <a:pt x="2628897" y="0"/>
                </a:cubicBezTo>
                <a:close/>
              </a:path>
            </a:pathLst>
          </a:custGeom>
        </p:spPr>
      </p:pic>
      <p:pic>
        <p:nvPicPr>
          <p:cNvPr id="5" name="Picture 4">
            <a:extLst>
              <a:ext uri="{FF2B5EF4-FFF2-40B4-BE49-F238E27FC236}">
                <a16:creationId xmlns:a16="http://schemas.microsoft.com/office/drawing/2014/main" id="{8DAFAF08-4DE9-A746-B785-C75B7542D31C}"/>
              </a:ext>
            </a:extLst>
          </p:cNvPr>
          <p:cNvPicPr>
            <a:picLocks noChangeAspect="1"/>
          </p:cNvPicPr>
          <p:nvPr/>
        </p:nvPicPr>
        <p:blipFill rotWithShape="1">
          <a:blip r:embed="rId5"/>
          <a:srcRect l="14447" r="14801" b="-4"/>
          <a:stretch/>
        </p:blipFill>
        <p:spPr>
          <a:xfrm>
            <a:off x="7473970" y="1820601"/>
            <a:ext cx="3020014" cy="3020014"/>
          </a:xfrm>
          <a:custGeom>
            <a:avLst/>
            <a:gdLst/>
            <a:ahLst/>
            <a:cxnLst/>
            <a:rect l="l" t="t" r="r" b="b"/>
            <a:pathLst>
              <a:path w="2625112" h="2625112">
                <a:moveTo>
                  <a:pt x="1312556" y="0"/>
                </a:moveTo>
                <a:cubicBezTo>
                  <a:pt x="2037461" y="0"/>
                  <a:pt x="2625112" y="587651"/>
                  <a:pt x="2625112" y="1312556"/>
                </a:cubicBezTo>
                <a:cubicBezTo>
                  <a:pt x="2625112" y="2037461"/>
                  <a:pt x="2037461" y="2625112"/>
                  <a:pt x="1312556" y="2625112"/>
                </a:cubicBezTo>
                <a:cubicBezTo>
                  <a:pt x="587651" y="2625112"/>
                  <a:pt x="0" y="2037461"/>
                  <a:pt x="0" y="1312556"/>
                </a:cubicBezTo>
                <a:cubicBezTo>
                  <a:pt x="0" y="587651"/>
                  <a:pt x="587651" y="0"/>
                  <a:pt x="1312556" y="0"/>
                </a:cubicBezTo>
                <a:close/>
              </a:path>
            </a:pathLst>
          </a:custGeom>
        </p:spPr>
      </p:pic>
      <p:pic>
        <p:nvPicPr>
          <p:cNvPr id="6" name="Online Media 5" descr="Recorded Sound">
            <a:hlinkClick r:id="" action="ppaction://media"/>
            <a:extLst>
              <a:ext uri="{FF2B5EF4-FFF2-40B4-BE49-F238E27FC236}">
                <a16:creationId xmlns:a16="http://schemas.microsoft.com/office/drawing/2014/main" id="{A1DEC84A-BBB3-144C-8F23-1CACA7B16DB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36683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6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ectangle 11">
            <a:extLst>
              <a:ext uri="{FF2B5EF4-FFF2-40B4-BE49-F238E27FC236}">
                <a16:creationId xmlns:a16="http://schemas.microsoft.com/office/drawing/2014/main" id="{8F72D77D-BB41-4C20-8D86-AFF70B9B2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 name="Right Triangle 13">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29" y="154886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812C99A8-2365-4691-A513-4AFB32E4A5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7" name="Straight Connector 16">
              <a:extLst>
                <a:ext uri="{FF2B5EF4-FFF2-40B4-BE49-F238E27FC236}">
                  <a16:creationId xmlns:a16="http://schemas.microsoft.com/office/drawing/2014/main" id="{19F411E1-509E-4C82-9A25-AEC328EB5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C31F5FE-7F79-444B-A0B5-D6F339B59A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60BB70E-F3A0-4118-A597-CADF018859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E960DB1-84F8-4687-A1D8-EB3FB89987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FFDA1ED-53F3-45C3-BE52-E741E2A072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F4CF893-A89B-44DD-80ED-F1C136F535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9A52A62-874C-439C-9337-3706C1E964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CAE4F31-632D-41A7-B07E-472FDFC843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1D64A6-0BB1-4DB8-BC8E-74669467A2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772D0A5-C4DA-4B9B-B1F3-C6CF51BB0C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B389A7B-9CF2-455E-A906-0D44C37316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891B73C-8C5C-409B-BB6E-3C22238540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9F067A1-B112-41DF-893C-0C7EC23D4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CA06509-A49D-409F-A6B7-666439EEBD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597B61A-8C54-46A3-ACA3-4E0C1FA8AB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AF09357-4A86-43ED-AC7F-4CBDB0877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788D775A-0BC2-4CF9-9E83-8D125F08C0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D7DC230-9D17-4A9C-8589-F96CD4A7AA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97CB005-325F-455F-8F06-E3E75EE7B2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497C64F-0BD9-4E97-9527-28E9046164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D8ACDA9-8F3E-455E-9FC6-1FE2B0EEAD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8D2E4D9-2FDD-4BEF-A2BD-3F05FA79C7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83672B2-C09A-4D37-91C0-DD5A17A41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2464F7F-94CB-4053-B2D2-C322D54019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140767-C25E-430E-A2AF-F0AB42A74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5A91A01-DA07-4973-B5FC-4DEF47C4CB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B6D7F96-3AC5-46FF-9BE3-B288595F73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20544F1-60D8-4B11-A3B4-81E2F1E1DC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56B0C3F-039E-4B1A-9315-F09391D37B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68D6ABB-9A09-7348-9B42-08E03F09D298}"/>
              </a:ext>
            </a:extLst>
          </p:cNvPr>
          <p:cNvSpPr>
            <a:spLocks noGrp="1"/>
          </p:cNvSpPr>
          <p:nvPr>
            <p:ph type="title"/>
          </p:nvPr>
        </p:nvSpPr>
        <p:spPr>
          <a:xfrm>
            <a:off x="457200" y="725469"/>
            <a:ext cx="4952999" cy="2247614"/>
          </a:xfrm>
        </p:spPr>
        <p:txBody>
          <a:bodyPr>
            <a:normAutofit/>
          </a:bodyPr>
          <a:lstStyle/>
          <a:p>
            <a:r>
              <a:rPr lang="en-US" dirty="0"/>
              <a:t>Wales</a:t>
            </a:r>
          </a:p>
        </p:txBody>
      </p:sp>
      <p:sp>
        <p:nvSpPr>
          <p:cNvPr id="3" name="Content Placeholder 2">
            <a:extLst>
              <a:ext uri="{FF2B5EF4-FFF2-40B4-BE49-F238E27FC236}">
                <a16:creationId xmlns:a16="http://schemas.microsoft.com/office/drawing/2014/main" id="{873A6685-1868-344D-8570-B30225B07D5E}"/>
              </a:ext>
            </a:extLst>
          </p:cNvPr>
          <p:cNvSpPr>
            <a:spLocks noGrp="1"/>
          </p:cNvSpPr>
          <p:nvPr>
            <p:ph idx="1"/>
          </p:nvPr>
        </p:nvSpPr>
        <p:spPr>
          <a:xfrm>
            <a:off x="457200" y="3264832"/>
            <a:ext cx="4952999" cy="3009494"/>
          </a:xfrm>
        </p:spPr>
        <p:txBody>
          <a:bodyPr>
            <a:normAutofit/>
          </a:bodyPr>
          <a:lstStyle/>
          <a:p>
            <a:pPr marL="0" indent="0">
              <a:buNone/>
            </a:pPr>
            <a:r>
              <a:rPr lang="en-US" sz="1800" dirty="0">
                <a:latin typeface="Candara" panose="020E0502030303020204" pitchFamily="34" charset="0"/>
                <a:cs typeface="Baghdad" pitchFamily="2" charset="-78"/>
              </a:rPr>
              <a:t>On the evening before Shrove Tuesday, tin cans were kicked up and down the streets, to remember the task of putting away all the pots, pans and utensils. The Welsh make </a:t>
            </a:r>
            <a:r>
              <a:rPr lang="en-US" sz="1800" b="1" dirty="0">
                <a:latin typeface="Candara" panose="020E0502030303020204" pitchFamily="34" charset="0"/>
                <a:cs typeface="Baghdad" pitchFamily="2" charset="-78"/>
              </a:rPr>
              <a:t>Crempogs</a:t>
            </a:r>
            <a:r>
              <a:rPr lang="en-US" sz="1800" dirty="0">
                <a:latin typeface="Candara" panose="020E0502030303020204" pitchFamily="34" charset="0"/>
                <a:cs typeface="Baghdad" pitchFamily="2" charset="-78"/>
              </a:rPr>
              <a:t>, also known as ‘</a:t>
            </a:r>
            <a:r>
              <a:rPr lang="en-US" sz="1800" dirty="0" err="1">
                <a:latin typeface="Candara" panose="020E0502030303020204" pitchFamily="34" charset="0"/>
                <a:cs typeface="Baghdad" pitchFamily="2" charset="-78"/>
              </a:rPr>
              <a:t>ffroes</a:t>
            </a:r>
            <a:r>
              <a:rPr lang="en-US" sz="1800" dirty="0">
                <a:latin typeface="Candara" panose="020E0502030303020204" pitchFamily="34" charset="0"/>
                <a:cs typeface="Baghdad" pitchFamily="2" charset="-78"/>
              </a:rPr>
              <a:t>’, they are thicker than traditional pancakes.</a:t>
            </a:r>
          </a:p>
        </p:txBody>
      </p:sp>
      <p:sp>
        <p:nvSpPr>
          <p:cNvPr id="47" name="Flowchart: Document 46">
            <a:extLst>
              <a:ext uri="{FF2B5EF4-FFF2-40B4-BE49-F238E27FC236}">
                <a16:creationId xmlns:a16="http://schemas.microsoft.com/office/drawing/2014/main" id="{A890253F-325A-4AC7-AF5F-06FB890E8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B933963B-DDE6-CE42-9072-52DE702D8522}"/>
              </a:ext>
            </a:extLst>
          </p:cNvPr>
          <p:cNvPicPr>
            <a:picLocks noChangeAspect="1"/>
          </p:cNvPicPr>
          <p:nvPr/>
        </p:nvPicPr>
        <p:blipFill rotWithShape="1">
          <a:blip r:embed="rId4"/>
          <a:srcRect l="16626" r="16623" b="-2"/>
          <a:stretch/>
        </p:blipFill>
        <p:spPr>
          <a:xfrm>
            <a:off x="6024638" y="407033"/>
            <a:ext cx="5880769" cy="5880769"/>
          </a:xfrm>
          <a:custGeom>
            <a:avLst/>
            <a:gdLst/>
            <a:ahLst/>
            <a:cxnLst/>
            <a:rect l="l" t="t" r="r" b="b"/>
            <a:pathLst>
              <a:path w="5257794" h="5257794">
                <a:moveTo>
                  <a:pt x="2628896" y="1314449"/>
                </a:moveTo>
                <a:cubicBezTo>
                  <a:pt x="1902946" y="1314449"/>
                  <a:pt x="1314448" y="1902947"/>
                  <a:pt x="1314448" y="2628897"/>
                </a:cubicBezTo>
                <a:cubicBezTo>
                  <a:pt x="1314448" y="3354847"/>
                  <a:pt x="1902946" y="3943345"/>
                  <a:pt x="2628896" y="3943345"/>
                </a:cubicBezTo>
                <a:cubicBezTo>
                  <a:pt x="3354846" y="3943345"/>
                  <a:pt x="3943344" y="3354847"/>
                  <a:pt x="3943344" y="2628897"/>
                </a:cubicBezTo>
                <a:cubicBezTo>
                  <a:pt x="3943344" y="1902947"/>
                  <a:pt x="3354846" y="1314449"/>
                  <a:pt x="2628896" y="1314449"/>
                </a:cubicBezTo>
                <a:close/>
                <a:moveTo>
                  <a:pt x="2628897" y="0"/>
                </a:moveTo>
                <a:cubicBezTo>
                  <a:pt x="4080797" y="0"/>
                  <a:pt x="5257794" y="1176997"/>
                  <a:pt x="5257794" y="2628897"/>
                </a:cubicBezTo>
                <a:cubicBezTo>
                  <a:pt x="5257794" y="4080797"/>
                  <a:pt x="4080797" y="5257794"/>
                  <a:pt x="2628897" y="5257794"/>
                </a:cubicBezTo>
                <a:cubicBezTo>
                  <a:pt x="1176997" y="5257794"/>
                  <a:pt x="0" y="4080797"/>
                  <a:pt x="0" y="2628897"/>
                </a:cubicBezTo>
                <a:cubicBezTo>
                  <a:pt x="0" y="1176997"/>
                  <a:pt x="1176997" y="0"/>
                  <a:pt x="2628897" y="0"/>
                </a:cubicBezTo>
                <a:close/>
              </a:path>
            </a:pathLst>
          </a:custGeom>
        </p:spPr>
      </p:pic>
      <p:pic>
        <p:nvPicPr>
          <p:cNvPr id="5" name="Picture 4">
            <a:extLst>
              <a:ext uri="{FF2B5EF4-FFF2-40B4-BE49-F238E27FC236}">
                <a16:creationId xmlns:a16="http://schemas.microsoft.com/office/drawing/2014/main" id="{8DAFAF08-4DE9-A746-B785-C75B7542D31C}"/>
              </a:ext>
            </a:extLst>
          </p:cNvPr>
          <p:cNvPicPr>
            <a:picLocks noChangeAspect="1"/>
          </p:cNvPicPr>
          <p:nvPr/>
        </p:nvPicPr>
        <p:blipFill rotWithShape="1">
          <a:blip r:embed="rId5"/>
          <a:srcRect l="14447" r="14801" b="-4"/>
          <a:stretch/>
        </p:blipFill>
        <p:spPr>
          <a:xfrm>
            <a:off x="7473970" y="1820601"/>
            <a:ext cx="3020014" cy="3020014"/>
          </a:xfrm>
          <a:custGeom>
            <a:avLst/>
            <a:gdLst/>
            <a:ahLst/>
            <a:cxnLst/>
            <a:rect l="l" t="t" r="r" b="b"/>
            <a:pathLst>
              <a:path w="2625112" h="2625112">
                <a:moveTo>
                  <a:pt x="1312556" y="0"/>
                </a:moveTo>
                <a:cubicBezTo>
                  <a:pt x="2037461" y="0"/>
                  <a:pt x="2625112" y="587651"/>
                  <a:pt x="2625112" y="1312556"/>
                </a:cubicBezTo>
                <a:cubicBezTo>
                  <a:pt x="2625112" y="2037461"/>
                  <a:pt x="2037461" y="2625112"/>
                  <a:pt x="1312556" y="2625112"/>
                </a:cubicBezTo>
                <a:cubicBezTo>
                  <a:pt x="587651" y="2625112"/>
                  <a:pt x="0" y="2037461"/>
                  <a:pt x="0" y="1312556"/>
                </a:cubicBezTo>
                <a:cubicBezTo>
                  <a:pt x="0" y="587651"/>
                  <a:pt x="587651" y="0"/>
                  <a:pt x="1312556" y="0"/>
                </a:cubicBezTo>
                <a:close/>
              </a:path>
            </a:pathLst>
          </a:custGeom>
        </p:spPr>
      </p:pic>
      <p:pic>
        <p:nvPicPr>
          <p:cNvPr id="6" name="Online Media 5" descr="Recorded Sound">
            <a:hlinkClick r:id="" action="ppaction://media"/>
            <a:extLst>
              <a:ext uri="{FF2B5EF4-FFF2-40B4-BE49-F238E27FC236}">
                <a16:creationId xmlns:a16="http://schemas.microsoft.com/office/drawing/2014/main" id="{FAB720FD-5A46-0B49-97A8-68E5E55EDD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64397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6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ectangle 11">
            <a:extLst>
              <a:ext uri="{FF2B5EF4-FFF2-40B4-BE49-F238E27FC236}">
                <a16:creationId xmlns:a16="http://schemas.microsoft.com/office/drawing/2014/main" id="{8F72D77D-BB41-4C20-8D86-AFF70B9B2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 name="Right Triangle 13">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29" y="154886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812C99A8-2365-4691-A513-4AFB32E4A5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7" name="Straight Connector 16">
              <a:extLst>
                <a:ext uri="{FF2B5EF4-FFF2-40B4-BE49-F238E27FC236}">
                  <a16:creationId xmlns:a16="http://schemas.microsoft.com/office/drawing/2014/main" id="{19F411E1-509E-4C82-9A25-AEC328EB5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C31F5FE-7F79-444B-A0B5-D6F339B59A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60BB70E-F3A0-4118-A597-CADF018859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E960DB1-84F8-4687-A1D8-EB3FB89987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FFDA1ED-53F3-45C3-BE52-E741E2A072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F4CF893-A89B-44DD-80ED-F1C136F535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9A52A62-874C-439C-9337-3706C1E964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CAE4F31-632D-41A7-B07E-472FDFC843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1D64A6-0BB1-4DB8-BC8E-74669467A2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772D0A5-C4DA-4B9B-B1F3-C6CF51BB0C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B389A7B-9CF2-455E-A906-0D44C37316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891B73C-8C5C-409B-BB6E-3C22238540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9F067A1-B112-41DF-893C-0C7EC23D4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CA06509-A49D-409F-A6B7-666439EEBD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597B61A-8C54-46A3-ACA3-4E0C1FA8AB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AF09357-4A86-43ED-AC7F-4CBDB0877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788D775A-0BC2-4CF9-9E83-8D125F08C0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D7DC230-9D17-4A9C-8589-F96CD4A7AA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97CB005-325F-455F-8F06-E3E75EE7B2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497C64F-0BD9-4E97-9527-28E9046164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D8ACDA9-8F3E-455E-9FC6-1FE2B0EEAD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8D2E4D9-2FDD-4BEF-A2BD-3F05FA79C7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83672B2-C09A-4D37-91C0-DD5A17A41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2464F7F-94CB-4053-B2D2-C322D54019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140767-C25E-430E-A2AF-F0AB42A74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5A91A01-DA07-4973-B5FC-4DEF47C4CB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B6D7F96-3AC5-46FF-9BE3-B288595F73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20544F1-60D8-4B11-A3B4-81E2F1E1DC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56B0C3F-039E-4B1A-9315-F09391D37B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68D6ABB-9A09-7348-9B42-08E03F09D298}"/>
              </a:ext>
            </a:extLst>
          </p:cNvPr>
          <p:cNvSpPr>
            <a:spLocks noGrp="1"/>
          </p:cNvSpPr>
          <p:nvPr>
            <p:ph type="title"/>
          </p:nvPr>
        </p:nvSpPr>
        <p:spPr>
          <a:xfrm>
            <a:off x="457200" y="725469"/>
            <a:ext cx="4952999" cy="2247614"/>
          </a:xfrm>
        </p:spPr>
        <p:txBody>
          <a:bodyPr>
            <a:normAutofit/>
          </a:bodyPr>
          <a:lstStyle/>
          <a:p>
            <a:r>
              <a:rPr lang="en-US" dirty="0"/>
              <a:t>Scotland</a:t>
            </a:r>
          </a:p>
        </p:txBody>
      </p:sp>
      <p:sp>
        <p:nvSpPr>
          <p:cNvPr id="3" name="Content Placeholder 2">
            <a:extLst>
              <a:ext uri="{FF2B5EF4-FFF2-40B4-BE49-F238E27FC236}">
                <a16:creationId xmlns:a16="http://schemas.microsoft.com/office/drawing/2014/main" id="{873A6685-1868-344D-8570-B30225B07D5E}"/>
              </a:ext>
            </a:extLst>
          </p:cNvPr>
          <p:cNvSpPr>
            <a:spLocks noGrp="1"/>
          </p:cNvSpPr>
          <p:nvPr>
            <p:ph idx="1"/>
          </p:nvPr>
        </p:nvSpPr>
        <p:spPr>
          <a:xfrm>
            <a:off x="457200" y="3264832"/>
            <a:ext cx="4952999" cy="3009494"/>
          </a:xfrm>
        </p:spPr>
        <p:txBody>
          <a:bodyPr>
            <a:normAutofit/>
          </a:bodyPr>
          <a:lstStyle/>
          <a:p>
            <a:pPr marL="0" indent="0">
              <a:buNone/>
            </a:pPr>
            <a:r>
              <a:rPr lang="en-US" sz="1800" dirty="0">
                <a:latin typeface="Candara" panose="020E0502030303020204" pitchFamily="34" charset="0"/>
                <a:cs typeface="Baghdad" pitchFamily="2" charset="-78"/>
              </a:rPr>
              <a:t>Scottish pancakes are smaller and thicker than traditional pancakes. They are called ‘drop scones’ or ‘dropped scones’.</a:t>
            </a:r>
          </a:p>
        </p:txBody>
      </p:sp>
      <p:sp>
        <p:nvSpPr>
          <p:cNvPr id="47" name="Flowchart: Document 46">
            <a:extLst>
              <a:ext uri="{FF2B5EF4-FFF2-40B4-BE49-F238E27FC236}">
                <a16:creationId xmlns:a16="http://schemas.microsoft.com/office/drawing/2014/main" id="{A890253F-325A-4AC7-AF5F-06FB890E8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B933963B-DDE6-CE42-9072-52DE702D8522}"/>
              </a:ext>
            </a:extLst>
          </p:cNvPr>
          <p:cNvPicPr>
            <a:picLocks noChangeAspect="1"/>
          </p:cNvPicPr>
          <p:nvPr/>
        </p:nvPicPr>
        <p:blipFill rotWithShape="1">
          <a:blip r:embed="rId4"/>
          <a:srcRect l="16626" r="16623" b="-2"/>
          <a:stretch/>
        </p:blipFill>
        <p:spPr>
          <a:xfrm>
            <a:off x="6024638" y="407033"/>
            <a:ext cx="5880769" cy="5880769"/>
          </a:xfrm>
          <a:custGeom>
            <a:avLst/>
            <a:gdLst/>
            <a:ahLst/>
            <a:cxnLst/>
            <a:rect l="l" t="t" r="r" b="b"/>
            <a:pathLst>
              <a:path w="5257794" h="5257794">
                <a:moveTo>
                  <a:pt x="2628896" y="1314449"/>
                </a:moveTo>
                <a:cubicBezTo>
                  <a:pt x="1902946" y="1314449"/>
                  <a:pt x="1314448" y="1902947"/>
                  <a:pt x="1314448" y="2628897"/>
                </a:cubicBezTo>
                <a:cubicBezTo>
                  <a:pt x="1314448" y="3354847"/>
                  <a:pt x="1902946" y="3943345"/>
                  <a:pt x="2628896" y="3943345"/>
                </a:cubicBezTo>
                <a:cubicBezTo>
                  <a:pt x="3354846" y="3943345"/>
                  <a:pt x="3943344" y="3354847"/>
                  <a:pt x="3943344" y="2628897"/>
                </a:cubicBezTo>
                <a:cubicBezTo>
                  <a:pt x="3943344" y="1902947"/>
                  <a:pt x="3354846" y="1314449"/>
                  <a:pt x="2628896" y="1314449"/>
                </a:cubicBezTo>
                <a:close/>
                <a:moveTo>
                  <a:pt x="2628897" y="0"/>
                </a:moveTo>
                <a:cubicBezTo>
                  <a:pt x="4080797" y="0"/>
                  <a:pt x="5257794" y="1176997"/>
                  <a:pt x="5257794" y="2628897"/>
                </a:cubicBezTo>
                <a:cubicBezTo>
                  <a:pt x="5257794" y="4080797"/>
                  <a:pt x="4080797" y="5257794"/>
                  <a:pt x="2628897" y="5257794"/>
                </a:cubicBezTo>
                <a:cubicBezTo>
                  <a:pt x="1176997" y="5257794"/>
                  <a:pt x="0" y="4080797"/>
                  <a:pt x="0" y="2628897"/>
                </a:cubicBezTo>
                <a:cubicBezTo>
                  <a:pt x="0" y="1176997"/>
                  <a:pt x="1176997" y="0"/>
                  <a:pt x="2628897" y="0"/>
                </a:cubicBezTo>
                <a:close/>
              </a:path>
            </a:pathLst>
          </a:custGeom>
        </p:spPr>
      </p:pic>
      <p:pic>
        <p:nvPicPr>
          <p:cNvPr id="5" name="Picture 4">
            <a:extLst>
              <a:ext uri="{FF2B5EF4-FFF2-40B4-BE49-F238E27FC236}">
                <a16:creationId xmlns:a16="http://schemas.microsoft.com/office/drawing/2014/main" id="{8DAFAF08-4DE9-A746-B785-C75B7542D31C}"/>
              </a:ext>
            </a:extLst>
          </p:cNvPr>
          <p:cNvPicPr>
            <a:picLocks noChangeAspect="1"/>
          </p:cNvPicPr>
          <p:nvPr/>
        </p:nvPicPr>
        <p:blipFill rotWithShape="1">
          <a:blip r:embed="rId5"/>
          <a:srcRect l="14447" r="14801" b="-4"/>
          <a:stretch/>
        </p:blipFill>
        <p:spPr>
          <a:xfrm>
            <a:off x="7473970" y="1820601"/>
            <a:ext cx="3020014" cy="3020014"/>
          </a:xfrm>
          <a:custGeom>
            <a:avLst/>
            <a:gdLst/>
            <a:ahLst/>
            <a:cxnLst/>
            <a:rect l="l" t="t" r="r" b="b"/>
            <a:pathLst>
              <a:path w="2625112" h="2625112">
                <a:moveTo>
                  <a:pt x="1312556" y="0"/>
                </a:moveTo>
                <a:cubicBezTo>
                  <a:pt x="2037461" y="0"/>
                  <a:pt x="2625112" y="587651"/>
                  <a:pt x="2625112" y="1312556"/>
                </a:cubicBezTo>
                <a:cubicBezTo>
                  <a:pt x="2625112" y="2037461"/>
                  <a:pt x="2037461" y="2625112"/>
                  <a:pt x="1312556" y="2625112"/>
                </a:cubicBezTo>
                <a:cubicBezTo>
                  <a:pt x="587651" y="2625112"/>
                  <a:pt x="0" y="2037461"/>
                  <a:pt x="0" y="1312556"/>
                </a:cubicBezTo>
                <a:cubicBezTo>
                  <a:pt x="0" y="587651"/>
                  <a:pt x="587651" y="0"/>
                  <a:pt x="1312556" y="0"/>
                </a:cubicBezTo>
                <a:close/>
              </a:path>
            </a:pathLst>
          </a:custGeom>
        </p:spPr>
      </p:pic>
      <p:pic>
        <p:nvPicPr>
          <p:cNvPr id="6" name="Online Media 5" descr="Recorded Sound">
            <a:hlinkClick r:id="" action="ppaction://media"/>
            <a:extLst>
              <a:ext uri="{FF2B5EF4-FFF2-40B4-BE49-F238E27FC236}">
                <a16:creationId xmlns:a16="http://schemas.microsoft.com/office/drawing/2014/main" id="{51BADBFE-78A2-0B4F-B812-C6A0A850C97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74947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07678F73-9880-405C-9E21-2CC82BD044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3" name="Rectangle 92">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5" name="Right Triangle 94">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31" y="1559140"/>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7" name="Group 96">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98" name="Straight Connector 97">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32D70CC-7FB2-604B-991A-4406A13BDCFE}"/>
              </a:ext>
            </a:extLst>
          </p:cNvPr>
          <p:cNvSpPr>
            <a:spLocks noGrp="1"/>
          </p:cNvSpPr>
          <p:nvPr>
            <p:ph type="title"/>
          </p:nvPr>
        </p:nvSpPr>
        <p:spPr>
          <a:xfrm>
            <a:off x="457200" y="375157"/>
            <a:ext cx="4952999" cy="1292975"/>
          </a:xfrm>
        </p:spPr>
        <p:txBody>
          <a:bodyPr>
            <a:normAutofit fontScale="90000"/>
          </a:bodyPr>
          <a:lstStyle/>
          <a:p>
            <a:r>
              <a:rPr lang="en-US" dirty="0"/>
              <a:t>How to make Pancakes</a:t>
            </a:r>
          </a:p>
        </p:txBody>
      </p:sp>
      <p:sp>
        <p:nvSpPr>
          <p:cNvPr id="3" name="Content Placeholder 2">
            <a:extLst>
              <a:ext uri="{FF2B5EF4-FFF2-40B4-BE49-F238E27FC236}">
                <a16:creationId xmlns:a16="http://schemas.microsoft.com/office/drawing/2014/main" id="{B24499D3-8169-CA40-999F-0A05434FFFCB}"/>
              </a:ext>
            </a:extLst>
          </p:cNvPr>
          <p:cNvSpPr>
            <a:spLocks noGrp="1"/>
          </p:cNvSpPr>
          <p:nvPr>
            <p:ph idx="1"/>
          </p:nvPr>
        </p:nvSpPr>
        <p:spPr>
          <a:xfrm>
            <a:off x="457200" y="2015003"/>
            <a:ext cx="5319121" cy="4255881"/>
          </a:xfrm>
        </p:spPr>
        <p:txBody>
          <a:bodyPr>
            <a:normAutofit lnSpcReduction="10000"/>
          </a:bodyPr>
          <a:lstStyle/>
          <a:p>
            <a:pPr marL="0" indent="0">
              <a:lnSpc>
                <a:spcPct val="100000"/>
              </a:lnSpc>
              <a:buNone/>
            </a:pPr>
            <a:r>
              <a:rPr lang="en-US" sz="1400" b="1" dirty="0"/>
              <a:t>Ingredients</a:t>
            </a:r>
          </a:p>
          <a:p>
            <a:pPr marL="171450" indent="171450">
              <a:lnSpc>
                <a:spcPct val="100000"/>
              </a:lnSpc>
              <a:spcBef>
                <a:spcPts val="600"/>
              </a:spcBef>
              <a:buFont typeface="Arial" panose="020B0604020202020204" pitchFamily="34" charset="0"/>
              <a:buChar char="•"/>
            </a:pPr>
            <a:r>
              <a:rPr lang="en-US" sz="1400" dirty="0"/>
              <a:t>Flour</a:t>
            </a:r>
          </a:p>
          <a:p>
            <a:pPr marL="171450" indent="171450">
              <a:lnSpc>
                <a:spcPct val="100000"/>
              </a:lnSpc>
              <a:spcBef>
                <a:spcPts val="600"/>
              </a:spcBef>
              <a:buFont typeface="Arial" panose="020B0604020202020204" pitchFamily="34" charset="0"/>
              <a:buChar char="•"/>
            </a:pPr>
            <a:r>
              <a:rPr lang="en-US" sz="1400" dirty="0"/>
              <a:t>Eggs</a:t>
            </a:r>
          </a:p>
          <a:p>
            <a:pPr marL="171450" indent="171450">
              <a:lnSpc>
                <a:spcPct val="100000"/>
              </a:lnSpc>
              <a:spcBef>
                <a:spcPts val="600"/>
              </a:spcBef>
              <a:buFont typeface="Arial" panose="020B0604020202020204" pitchFamily="34" charset="0"/>
              <a:buChar char="•"/>
            </a:pPr>
            <a:r>
              <a:rPr lang="en-US" sz="1400" dirty="0"/>
              <a:t>Milk</a:t>
            </a:r>
          </a:p>
          <a:p>
            <a:pPr marL="171450" indent="171450">
              <a:lnSpc>
                <a:spcPct val="100000"/>
              </a:lnSpc>
              <a:spcBef>
                <a:spcPts val="600"/>
              </a:spcBef>
              <a:buFont typeface="Arial" panose="020B0604020202020204" pitchFamily="34" charset="0"/>
              <a:buChar char="•"/>
            </a:pPr>
            <a:r>
              <a:rPr lang="en-US" sz="1400" dirty="0"/>
              <a:t>Water</a:t>
            </a:r>
          </a:p>
          <a:p>
            <a:pPr marL="171450" indent="171450">
              <a:lnSpc>
                <a:spcPct val="100000"/>
              </a:lnSpc>
              <a:spcBef>
                <a:spcPts val="600"/>
              </a:spcBef>
              <a:buFont typeface="Arial" panose="020B0604020202020204" pitchFamily="34" charset="0"/>
              <a:buChar char="•"/>
            </a:pPr>
            <a:r>
              <a:rPr lang="en-US" sz="1400" dirty="0"/>
              <a:t>Salt</a:t>
            </a:r>
          </a:p>
          <a:p>
            <a:pPr marL="171450" indent="171450">
              <a:lnSpc>
                <a:spcPct val="100000"/>
              </a:lnSpc>
              <a:spcBef>
                <a:spcPts val="600"/>
              </a:spcBef>
              <a:buFont typeface="Arial" panose="020B0604020202020204" pitchFamily="34" charset="0"/>
              <a:buChar char="•"/>
            </a:pPr>
            <a:r>
              <a:rPr lang="en-US" sz="1400" dirty="0"/>
              <a:t>Butter or oil (to fry)</a:t>
            </a:r>
          </a:p>
          <a:p>
            <a:pPr marL="0" indent="0">
              <a:lnSpc>
                <a:spcPct val="100000"/>
              </a:lnSpc>
              <a:buNone/>
            </a:pPr>
            <a:endParaRPr lang="en-US" sz="1400" dirty="0"/>
          </a:p>
          <a:p>
            <a:pPr marL="0" indent="0">
              <a:lnSpc>
                <a:spcPct val="100000"/>
              </a:lnSpc>
              <a:buNone/>
            </a:pPr>
            <a:r>
              <a:rPr lang="en-US" sz="1400" b="1" dirty="0"/>
              <a:t>Method</a:t>
            </a:r>
          </a:p>
          <a:p>
            <a:pPr>
              <a:lnSpc>
                <a:spcPct val="100000"/>
              </a:lnSpc>
            </a:pPr>
            <a:r>
              <a:rPr lang="en-US" sz="1400" dirty="0"/>
              <a:t>First, mix all the ingredients together in a bowl to make a batter.</a:t>
            </a:r>
          </a:p>
          <a:p>
            <a:pPr>
              <a:lnSpc>
                <a:spcPct val="100000"/>
              </a:lnSpc>
            </a:pPr>
            <a:r>
              <a:rPr lang="en-US" sz="1400" dirty="0"/>
              <a:t>After that, put a little butter or oil into a frying pan.</a:t>
            </a:r>
          </a:p>
          <a:p>
            <a:pPr>
              <a:lnSpc>
                <a:spcPct val="100000"/>
              </a:lnSpc>
            </a:pPr>
            <a:r>
              <a:rPr lang="en-US" sz="1400" dirty="0"/>
              <a:t>Next, pour a little of the batter into the pan and fry it until golden.</a:t>
            </a:r>
          </a:p>
          <a:p>
            <a:pPr>
              <a:lnSpc>
                <a:spcPct val="100000"/>
              </a:lnSpc>
            </a:pPr>
            <a:r>
              <a:rPr lang="en-US" sz="1400" dirty="0"/>
              <a:t>Finally, choose a delicious topping.</a:t>
            </a:r>
          </a:p>
        </p:txBody>
      </p:sp>
      <p:pic>
        <p:nvPicPr>
          <p:cNvPr id="4" name="Picture 3">
            <a:extLst>
              <a:ext uri="{FF2B5EF4-FFF2-40B4-BE49-F238E27FC236}">
                <a16:creationId xmlns:a16="http://schemas.microsoft.com/office/drawing/2014/main" id="{CCCC0F9F-BE17-4048-A78C-029609FADEF1}"/>
              </a:ext>
            </a:extLst>
          </p:cNvPr>
          <p:cNvPicPr>
            <a:picLocks noChangeAspect="1"/>
          </p:cNvPicPr>
          <p:nvPr/>
        </p:nvPicPr>
        <p:blipFill rotWithShape="1">
          <a:blip r:embed="rId4"/>
          <a:srcRect l="16371" r="24218"/>
          <a:stretch/>
        </p:blipFill>
        <p:spPr>
          <a:xfrm>
            <a:off x="6084873" y="-3440"/>
            <a:ext cx="6129950" cy="6861439"/>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pic>
        <p:nvPicPr>
          <p:cNvPr id="5" name="Online Media 4" descr="Recorded Sound">
            <a:hlinkClick r:id="" action="ppaction://media"/>
            <a:extLst>
              <a:ext uri="{FF2B5EF4-FFF2-40B4-BE49-F238E27FC236}">
                <a16:creationId xmlns:a16="http://schemas.microsoft.com/office/drawing/2014/main" id="{E5C69AD5-925E-7245-A137-8A1BEC0010E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38530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3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SineVTI">
  <a:themeElements>
    <a:clrScheme name="AnalogousFromLightSeedLeftStep">
      <a:dk1>
        <a:srgbClr val="000000"/>
      </a:dk1>
      <a:lt1>
        <a:srgbClr val="FFFFFF"/>
      </a:lt1>
      <a:dk2>
        <a:srgbClr val="412428"/>
      </a:dk2>
      <a:lt2>
        <a:srgbClr val="E2E3E8"/>
      </a:lt2>
      <a:accent1>
        <a:srgbClr val="AFA072"/>
      </a:accent1>
      <a:accent2>
        <a:srgbClr val="C98F70"/>
      </a:accent2>
      <a:accent3>
        <a:srgbClr val="D28A8F"/>
      </a:accent3>
      <a:accent4>
        <a:srgbClr val="C9709B"/>
      </a:accent4>
      <a:accent5>
        <a:srgbClr val="D186CA"/>
      </a:accent5>
      <a:accent6>
        <a:srgbClr val="AC70C9"/>
      </a:accent6>
      <a:hlink>
        <a:srgbClr val="697AAE"/>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otalTime>16</TotalTime>
  <Words>407</Words>
  <Application>Microsoft Macintosh PowerPoint</Application>
  <PresentationFormat>Widescreen</PresentationFormat>
  <Paragraphs>31</Paragraphs>
  <Slides>7</Slides>
  <Notes>0</Notes>
  <HiddenSlides>0</HiddenSlides>
  <MMClips>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Apple Color Emoji</vt:lpstr>
      <vt:lpstr>Arial</vt:lpstr>
      <vt:lpstr>Avenir Next LT Pro</vt:lpstr>
      <vt:lpstr>Candara</vt:lpstr>
      <vt:lpstr>Posterama</vt:lpstr>
      <vt:lpstr>SineVTI</vt:lpstr>
      <vt:lpstr>Shrove Tuesday  (Pancake Day)</vt:lpstr>
      <vt:lpstr>PowerPoint Presentation</vt:lpstr>
      <vt:lpstr>England</vt:lpstr>
      <vt:lpstr>Northern Ireland</vt:lpstr>
      <vt:lpstr>Wales</vt:lpstr>
      <vt:lpstr>Scotland</vt:lpstr>
      <vt:lpstr>How to make Pancakes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Shrove Tuesday  (Pancake Day)</dc:title>
  <dc:creator>Andy Lambert</dc:creator>
  <cp:lastModifiedBy>Andy Lambert</cp:lastModifiedBy>
  <cp:revision>6</cp:revision>
  <dcterms:created xsi:type="dcterms:W3CDTF">2021-02-09T11:53:08Z</dcterms:created>
  <dcterms:modified xsi:type="dcterms:W3CDTF">2021-02-09T12:30:03Z</dcterms:modified>
</cp:coreProperties>
</file>