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more and less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37FDC-8E03-474D-9F90-37E75F534F93}" type="datetime1">
              <a:rPr lang="en-GB" smtClean="0"/>
              <a:t>22/09/2021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D7DBE-6C86-8F41-A4A8-3B9283B3B0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26805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more and less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BB567E-5198-3A48-9FC7-2226AFB3CAC6}" type="datetime1">
              <a:rPr lang="en-GB" smtClean="0"/>
              <a:t>22/09/2021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57B077-5875-F148-9978-0A56EB7CB6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18437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57B077-5875-F148-9978-0A56EB7CB62F}" type="slidenum">
              <a:rPr lang="en-US" smtClean="0"/>
              <a:t>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/>
              <a:t>more and less</a:t>
            </a:r>
          </a:p>
        </p:txBody>
      </p:sp>
    </p:spTree>
    <p:extLst>
      <p:ext uri="{BB962C8B-B14F-4D97-AF65-F5344CB8AC3E}">
        <p14:creationId xmlns:p14="http://schemas.microsoft.com/office/powerpoint/2010/main" val="2575174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0356974-7076-8648-A6C8-19E6EA65FC0A}" type="datetime1">
              <a:rPr lang="en-GB" smtClean="0"/>
              <a:t>22/09/2021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615-B1EC-3C43-B4BC-9C3BF6417A8A}" type="datetime1">
              <a:rPr lang="en-GB" smtClean="0"/>
              <a:t>22/09/2021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20B9A-A8E7-7448-8961-3794E9D78884}" type="datetime1">
              <a:rPr lang="en-GB" smtClean="0"/>
              <a:t>22/09/2021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0D22-9585-FC44-B0BA-B72646F77E19}" type="datetime1">
              <a:rPr lang="en-GB" smtClean="0"/>
              <a:t>22/09/2021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05201-FD8C-554D-AF17-38F1F4F8DC0D}" type="datetime1">
              <a:rPr lang="en-GB" smtClean="0"/>
              <a:t>22/09/2021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3938-1369-034C-B72B-29D120E84BD6}" type="datetime1">
              <a:rPr lang="en-GB" smtClean="0"/>
              <a:t>22/09/2021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D1A0-43B2-AB45-BFAE-F9E4983E1D8B}" type="datetime1">
              <a:rPr lang="en-GB" smtClean="0"/>
              <a:t>22/09/2021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40FC0-962B-4342-A93B-ED29AC105505}" type="datetime1">
              <a:rPr lang="en-GB" smtClean="0"/>
              <a:t>22/09/2021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92B7-2E2B-2C4A-A010-6E8E370509A0}" type="datetime1">
              <a:rPr lang="en-GB" smtClean="0"/>
              <a:t>22/09/2021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B02-A747-3E46-A67B-B71A1982FAF6}" type="datetime1">
              <a:rPr lang="en-GB" smtClean="0"/>
              <a:t>22/09/2021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14D0-36B1-094F-972B-42025D29540F}" type="datetime1">
              <a:rPr lang="en-GB" smtClean="0"/>
              <a:t>22/09/2021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247645D-DA02-514C-A942-2CE381AE63EA}" type="datetime1">
              <a:rPr lang="en-GB" smtClean="0"/>
              <a:t>22/09/2021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78370" y="4894380"/>
            <a:ext cx="70246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Apple Casual"/>
                <a:cs typeface="Apple Casual"/>
              </a:rPr>
              <a:t>Today we are going to find one </a:t>
            </a:r>
            <a:r>
              <a:rPr lang="en-US" dirty="0">
                <a:solidFill>
                  <a:srgbClr val="8F5201"/>
                </a:solidFill>
                <a:latin typeface="Apple Casual"/>
                <a:cs typeface="Apple Casual"/>
              </a:rPr>
              <a:t>more</a:t>
            </a:r>
            <a:r>
              <a:rPr lang="en-US" dirty="0">
                <a:latin typeface="Apple Casual"/>
                <a:cs typeface="Apple Casual"/>
              </a:rPr>
              <a:t> and one </a:t>
            </a:r>
            <a:r>
              <a:rPr lang="en-US" dirty="0">
                <a:solidFill>
                  <a:srgbClr val="8F5201"/>
                </a:solidFill>
                <a:latin typeface="Apple Casual"/>
                <a:cs typeface="Apple Casual"/>
              </a:rPr>
              <a:t>less</a:t>
            </a:r>
            <a:r>
              <a:rPr lang="en-US" dirty="0">
                <a:latin typeface="Apple Casual"/>
                <a:cs typeface="Apple Casual"/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94" y="818817"/>
            <a:ext cx="8281268" cy="383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2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56164"/>
            <a:ext cx="7024744" cy="1143000"/>
          </a:xfrm>
        </p:spPr>
        <p:txBody>
          <a:bodyPr/>
          <a:lstStyle/>
          <a:p>
            <a:r>
              <a:rPr lang="en-US" dirty="0"/>
              <a:t>The </a:t>
            </a:r>
            <a:r>
              <a:rPr lang="en-US" dirty="0" err="1"/>
              <a:t>Gruffalo</a:t>
            </a:r>
            <a:r>
              <a:rPr lang="en-US" dirty="0"/>
              <a:t> is hungry…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349" y="2520492"/>
            <a:ext cx="4447354" cy="295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67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56164"/>
            <a:ext cx="7024744" cy="1143000"/>
          </a:xfrm>
        </p:spPr>
        <p:txBody>
          <a:bodyPr/>
          <a:lstStyle/>
          <a:p>
            <a:r>
              <a:rPr lang="en-US" dirty="0"/>
              <a:t>…REALLY hungry!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000" y="1825037"/>
            <a:ext cx="525874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Which plate has 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</a:rPr>
              <a:t>more</a:t>
            </a:r>
            <a:r>
              <a:rPr lang="en-US" dirty="0"/>
              <a:t> food?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950148" y="2569632"/>
            <a:ext cx="3245556" cy="3029186"/>
            <a:chOff x="611481" y="2963333"/>
            <a:chExt cx="3245556" cy="3029186"/>
          </a:xfrm>
        </p:grpSpPr>
        <p:sp>
          <p:nvSpPr>
            <p:cNvPr id="7" name="Oval 6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935569" y="2691932"/>
            <a:ext cx="3245556" cy="3029186"/>
            <a:chOff x="611481" y="2963333"/>
            <a:chExt cx="3245556" cy="3029186"/>
          </a:xfrm>
        </p:grpSpPr>
        <p:sp>
          <p:nvSpPr>
            <p:cNvPr id="13" name="Oval 12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973" y="3049884"/>
            <a:ext cx="655696" cy="506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679" y="3556316"/>
            <a:ext cx="655696" cy="506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003" y="2808738"/>
            <a:ext cx="655696" cy="506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973" y="4154940"/>
            <a:ext cx="655696" cy="5064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669" y="3194755"/>
            <a:ext cx="655696" cy="5064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466" y="4168108"/>
            <a:ext cx="655696" cy="5064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251" y="3720786"/>
            <a:ext cx="655696" cy="50643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313" y="3919754"/>
            <a:ext cx="655696" cy="5064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1617" y="4794484"/>
            <a:ext cx="655696" cy="50643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307" y="4756541"/>
            <a:ext cx="655696" cy="50643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452" y="4290404"/>
            <a:ext cx="655696" cy="50643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0741" y="4794484"/>
            <a:ext cx="655696" cy="5064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697" y="4196957"/>
            <a:ext cx="655696" cy="5064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2756" y="3746969"/>
            <a:ext cx="655696" cy="50643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103" y="3160106"/>
            <a:ext cx="655696" cy="50643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7393" y="2941539"/>
            <a:ext cx="655696" cy="50643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697" y="3413322"/>
            <a:ext cx="655696" cy="50643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7003" y="1028197"/>
            <a:ext cx="2396363" cy="159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67177" y="5572010"/>
            <a:ext cx="9522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99198" y="5572010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98113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801886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Mouse only has a small tummy…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222" y="801886"/>
            <a:ext cx="1790699" cy="138306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3490" y="2092390"/>
            <a:ext cx="345337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Which plate has 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</a:rPr>
              <a:t>less</a:t>
            </a:r>
            <a:r>
              <a:rPr lang="en-US" dirty="0"/>
              <a:t> food?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50148" y="2677166"/>
            <a:ext cx="3245556" cy="3029186"/>
            <a:chOff x="611481" y="2963333"/>
            <a:chExt cx="3245556" cy="3029186"/>
          </a:xfrm>
        </p:grpSpPr>
        <p:sp>
          <p:nvSpPr>
            <p:cNvPr id="7" name="Oval 6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32086" y="2695989"/>
            <a:ext cx="3245556" cy="3029186"/>
            <a:chOff x="611481" y="2963333"/>
            <a:chExt cx="3245556" cy="3029186"/>
          </a:xfrm>
        </p:grpSpPr>
        <p:sp>
          <p:nvSpPr>
            <p:cNvPr id="10" name="Oval 9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821" y="3341505"/>
            <a:ext cx="669807" cy="669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628" y="3356560"/>
            <a:ext cx="669807" cy="669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9723" y="4126087"/>
            <a:ext cx="669807" cy="66980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821" y="4109152"/>
            <a:ext cx="669807" cy="669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389" y="4688646"/>
            <a:ext cx="669807" cy="6698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530" y="4444055"/>
            <a:ext cx="669807" cy="6698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177" y="3021657"/>
            <a:ext cx="669807" cy="6698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338" y="3676408"/>
            <a:ext cx="669807" cy="6698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4286" y="4523080"/>
            <a:ext cx="669807" cy="6698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820" y="4346215"/>
            <a:ext cx="669807" cy="6698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9041" y="3951107"/>
            <a:ext cx="669807" cy="66980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8222" y="3128898"/>
            <a:ext cx="669807" cy="6698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8732" y="3463802"/>
            <a:ext cx="669807" cy="66980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255317" y="5572010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81995" y="5572010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5565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83" y="613738"/>
            <a:ext cx="7024744" cy="1143000"/>
          </a:xfrm>
        </p:spPr>
        <p:txBody>
          <a:bodyPr/>
          <a:lstStyle/>
          <a:p>
            <a:r>
              <a:rPr lang="en-US" dirty="0" err="1"/>
              <a:t>Gruffalo</a:t>
            </a:r>
            <a:r>
              <a:rPr lang="en-US" dirty="0"/>
              <a:t> is still hungry!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040" y="959898"/>
            <a:ext cx="2396363" cy="159367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950148" y="2984035"/>
            <a:ext cx="3245556" cy="3029186"/>
            <a:chOff x="611481" y="2963333"/>
            <a:chExt cx="3245556" cy="3029186"/>
          </a:xfrm>
        </p:grpSpPr>
        <p:sp>
          <p:nvSpPr>
            <p:cNvPr id="6" name="Oval 5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angle 2"/>
          <p:cNvSpPr/>
          <p:nvPr/>
        </p:nvSpPr>
        <p:spPr>
          <a:xfrm>
            <a:off x="616553" y="1885427"/>
            <a:ext cx="497319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Let’s give the Gruffalo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</a:rPr>
              <a:t>1 more</a:t>
            </a:r>
            <a:r>
              <a:rPr lang="en-US" dirty="0"/>
              <a:t> mouse.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596" y="3500338"/>
            <a:ext cx="655696" cy="5064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148" y="4549421"/>
            <a:ext cx="655696" cy="5064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3844" y="3991405"/>
            <a:ext cx="655696" cy="506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03" y="4955037"/>
            <a:ext cx="655696" cy="506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799" y="4040636"/>
            <a:ext cx="655696" cy="506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4092" y="3332573"/>
            <a:ext cx="655696" cy="50643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436501" y="3826786"/>
            <a:ext cx="2908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1 </a:t>
            </a:r>
            <a:r>
              <a:rPr lang="en-US" sz="2800" dirty="0">
                <a:solidFill>
                  <a:schemeClr val="accent6">
                    <a:lumMod val="50000"/>
                  </a:schemeClr>
                </a:solidFill>
              </a:rPr>
              <a:t>more than </a:t>
            </a:r>
            <a:r>
              <a:rPr lang="en-US" sz="2800" dirty="0"/>
              <a:t>6 is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44894" y="3137208"/>
            <a:ext cx="11688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/>
              <a:t>7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799" y="4802637"/>
            <a:ext cx="655696" cy="50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332" y="742427"/>
            <a:ext cx="7024744" cy="1143000"/>
          </a:xfrm>
        </p:spPr>
        <p:txBody>
          <a:bodyPr>
            <a:normAutofit/>
          </a:bodyPr>
          <a:lstStyle/>
          <a:p>
            <a:r>
              <a:rPr lang="en-US" sz="3200" dirty="0"/>
              <a:t>Mouse can’t eat all that!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222" y="801886"/>
            <a:ext cx="1790699" cy="138306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950148" y="2984035"/>
            <a:ext cx="3245556" cy="3029186"/>
            <a:chOff x="611481" y="2963333"/>
            <a:chExt cx="3245556" cy="3029186"/>
          </a:xfrm>
        </p:grpSpPr>
        <p:sp>
          <p:nvSpPr>
            <p:cNvPr id="6" name="Oval 5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Rectangle 7"/>
          <p:cNvSpPr/>
          <p:nvPr/>
        </p:nvSpPr>
        <p:spPr>
          <a:xfrm>
            <a:off x="616553" y="1885427"/>
            <a:ext cx="396923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Let’s give the Mouse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</a:rPr>
              <a:t>1 less</a:t>
            </a:r>
            <a:r>
              <a:rPr lang="en-US" dirty="0"/>
              <a:t> nut.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170" y="3275657"/>
            <a:ext cx="669807" cy="6698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273" y="4092220"/>
            <a:ext cx="669807" cy="6698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903" y="3843864"/>
            <a:ext cx="669807" cy="6698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6428" y="4427124"/>
            <a:ext cx="669807" cy="669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170" y="5174072"/>
            <a:ext cx="669807" cy="669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5881" y="4762028"/>
            <a:ext cx="669807" cy="66980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442588" y="4144339"/>
            <a:ext cx="2580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1 </a:t>
            </a:r>
            <a:r>
              <a:rPr lang="en-US" sz="2800" dirty="0">
                <a:solidFill>
                  <a:schemeClr val="accent6">
                    <a:lumMod val="50000"/>
                  </a:schemeClr>
                </a:solidFill>
              </a:rPr>
              <a:t>less than </a:t>
            </a:r>
            <a:r>
              <a:rPr lang="en-US" sz="2800" dirty="0"/>
              <a:t>6 is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023117" y="3519183"/>
            <a:ext cx="81008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83149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94" y="630669"/>
            <a:ext cx="8281268" cy="38309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6222" y="4827391"/>
            <a:ext cx="8071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pple Casual"/>
                <a:cs typeface="Apple Casual"/>
              </a:rPr>
              <a:t>Now can you help the </a:t>
            </a:r>
            <a:r>
              <a:rPr lang="en-US" sz="2400" dirty="0" err="1">
                <a:solidFill>
                  <a:srgbClr val="8F5201"/>
                </a:solidFill>
                <a:latin typeface="Apple Casual"/>
                <a:cs typeface="Apple Casual"/>
              </a:rPr>
              <a:t>Gruffalo</a:t>
            </a:r>
            <a:r>
              <a:rPr lang="en-US" sz="2400" dirty="0">
                <a:solidFill>
                  <a:srgbClr val="8F5201"/>
                </a:solidFill>
                <a:latin typeface="Apple Casual"/>
                <a:cs typeface="Apple Casual"/>
              </a:rPr>
              <a:t> </a:t>
            </a:r>
            <a:r>
              <a:rPr lang="en-US" sz="2400" dirty="0">
                <a:latin typeface="Apple Casual"/>
                <a:cs typeface="Apple Casual"/>
              </a:rPr>
              <a:t> and </a:t>
            </a:r>
            <a:r>
              <a:rPr lang="en-US" sz="2400" dirty="0">
                <a:solidFill>
                  <a:srgbClr val="8F5201"/>
                </a:solidFill>
                <a:latin typeface="Apple Casual"/>
                <a:cs typeface="Apple Casual"/>
              </a:rPr>
              <a:t>Mouse</a:t>
            </a:r>
            <a:r>
              <a:rPr lang="en-US" sz="2400" dirty="0">
                <a:latin typeface="Apple Casual"/>
                <a:cs typeface="Apple Casual"/>
              </a:rPr>
              <a:t> get the right amount of food?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373" y="4534369"/>
            <a:ext cx="628677" cy="4180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8577" y="4461640"/>
            <a:ext cx="655696" cy="50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55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74" y="670183"/>
            <a:ext cx="7024744" cy="1143000"/>
          </a:xfrm>
        </p:spPr>
        <p:txBody>
          <a:bodyPr/>
          <a:lstStyle/>
          <a:p>
            <a:r>
              <a:rPr lang="en-US" dirty="0"/>
              <a:t>Give mouse </a:t>
            </a:r>
            <a:r>
              <a:rPr lang="en-US" dirty="0">
                <a:solidFill>
                  <a:srgbClr val="8F5201"/>
                </a:solidFill>
              </a:rPr>
              <a:t>1 less </a:t>
            </a:r>
            <a:r>
              <a:rPr lang="en-US" dirty="0"/>
              <a:t>nut…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8592" y="787603"/>
            <a:ext cx="1790699" cy="138306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50147" y="1909704"/>
            <a:ext cx="3546593" cy="3401537"/>
            <a:chOff x="611481" y="2963333"/>
            <a:chExt cx="3245556" cy="3029186"/>
          </a:xfrm>
        </p:grpSpPr>
        <p:sp>
          <p:nvSpPr>
            <p:cNvPr id="7" name="Oval 6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Rectangle 8"/>
          <p:cNvSpPr/>
          <p:nvPr/>
        </p:nvSpPr>
        <p:spPr>
          <a:xfrm>
            <a:off x="2173110" y="5390446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638178" y="3429000"/>
            <a:ext cx="18153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8F5201"/>
                </a:solidFill>
              </a:rPr>
              <a:t>1 less </a:t>
            </a:r>
            <a:endParaRPr lang="en-US" sz="3600" dirty="0"/>
          </a:p>
        </p:txBody>
      </p:sp>
      <p:sp>
        <p:nvSpPr>
          <p:cNvPr id="11" name="Rectangle 10"/>
          <p:cNvSpPr/>
          <p:nvPr/>
        </p:nvSpPr>
        <p:spPr>
          <a:xfrm>
            <a:off x="6749814" y="3181587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309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14000" y="670183"/>
            <a:ext cx="7024744" cy="1143000"/>
          </a:xfrm>
        </p:spPr>
        <p:txBody>
          <a:bodyPr>
            <a:normAutofit/>
          </a:bodyPr>
          <a:lstStyle/>
          <a:p>
            <a:r>
              <a:rPr lang="en-US" sz="3100" dirty="0"/>
              <a:t>Give </a:t>
            </a:r>
            <a:r>
              <a:rPr lang="en-US" sz="3100" dirty="0" err="1"/>
              <a:t>Gruffalo</a:t>
            </a:r>
            <a:r>
              <a:rPr lang="en-US" sz="3100" dirty="0"/>
              <a:t> </a:t>
            </a:r>
            <a:r>
              <a:rPr lang="en-US" sz="3100" dirty="0">
                <a:solidFill>
                  <a:srgbClr val="8F5201"/>
                </a:solidFill>
              </a:rPr>
              <a:t>1 more </a:t>
            </a:r>
            <a:r>
              <a:rPr lang="en-US" sz="3100" dirty="0"/>
              <a:t>mouse</a:t>
            </a:r>
            <a:r>
              <a:rPr lang="en-US" dirty="0"/>
              <a:t>…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950147" y="1909704"/>
            <a:ext cx="3546593" cy="3401537"/>
            <a:chOff x="611481" y="2963333"/>
            <a:chExt cx="3245556" cy="3029186"/>
          </a:xfrm>
        </p:grpSpPr>
        <p:sp>
          <p:nvSpPr>
            <p:cNvPr id="15" name="Oval 14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/>
          <p:cNvSpPr/>
          <p:nvPr/>
        </p:nvSpPr>
        <p:spPr>
          <a:xfrm>
            <a:off x="2173110" y="5390446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638178" y="3429000"/>
            <a:ext cx="18153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8F5201"/>
                </a:solidFill>
              </a:rPr>
              <a:t>1 more </a:t>
            </a:r>
            <a:endParaRPr lang="en-US" sz="3600" dirty="0"/>
          </a:p>
        </p:txBody>
      </p:sp>
      <p:sp>
        <p:nvSpPr>
          <p:cNvPr id="19" name="Rectangle 18"/>
          <p:cNvSpPr/>
          <p:nvPr/>
        </p:nvSpPr>
        <p:spPr>
          <a:xfrm>
            <a:off x="6749814" y="3181587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8184" y="818444"/>
            <a:ext cx="2174228" cy="144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318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68</TotalTime>
  <Words>116</Words>
  <Application>Microsoft Office PowerPoint</Application>
  <PresentationFormat>On-screen Show (4:3)</PresentationFormat>
  <Paragraphs>25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Apple Casual</vt:lpstr>
      <vt:lpstr>Calibri</vt:lpstr>
      <vt:lpstr>Century Gothic</vt:lpstr>
      <vt:lpstr>Wingdings 2</vt:lpstr>
      <vt:lpstr>Austin</vt:lpstr>
      <vt:lpstr>Today we are going to find one more and one less.</vt:lpstr>
      <vt:lpstr>The Gruffalo is hungry…</vt:lpstr>
      <vt:lpstr>…REALLY hungry!</vt:lpstr>
      <vt:lpstr>Mouse only has a small tummy…</vt:lpstr>
      <vt:lpstr>Gruffalo is still hungry!</vt:lpstr>
      <vt:lpstr>Mouse can’t eat all that!</vt:lpstr>
      <vt:lpstr>PowerPoint Presentation</vt:lpstr>
      <vt:lpstr>Give mouse 1 less nut…</vt:lpstr>
      <vt:lpstr>Give Gruffalo 1 more mouse…</vt:lpstr>
    </vt:vector>
  </TitlesOfParts>
  <Company>Arqiva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Today we are going to find one more and one less.</dc:title>
  <dc:creator>Simon Rich</dc:creator>
  <cp:lastModifiedBy>Jo Sothcott</cp:lastModifiedBy>
  <cp:revision>8</cp:revision>
  <dcterms:created xsi:type="dcterms:W3CDTF">2013-01-12T10:42:17Z</dcterms:created>
  <dcterms:modified xsi:type="dcterms:W3CDTF">2021-09-22T19:21:45Z</dcterms:modified>
</cp:coreProperties>
</file>