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64" r:id="rId2"/>
    <p:sldId id="277" r:id="rId3"/>
    <p:sldId id="276" r:id="rId4"/>
    <p:sldId id="269" r:id="rId5"/>
    <p:sldId id="273" r:id="rId6"/>
    <p:sldId id="278" r:id="rId7"/>
    <p:sldId id="274" r:id="rId8"/>
    <p:sldId id="275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 SemiBold" charset="0"/>
      <p:bold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192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7C43"/>
    <a:srgbClr val="FFC000"/>
    <a:srgbClr val="FFFFFF"/>
    <a:srgbClr val="BC0105"/>
    <a:srgbClr val="18A0DB"/>
    <a:srgbClr val="DE1E5A"/>
    <a:srgbClr val="4DB1E3"/>
    <a:srgbClr val="80C1EB"/>
    <a:srgbClr val="ACDDFC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5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94" y="72"/>
      </p:cViewPr>
      <p:guideLst>
        <p:guide orient="horz" pos="2183"/>
        <p:guide pos="2880"/>
        <p:guide pos="340"/>
        <p:guide orient="horz" pos="3997"/>
        <p:guide pos="5420"/>
        <p:guide orient="horz" pos="346"/>
        <p:guide pos="476"/>
        <p:guide orient="horz" pos="482"/>
        <p:guide orient="horz" pos="3838"/>
        <p:guide pos="1927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XNImo2oyhew" TargetMode="Externa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5849207A-4F26-48AA-B4A5-6C8E6EFCBB4D}"/>
              </a:ext>
            </a:extLst>
          </p:cNvPr>
          <p:cNvSpPr/>
          <p:nvPr/>
        </p:nvSpPr>
        <p:spPr>
          <a:xfrm>
            <a:off x="657769" y="2074640"/>
            <a:ext cx="7679896" cy="4026901"/>
          </a:xfrm>
          <a:prstGeom prst="rect">
            <a:avLst/>
          </a:prstGeom>
          <a:solidFill>
            <a:schemeClr val="bg1"/>
          </a:solidFill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See if you can answer these questions based on yesterday’s topic work:</a:t>
            </a:r>
          </a:p>
          <a:p>
            <a:endParaRPr lang="en-GB" b="1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GB" b="1" dirty="0" smtClean="0">
                <a:solidFill>
                  <a:schemeClr val="tx1"/>
                </a:solidFill>
              </a:rPr>
              <a:t>What are the three stages in the ‘simple’ life cycle?</a:t>
            </a:r>
          </a:p>
          <a:p>
            <a:endParaRPr lang="en-GB" b="1" dirty="0">
              <a:solidFill>
                <a:schemeClr val="tx1"/>
              </a:solidFill>
            </a:endParaRPr>
          </a:p>
          <a:p>
            <a:r>
              <a:rPr lang="en-GB" b="1" dirty="0" smtClean="0">
                <a:solidFill>
                  <a:schemeClr val="tx1"/>
                </a:solidFill>
              </a:rPr>
              <a:t>2. What are some of the features of amphibians?</a:t>
            </a:r>
          </a:p>
          <a:p>
            <a:endParaRPr lang="en-GB" b="1" dirty="0">
              <a:solidFill>
                <a:schemeClr val="tx1"/>
              </a:solidFill>
            </a:endParaRPr>
          </a:p>
          <a:p>
            <a:r>
              <a:rPr lang="en-GB" b="1" dirty="0" smtClean="0">
                <a:solidFill>
                  <a:schemeClr val="tx1"/>
                </a:solidFill>
              </a:rPr>
              <a:t>3. Can you name three different animals which are amphibians?</a:t>
            </a:r>
          </a:p>
          <a:p>
            <a:endParaRPr lang="en-GB" b="1" dirty="0">
              <a:solidFill>
                <a:schemeClr val="tx1"/>
              </a:solidFill>
            </a:endParaRPr>
          </a:p>
          <a:p>
            <a:r>
              <a:rPr lang="en-GB" b="1" dirty="0" smtClean="0">
                <a:solidFill>
                  <a:schemeClr val="tx1"/>
                </a:solidFill>
              </a:rPr>
              <a:t>4. What are the main stages in the life cycle of a frog?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1" y="765175"/>
            <a:ext cx="8247706" cy="994306"/>
          </a:xfrm>
          <a:prstGeom prst="roundRect">
            <a:avLst>
              <a:gd name="adj" fmla="val 0"/>
            </a:avLst>
          </a:prstGeom>
          <a:solidFill>
            <a:srgbClr val="117C43"/>
          </a:solidFill>
        </p:spPr>
        <p:txBody>
          <a:bodyPr/>
          <a:lstStyle/>
          <a:p>
            <a:r>
              <a:rPr lang="en-GB" sz="3600" b="0" dirty="0" smtClean="0">
                <a:solidFill>
                  <a:schemeClr val="bg1"/>
                </a:solidFill>
                <a:latin typeface="Twinkl SemiBold" pitchFamily="2" charset="0"/>
              </a:rPr>
              <a:t>What can you remember from yesterday?</a:t>
            </a:r>
            <a:endParaRPr lang="en-GB" sz="3600" b="0" dirty="0">
              <a:solidFill>
                <a:schemeClr val="bg1"/>
              </a:solidFill>
              <a:latin typeface="Twinkl SemiBol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5849207A-4F26-48AA-B4A5-6C8E6EFCBB4D}"/>
              </a:ext>
            </a:extLst>
          </p:cNvPr>
          <p:cNvSpPr/>
          <p:nvPr/>
        </p:nvSpPr>
        <p:spPr>
          <a:xfrm>
            <a:off x="657769" y="2074640"/>
            <a:ext cx="7679896" cy="4026901"/>
          </a:xfrm>
          <a:prstGeom prst="rect">
            <a:avLst/>
          </a:prstGeom>
          <a:solidFill>
            <a:schemeClr val="bg1"/>
          </a:solidFill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pPr marL="342900" indent="-342900">
              <a:buAutoNum type="arabicPeriod"/>
            </a:pPr>
            <a:r>
              <a:rPr lang="en-GB" b="1" dirty="0" smtClean="0">
                <a:solidFill>
                  <a:schemeClr val="tx1"/>
                </a:solidFill>
              </a:rPr>
              <a:t>What are the three stages in the ‘simple’ life cycle?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They are born, they are young, they are an adult.</a:t>
            </a:r>
          </a:p>
          <a:p>
            <a:endParaRPr lang="en-GB" b="1" dirty="0">
              <a:solidFill>
                <a:schemeClr val="tx1"/>
              </a:solidFill>
            </a:endParaRPr>
          </a:p>
          <a:p>
            <a:r>
              <a:rPr lang="en-GB" b="1" dirty="0" smtClean="0">
                <a:solidFill>
                  <a:schemeClr val="tx1"/>
                </a:solidFill>
              </a:rPr>
              <a:t>2. What are some of the features of amphibians?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They are cold-blooded, they come from eggs, they can breathe in and out of water.</a:t>
            </a:r>
          </a:p>
          <a:p>
            <a:endParaRPr lang="en-GB" b="1" dirty="0">
              <a:solidFill>
                <a:schemeClr val="tx1"/>
              </a:solidFill>
            </a:endParaRPr>
          </a:p>
          <a:p>
            <a:r>
              <a:rPr lang="en-GB" b="1" dirty="0" smtClean="0">
                <a:solidFill>
                  <a:schemeClr val="tx1"/>
                </a:solidFill>
              </a:rPr>
              <a:t>3. Can you name three different animals which are amphibians?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Frogs, toads, newts, salamanders…</a:t>
            </a:r>
          </a:p>
          <a:p>
            <a:endParaRPr lang="en-GB" b="1" dirty="0">
              <a:solidFill>
                <a:schemeClr val="tx1"/>
              </a:solidFill>
            </a:endParaRPr>
          </a:p>
          <a:p>
            <a:r>
              <a:rPr lang="en-GB" b="1" dirty="0" smtClean="0">
                <a:solidFill>
                  <a:schemeClr val="tx1"/>
                </a:solidFill>
              </a:rPr>
              <a:t>4. What are the main stages in the life cycle of a frog?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Eggs, tadpoles, grows fins and stronger tail, develops lungs and back legs, grows front legs and tail shortens, jumps on land and is an adult.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1" y="765175"/>
            <a:ext cx="8247706" cy="994306"/>
          </a:xfrm>
          <a:prstGeom prst="roundRect">
            <a:avLst>
              <a:gd name="adj" fmla="val 0"/>
            </a:avLst>
          </a:prstGeom>
          <a:solidFill>
            <a:srgbClr val="117C43"/>
          </a:solidFill>
        </p:spPr>
        <p:txBody>
          <a:bodyPr/>
          <a:lstStyle/>
          <a:p>
            <a:r>
              <a:rPr lang="en-GB" sz="3600" b="0" dirty="0" smtClean="0">
                <a:solidFill>
                  <a:schemeClr val="bg1"/>
                </a:solidFill>
                <a:latin typeface="Twinkl SemiBold" pitchFamily="2" charset="0"/>
              </a:rPr>
              <a:t>Answers!</a:t>
            </a:r>
            <a:endParaRPr lang="en-GB" sz="3600" b="0" dirty="0">
              <a:solidFill>
                <a:schemeClr val="bg1"/>
              </a:solidFill>
              <a:latin typeface="Twinkl SemiBol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720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5849207A-4F26-48AA-B4A5-6C8E6EFCBB4D}"/>
              </a:ext>
            </a:extLst>
          </p:cNvPr>
          <p:cNvSpPr/>
          <p:nvPr/>
        </p:nvSpPr>
        <p:spPr>
          <a:xfrm>
            <a:off x="888653" y="2841780"/>
            <a:ext cx="5871485" cy="583672"/>
          </a:xfrm>
          <a:prstGeom prst="rect">
            <a:avLst/>
          </a:prstGeom>
          <a:solidFill>
            <a:schemeClr val="bg1"/>
          </a:solidFill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insects?</a:t>
            </a:r>
            <a:r>
              <a:rPr lang="en-GB" b="1" dirty="0"/>
              <a:t>?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7C1CF35-546B-4D07-92A0-CB08A28EB3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4" r="14644"/>
          <a:stretch/>
        </p:blipFill>
        <p:spPr>
          <a:xfrm>
            <a:off x="4593519" y="2182896"/>
            <a:ext cx="3871471" cy="3871471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1" y="765175"/>
            <a:ext cx="8247706" cy="994306"/>
          </a:xfrm>
          <a:prstGeom prst="roundRect">
            <a:avLst>
              <a:gd name="adj" fmla="val 0"/>
            </a:avLst>
          </a:prstGeom>
          <a:solidFill>
            <a:srgbClr val="117C43"/>
          </a:solidFill>
        </p:spPr>
        <p:txBody>
          <a:bodyPr/>
          <a:lstStyle/>
          <a:p>
            <a:r>
              <a:rPr lang="en-GB" sz="3600" b="0" dirty="0">
                <a:solidFill>
                  <a:schemeClr val="bg1"/>
                </a:solidFill>
                <a:latin typeface="Twinkl SemiBold" pitchFamily="2" charset="0"/>
              </a:rPr>
              <a:t>What Do You Know About…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4A88BF9A-247A-4B59-8DE9-8E4864F4F782}"/>
              </a:ext>
            </a:extLst>
          </p:cNvPr>
          <p:cNvSpPr/>
          <p:nvPr/>
        </p:nvSpPr>
        <p:spPr>
          <a:xfrm>
            <a:off x="4572000" y="2172832"/>
            <a:ext cx="3892990" cy="3892990"/>
          </a:xfrm>
          <a:prstGeom prst="ellipse">
            <a:avLst/>
          </a:prstGeom>
          <a:noFill/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465D17F1-591C-42FC-B437-4448B164AF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40"/>
          <a:stretch/>
        </p:blipFill>
        <p:spPr>
          <a:xfrm>
            <a:off x="4973782" y="1839874"/>
            <a:ext cx="3089426" cy="501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174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C40D35-EDA6-4D6A-B321-EC2DA703C93F}"/>
              </a:ext>
            </a:extLst>
          </p:cNvPr>
          <p:cNvSpPr/>
          <p:nvPr/>
        </p:nvSpPr>
        <p:spPr>
          <a:xfrm>
            <a:off x="755650" y="1991082"/>
            <a:ext cx="6432801" cy="434569"/>
          </a:xfrm>
          <a:prstGeom prst="rect">
            <a:avLst/>
          </a:prstGeom>
          <a:solidFill>
            <a:srgbClr val="117C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/>
              <a:t>an insect?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FA73187-4F2C-4381-A2C0-CE91140804B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4" r="14644"/>
          <a:stretch/>
        </p:blipFill>
        <p:spPr>
          <a:xfrm>
            <a:off x="6242838" y="1983692"/>
            <a:ext cx="2154567" cy="2154567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1" y="765175"/>
            <a:ext cx="8247706" cy="994306"/>
          </a:xfrm>
          <a:prstGeom prst="roundRect">
            <a:avLst>
              <a:gd name="adj" fmla="val 0"/>
            </a:avLst>
          </a:prstGeom>
          <a:solidFill>
            <a:srgbClr val="117C43"/>
          </a:solidFill>
        </p:spPr>
        <p:txBody>
          <a:bodyPr/>
          <a:lstStyle/>
          <a:p>
            <a:r>
              <a:rPr lang="en-GB" sz="3600" b="0" dirty="0">
                <a:solidFill>
                  <a:schemeClr val="bg1"/>
                </a:solidFill>
                <a:latin typeface="Twinkl SemiBold" pitchFamily="2" charset="0"/>
              </a:rPr>
              <a:t>What Is…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96DA3EEF-5DFC-4439-A658-D47BA2203ADC}"/>
              </a:ext>
            </a:extLst>
          </p:cNvPr>
          <p:cNvSpPr/>
          <p:nvPr/>
        </p:nvSpPr>
        <p:spPr>
          <a:xfrm>
            <a:off x="6233785" y="1997502"/>
            <a:ext cx="2154567" cy="2154567"/>
          </a:xfrm>
          <a:prstGeom prst="ellipse">
            <a:avLst/>
          </a:prstGeom>
          <a:noFill/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0841E1-AB30-43E1-9E0F-1DDFA7CCD046}"/>
              </a:ext>
            </a:extLst>
          </p:cNvPr>
          <p:cNvSpPr txBox="1"/>
          <p:nvPr/>
        </p:nvSpPr>
        <p:spPr>
          <a:xfrm>
            <a:off x="755650" y="2504118"/>
            <a:ext cx="60253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An insect is a creature whose body is split into three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sections called the head, the thorax and the abdomen.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Insects have an exoskeleton. There are around one million species of insects, including ants, bees and butterflies.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DE9CFB9-C5F7-4424-949F-DD458F888751}"/>
              </a:ext>
            </a:extLst>
          </p:cNvPr>
          <p:cNvSpPr txBox="1"/>
          <p:nvPr/>
        </p:nvSpPr>
        <p:spPr>
          <a:xfrm>
            <a:off x="1716984" y="6071278"/>
            <a:ext cx="57009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Click on </a:t>
            </a:r>
            <a:r>
              <a:rPr lang="en-GB" altLang="en-US" sz="1600" dirty="0" smtClean="0"/>
              <a:t>the </a:t>
            </a:r>
            <a:r>
              <a:rPr lang="en-GB" altLang="en-US" sz="1600" dirty="0"/>
              <a:t>picture to find out more. </a:t>
            </a:r>
          </a:p>
        </p:txBody>
      </p:sp>
      <p:pic>
        <p:nvPicPr>
          <p:cNvPr id="17" name="butterfly">
            <a:extLst>
              <a:ext uri="{FF2B5EF4-FFF2-40B4-BE49-F238E27FC236}">
                <a16:creationId xmlns:a16="http://schemas.microsoft.com/office/drawing/2014/main" id="{C895368C-4F5D-4273-AC0A-B91B3A8F0B1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09250">
            <a:off x="5986495" y="2349600"/>
            <a:ext cx="2667253" cy="1450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726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1" y="765175"/>
            <a:ext cx="8247706" cy="994306"/>
          </a:xfrm>
          <a:prstGeom prst="roundRect">
            <a:avLst>
              <a:gd name="adj" fmla="val 0"/>
            </a:avLst>
          </a:prstGeom>
          <a:solidFill>
            <a:srgbClr val="117C43"/>
          </a:solidFill>
        </p:spPr>
        <p:txBody>
          <a:bodyPr/>
          <a:lstStyle/>
          <a:p>
            <a:r>
              <a:rPr lang="en-GB" sz="3600" b="0" dirty="0">
                <a:solidFill>
                  <a:schemeClr val="bg1"/>
                </a:solidFill>
                <a:latin typeface="Twinkl SemiBold" pitchFamily="2" charset="0"/>
              </a:rPr>
              <a:t>Insects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DE4806C-4B84-4F92-BB04-C2A61344E689}"/>
              </a:ext>
            </a:extLst>
          </p:cNvPr>
          <p:cNvSpPr txBox="1"/>
          <p:nvPr/>
        </p:nvSpPr>
        <p:spPr>
          <a:xfrm>
            <a:off x="751124" y="1915643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Insects come under two categories. ‘Metamorphosis’ means ‘to change’. Click on a heading to find out more.</a:t>
            </a:r>
          </a:p>
        </p:txBody>
      </p:sp>
      <p:sp>
        <p:nvSpPr>
          <p:cNvPr id="3" name="Complete">
            <a:extLst>
              <a:ext uri="{FF2B5EF4-FFF2-40B4-BE49-F238E27FC236}">
                <a16:creationId xmlns:a16="http://schemas.microsoft.com/office/drawing/2014/main" id="{AC1C096D-AA7D-4EC5-9249-49E92973B1AC}"/>
              </a:ext>
            </a:extLst>
          </p:cNvPr>
          <p:cNvSpPr/>
          <p:nvPr/>
        </p:nvSpPr>
        <p:spPr>
          <a:xfrm>
            <a:off x="751124" y="2743200"/>
            <a:ext cx="3820876" cy="685800"/>
          </a:xfrm>
          <a:prstGeom prst="rect">
            <a:avLst/>
          </a:prstGeom>
          <a:solidFill>
            <a:srgbClr val="117C43"/>
          </a:solidFill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Complete Metamorphosis</a:t>
            </a:r>
          </a:p>
        </p:txBody>
      </p:sp>
      <p:sp>
        <p:nvSpPr>
          <p:cNvPr id="30" name="Incomplete">
            <a:extLst>
              <a:ext uri="{FF2B5EF4-FFF2-40B4-BE49-F238E27FC236}">
                <a16:creationId xmlns:a16="http://schemas.microsoft.com/office/drawing/2014/main" id="{E320CE21-6D94-4661-9BCC-872FE35B745C}"/>
              </a:ext>
            </a:extLst>
          </p:cNvPr>
          <p:cNvSpPr/>
          <p:nvPr/>
        </p:nvSpPr>
        <p:spPr>
          <a:xfrm>
            <a:off x="4562947" y="2743200"/>
            <a:ext cx="3861915" cy="685800"/>
          </a:xfrm>
          <a:prstGeom prst="rect">
            <a:avLst/>
          </a:prstGeom>
          <a:solidFill>
            <a:srgbClr val="117C43"/>
          </a:solidFill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Incomplete Metamorphosis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96D6248-EB0B-4AEA-9DBB-83F5BE3A7875}"/>
              </a:ext>
            </a:extLst>
          </p:cNvPr>
          <p:cNvSpPr txBox="1"/>
          <p:nvPr/>
        </p:nvSpPr>
        <p:spPr>
          <a:xfrm>
            <a:off x="755650" y="3429001"/>
            <a:ext cx="3807298" cy="1378390"/>
          </a:xfrm>
          <a:prstGeom prst="rect">
            <a:avLst/>
          </a:prstGeom>
          <a:solidFill>
            <a:schemeClr val="bg1"/>
          </a:solidFill>
          <a:ln w="38100">
            <a:solidFill>
              <a:srgbClr val="117C43"/>
            </a:solidFill>
          </a:ln>
        </p:spPr>
        <p:txBody>
          <a:bodyPr wrap="square" lIns="108000" rIns="10800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The life cycle of these insects has four stages: egg, larva, pupa and adult. Insects in this category include beetles, butterflies and flies.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D49FB29-1588-4A76-A1AC-53A9664D4C53}"/>
              </a:ext>
            </a:extLst>
          </p:cNvPr>
          <p:cNvSpPr txBox="1"/>
          <p:nvPr/>
        </p:nvSpPr>
        <p:spPr>
          <a:xfrm>
            <a:off x="4562947" y="3425228"/>
            <a:ext cx="3861915" cy="1378390"/>
          </a:xfrm>
          <a:prstGeom prst="rect">
            <a:avLst/>
          </a:prstGeom>
          <a:solidFill>
            <a:schemeClr val="bg1"/>
          </a:solidFill>
          <a:ln w="38100">
            <a:solidFill>
              <a:srgbClr val="117C43"/>
            </a:solidFill>
          </a:ln>
        </p:spPr>
        <p:txBody>
          <a:bodyPr wrap="square" lIns="108000" rIns="10800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The life cycle of these insects has three stages: egg, nymph and adult.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Insects in this category include grasshoppers, crickets and cockroaches.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704AF3-E709-460B-BEDA-0916EB5D05B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12792">
            <a:off x="1571188" y="4700418"/>
            <a:ext cx="2478405" cy="13476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D417A04-C0F0-4FEC-A532-503B43BE40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02932" y="4594582"/>
            <a:ext cx="2492926" cy="1519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584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29" grpId="0"/>
      <p:bldP spid="32" grpId="0" animBg="1"/>
      <p:bldP spid="3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325" y="1326793"/>
            <a:ext cx="8220075" cy="994306"/>
          </a:xfrm>
        </p:spPr>
        <p:txBody>
          <a:bodyPr/>
          <a:lstStyle/>
          <a:p>
            <a:r>
              <a:rPr lang="en-GB" b="0" dirty="0" smtClean="0"/>
              <a:t>Watch the video below to find out more about these two different life cycles.</a:t>
            </a:r>
            <a:endParaRPr lang="en-GB" b="0" dirty="0"/>
          </a:p>
        </p:txBody>
      </p:sp>
      <p:sp>
        <p:nvSpPr>
          <p:cNvPr id="3" name="TextBox 2"/>
          <p:cNvSpPr txBox="1"/>
          <p:nvPr/>
        </p:nvSpPr>
        <p:spPr>
          <a:xfrm>
            <a:off x="929838" y="3556659"/>
            <a:ext cx="72071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https://www.youtube.com/watch?v=XNImo2oyhew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5475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Box 47">
            <a:extLst>
              <a:ext uri="{FF2B5EF4-FFF2-40B4-BE49-F238E27FC236}">
                <a16:creationId xmlns:a16="http://schemas.microsoft.com/office/drawing/2014/main" id="{36105113-1B2A-4F12-BF7F-4EE4EDEBE09C}"/>
              </a:ext>
            </a:extLst>
          </p:cNvPr>
          <p:cNvSpPr txBox="1"/>
          <p:nvPr/>
        </p:nvSpPr>
        <p:spPr>
          <a:xfrm>
            <a:off x="724020" y="2164447"/>
            <a:ext cx="2920710" cy="1386048"/>
          </a:xfrm>
          <a:prstGeom prst="rect">
            <a:avLst/>
          </a:prstGeom>
          <a:solidFill>
            <a:schemeClr val="bg1"/>
          </a:solidFill>
          <a:ln w="38100">
            <a:solidFill>
              <a:srgbClr val="117C43"/>
            </a:solidFill>
          </a:ln>
        </p:spPr>
        <p:txBody>
          <a:bodyPr wrap="square" lIns="36000" rIns="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sz="1600" dirty="0"/>
              <a:t>It metamorphoses into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sz="1600" dirty="0"/>
              <a:t>an adult which breaks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sz="1600" dirty="0"/>
              <a:t>out of the pupa, matures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sz="1600" dirty="0"/>
              <a:t>and lays eggs.</a:t>
            </a:r>
            <a:endParaRPr lang="en-GB" altLang="en-US" sz="16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F7C5799-D9DC-453E-A7B5-444545C2C2A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/>
        </p:blipFill>
        <p:spPr>
          <a:xfrm>
            <a:off x="3030158" y="2072477"/>
            <a:ext cx="1208423" cy="1208423"/>
          </a:xfrm>
          <a:prstGeom prst="flowChartConnector">
            <a:avLst/>
          </a:prstGeom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8F64D53F-0098-4191-AE1C-BF7E162C2835}"/>
              </a:ext>
            </a:extLst>
          </p:cNvPr>
          <p:cNvSpPr txBox="1"/>
          <p:nvPr/>
        </p:nvSpPr>
        <p:spPr>
          <a:xfrm>
            <a:off x="1591435" y="5214572"/>
            <a:ext cx="5294292" cy="661127"/>
          </a:xfrm>
          <a:prstGeom prst="rect">
            <a:avLst/>
          </a:prstGeom>
          <a:solidFill>
            <a:schemeClr val="bg1"/>
          </a:solidFill>
          <a:ln w="38100">
            <a:solidFill>
              <a:srgbClr val="117C43"/>
            </a:solidFill>
          </a:ln>
        </p:spPr>
        <p:txBody>
          <a:bodyPr wrap="square" lIns="504000" rIns="39600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The pupa is usually where a hard case is formed around the larva.</a:t>
            </a:r>
          </a:p>
        </p:txBody>
      </p:sp>
      <p:pic>
        <p:nvPicPr>
          <p:cNvPr id="2052" name="Picture 4" descr="Image result for butterfly pupa">
            <a:extLst>
              <a:ext uri="{FF2B5EF4-FFF2-40B4-BE49-F238E27FC236}">
                <a16:creationId xmlns:a16="http://schemas.microsoft.com/office/drawing/2014/main" id="{C58A7E72-77C8-489E-82F3-CE7224A04B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28" t="-15" r="18004" b="15"/>
          <a:stretch/>
        </p:blipFill>
        <p:spPr bwMode="auto">
          <a:xfrm>
            <a:off x="755650" y="4880042"/>
            <a:ext cx="1212783" cy="1212783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BBBD4230-F6EE-48FB-85E1-4747BDAD1825}"/>
              </a:ext>
            </a:extLst>
          </p:cNvPr>
          <p:cNvSpPr txBox="1"/>
          <p:nvPr/>
        </p:nvSpPr>
        <p:spPr>
          <a:xfrm>
            <a:off x="5236953" y="3369943"/>
            <a:ext cx="2427298" cy="1661545"/>
          </a:xfrm>
          <a:prstGeom prst="rect">
            <a:avLst/>
          </a:prstGeom>
          <a:solidFill>
            <a:schemeClr val="bg1"/>
          </a:solidFill>
          <a:ln w="38100">
            <a:solidFill>
              <a:srgbClr val="117C43"/>
            </a:solidFill>
          </a:ln>
        </p:spPr>
        <p:txBody>
          <a:bodyPr wrap="square" lIns="180000" rIns="21600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Egg hatches into a larva. This varies depending on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species. Common forms are caterpillars, maggots, grubs.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669676A-BE2C-4C19-9435-2C623DA60FA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/>
        </p:blipFill>
        <p:spPr>
          <a:xfrm>
            <a:off x="7225318" y="3369943"/>
            <a:ext cx="1194255" cy="1194255"/>
          </a:xfrm>
          <a:prstGeom prst="flowChartConnector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E4F96356-6E52-4BD5-A40B-2E82F0356500}"/>
              </a:ext>
            </a:extLst>
          </p:cNvPr>
          <p:cNvSpPr txBox="1"/>
          <p:nvPr/>
        </p:nvSpPr>
        <p:spPr>
          <a:xfrm>
            <a:off x="5236953" y="2022038"/>
            <a:ext cx="3191960" cy="874683"/>
          </a:xfrm>
          <a:prstGeom prst="rect">
            <a:avLst/>
          </a:prstGeom>
          <a:solidFill>
            <a:schemeClr val="bg1"/>
          </a:solidFill>
          <a:ln w="38100">
            <a:solidFill>
              <a:srgbClr val="117C43"/>
            </a:solidFill>
          </a:ln>
        </p:spPr>
        <p:txBody>
          <a:bodyPr wrap="square" lIns="936000" rIns="10800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Eggs are laid by the female insect.</a:t>
            </a:r>
          </a:p>
        </p:txBody>
      </p:sp>
      <p:pic>
        <p:nvPicPr>
          <p:cNvPr id="2050" name="Picture 2" descr="Image result for butterfly egg">
            <a:extLst>
              <a:ext uri="{FF2B5EF4-FFF2-40B4-BE49-F238E27FC236}">
                <a16:creationId xmlns:a16="http://schemas.microsoft.com/office/drawing/2014/main" id="{E1783392-8B55-4987-A1CD-0D425FA698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94" r="16694"/>
          <a:stretch/>
        </p:blipFill>
        <p:spPr bwMode="auto">
          <a:xfrm>
            <a:off x="4863979" y="1879796"/>
            <a:ext cx="1194018" cy="1194018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1" y="765175"/>
            <a:ext cx="8247706" cy="994306"/>
          </a:xfrm>
          <a:prstGeom prst="roundRect">
            <a:avLst>
              <a:gd name="adj" fmla="val 0"/>
            </a:avLst>
          </a:prstGeom>
          <a:solidFill>
            <a:srgbClr val="117C43"/>
          </a:solidFill>
        </p:spPr>
        <p:txBody>
          <a:bodyPr/>
          <a:lstStyle/>
          <a:p>
            <a:r>
              <a:rPr lang="en-GB" sz="2400" b="0" dirty="0">
                <a:solidFill>
                  <a:schemeClr val="bg1"/>
                </a:solidFill>
                <a:latin typeface="Twinkl SemiBold" pitchFamily="2" charset="0"/>
              </a:rPr>
              <a:t>The Life Cycle of an Insect (Complete Metamorphosis)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6B808C37-3113-431A-BFFC-6E6726328E4E}"/>
              </a:ext>
            </a:extLst>
          </p:cNvPr>
          <p:cNvSpPr/>
          <p:nvPr/>
        </p:nvSpPr>
        <p:spPr>
          <a:xfrm>
            <a:off x="4870295" y="1892103"/>
            <a:ext cx="1187702" cy="1187702"/>
          </a:xfrm>
          <a:prstGeom prst="ellipse">
            <a:avLst/>
          </a:prstGeom>
          <a:noFill/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1D18567E-B216-49DA-B90F-11E4B60B782C}"/>
              </a:ext>
            </a:extLst>
          </p:cNvPr>
          <p:cNvSpPr/>
          <p:nvPr/>
        </p:nvSpPr>
        <p:spPr>
          <a:xfrm>
            <a:off x="5248639" y="2840834"/>
            <a:ext cx="440066" cy="4400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1</a:t>
            </a: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E8043F11-1DCF-4F80-B799-0E5A81DC5F95}"/>
              </a:ext>
            </a:extLst>
          </p:cNvPr>
          <p:cNvSpPr/>
          <p:nvPr/>
        </p:nvSpPr>
        <p:spPr>
          <a:xfrm>
            <a:off x="7233187" y="3352212"/>
            <a:ext cx="1187702" cy="1187702"/>
          </a:xfrm>
          <a:prstGeom prst="ellipse">
            <a:avLst/>
          </a:prstGeom>
          <a:noFill/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5FB35E8E-C7BC-4B60-9CE3-4483FA03521D}"/>
              </a:ext>
            </a:extLst>
          </p:cNvPr>
          <p:cNvSpPr/>
          <p:nvPr/>
        </p:nvSpPr>
        <p:spPr>
          <a:xfrm>
            <a:off x="7611531" y="4300943"/>
            <a:ext cx="440066" cy="4400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2</a:t>
            </a: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2A221062-7FAD-4B8C-9333-DF69BD2F0509}"/>
              </a:ext>
            </a:extLst>
          </p:cNvPr>
          <p:cNvSpPr/>
          <p:nvPr/>
        </p:nvSpPr>
        <p:spPr>
          <a:xfrm>
            <a:off x="772716" y="4880043"/>
            <a:ext cx="1187702" cy="1187702"/>
          </a:xfrm>
          <a:prstGeom prst="ellipse">
            <a:avLst/>
          </a:prstGeom>
          <a:noFill/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60449543-B101-4247-94CF-031998AFB145}"/>
              </a:ext>
            </a:extLst>
          </p:cNvPr>
          <p:cNvSpPr/>
          <p:nvPr/>
        </p:nvSpPr>
        <p:spPr>
          <a:xfrm>
            <a:off x="1151060" y="5801081"/>
            <a:ext cx="440066" cy="4400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3</a:t>
            </a: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52AF07E0-2EF5-492A-A186-7EDF945254DE}"/>
              </a:ext>
            </a:extLst>
          </p:cNvPr>
          <p:cNvSpPr/>
          <p:nvPr/>
        </p:nvSpPr>
        <p:spPr>
          <a:xfrm>
            <a:off x="3050879" y="2093198"/>
            <a:ext cx="1187702" cy="1187702"/>
          </a:xfrm>
          <a:prstGeom prst="ellipse">
            <a:avLst/>
          </a:prstGeom>
          <a:noFill/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8681748A-7BAF-4216-AB46-8899283A6C81}"/>
              </a:ext>
            </a:extLst>
          </p:cNvPr>
          <p:cNvSpPr/>
          <p:nvPr/>
        </p:nvSpPr>
        <p:spPr>
          <a:xfrm>
            <a:off x="3450250" y="3110429"/>
            <a:ext cx="440066" cy="4400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4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00E2900F-0FCB-41F8-98CA-A9BD37DF8752}"/>
              </a:ext>
            </a:extLst>
          </p:cNvPr>
          <p:cNvGrpSpPr/>
          <p:nvPr/>
        </p:nvGrpSpPr>
        <p:grpSpPr>
          <a:xfrm>
            <a:off x="4126895" y="3600767"/>
            <a:ext cx="890210" cy="920209"/>
            <a:chOff x="3317703" y="3842238"/>
            <a:chExt cx="1011660" cy="1045752"/>
          </a:xfrm>
        </p:grpSpPr>
        <p:sp>
          <p:nvSpPr>
            <p:cNvPr id="20" name="Arrow: Bent 19">
              <a:extLst>
                <a:ext uri="{FF2B5EF4-FFF2-40B4-BE49-F238E27FC236}">
                  <a16:creationId xmlns:a16="http://schemas.microsoft.com/office/drawing/2014/main" id="{7F293374-DF7F-4A32-9012-EF6F151D2DA8}"/>
                </a:ext>
              </a:extLst>
            </p:cNvPr>
            <p:cNvSpPr/>
            <p:nvPr/>
          </p:nvSpPr>
          <p:spPr>
            <a:xfrm>
              <a:off x="3367454" y="3842238"/>
              <a:ext cx="453035" cy="483577"/>
            </a:xfrm>
            <a:prstGeom prst="bentArrow">
              <a:avLst/>
            </a:prstGeom>
            <a:solidFill>
              <a:srgbClr val="117C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2" name="Arrow: Bent 21">
              <a:extLst>
                <a:ext uri="{FF2B5EF4-FFF2-40B4-BE49-F238E27FC236}">
                  <a16:creationId xmlns:a16="http://schemas.microsoft.com/office/drawing/2014/main" id="{EE34CAEC-4264-4234-A14D-8F3B32F72FA7}"/>
                </a:ext>
              </a:extLst>
            </p:cNvPr>
            <p:cNvSpPr/>
            <p:nvPr/>
          </p:nvSpPr>
          <p:spPr>
            <a:xfrm rot="5400000">
              <a:off x="3861057" y="3892369"/>
              <a:ext cx="453035" cy="483577"/>
            </a:xfrm>
            <a:prstGeom prst="bentArrow">
              <a:avLst/>
            </a:prstGeom>
            <a:solidFill>
              <a:srgbClr val="117C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3" name="Arrow: Bent 22">
              <a:extLst>
                <a:ext uri="{FF2B5EF4-FFF2-40B4-BE49-F238E27FC236}">
                  <a16:creationId xmlns:a16="http://schemas.microsoft.com/office/drawing/2014/main" id="{4BDB7FE5-22BE-40AD-B73A-EB0CC95269EA}"/>
                </a:ext>
              </a:extLst>
            </p:cNvPr>
            <p:cNvSpPr/>
            <p:nvPr/>
          </p:nvSpPr>
          <p:spPr>
            <a:xfrm rot="10800000">
              <a:off x="3822247" y="4404413"/>
              <a:ext cx="453035" cy="483577"/>
            </a:xfrm>
            <a:prstGeom prst="bentArrow">
              <a:avLst/>
            </a:prstGeom>
            <a:solidFill>
              <a:srgbClr val="117C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4" name="Arrow: Bent 23">
              <a:extLst>
                <a:ext uri="{FF2B5EF4-FFF2-40B4-BE49-F238E27FC236}">
                  <a16:creationId xmlns:a16="http://schemas.microsoft.com/office/drawing/2014/main" id="{0A0A907B-9DA9-4F68-91C1-3C36D531B2B7}"/>
                </a:ext>
              </a:extLst>
            </p:cNvPr>
            <p:cNvSpPr/>
            <p:nvPr/>
          </p:nvSpPr>
          <p:spPr>
            <a:xfrm rot="16200000">
              <a:off x="3332974" y="4363074"/>
              <a:ext cx="453035" cy="483577"/>
            </a:xfrm>
            <a:prstGeom prst="bentArrow">
              <a:avLst/>
            </a:prstGeom>
            <a:solidFill>
              <a:srgbClr val="117C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89456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5" grpId="0" animBg="1"/>
      <p:bldP spid="16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>
              <a:ext uri="{FF2B5EF4-FFF2-40B4-BE49-F238E27FC236}">
                <a16:creationId xmlns:a16="http://schemas.microsoft.com/office/drawing/2014/main" id="{ACE3D529-BC98-4ED1-B6A3-907A47F6E276}"/>
              </a:ext>
            </a:extLst>
          </p:cNvPr>
          <p:cNvSpPr txBox="1"/>
          <p:nvPr/>
        </p:nvSpPr>
        <p:spPr>
          <a:xfrm>
            <a:off x="1538903" y="2066453"/>
            <a:ext cx="1506270" cy="3273235"/>
          </a:xfrm>
          <a:prstGeom prst="rect">
            <a:avLst/>
          </a:prstGeom>
          <a:solidFill>
            <a:schemeClr val="bg1"/>
          </a:solidFill>
          <a:ln w="38100">
            <a:solidFill>
              <a:srgbClr val="117C43"/>
            </a:solidFill>
          </a:ln>
        </p:spPr>
        <p:txBody>
          <a:bodyPr wrap="square" rtlCol="0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Eggs are laid by the female insect. Sometimes this is in water. </a:t>
            </a:r>
          </a:p>
        </p:txBody>
      </p:sp>
      <p:pic>
        <p:nvPicPr>
          <p:cNvPr id="3074" name="Picture 2" descr="Image result for dragonfly">
            <a:extLst>
              <a:ext uri="{FF2B5EF4-FFF2-40B4-BE49-F238E27FC236}">
                <a16:creationId xmlns:a16="http://schemas.microsoft.com/office/drawing/2014/main" id="{F221C922-EABF-48FC-98EB-3AEB3B682A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24" r="11942"/>
          <a:stretch/>
        </p:blipFill>
        <p:spPr bwMode="auto">
          <a:xfrm>
            <a:off x="1538901" y="4593752"/>
            <a:ext cx="1506270" cy="1506270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EB7AA1FA-B16C-4781-BF6F-8A831C81558C}"/>
              </a:ext>
            </a:extLst>
          </p:cNvPr>
          <p:cNvSpPr txBox="1"/>
          <p:nvPr/>
        </p:nvSpPr>
        <p:spPr>
          <a:xfrm>
            <a:off x="3366638" y="4794105"/>
            <a:ext cx="4532365" cy="1298720"/>
          </a:xfrm>
          <a:prstGeom prst="rect">
            <a:avLst/>
          </a:prstGeom>
          <a:solidFill>
            <a:srgbClr val="FFFFFF"/>
          </a:solidFill>
          <a:ln w="38100">
            <a:solidFill>
              <a:srgbClr val="117C43"/>
            </a:solidFill>
          </a:ln>
        </p:spPr>
        <p:txBody>
          <a:bodyPr wrap="square" rIns="108000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The nymph grows into the adult form, sometimes shedding skin. Adults sometimes fly. Adult females lay eggs.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CD842AF-E355-4C93-9286-6F0439769E2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6" t="498" r="37758" b="-498"/>
          <a:stretch/>
        </p:blipFill>
        <p:spPr>
          <a:xfrm>
            <a:off x="6925837" y="4577881"/>
            <a:ext cx="1506270" cy="1506270"/>
          </a:xfrm>
          <a:prstGeom prst="flowChartConnector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E4F96356-6E52-4BD5-A40B-2E82F0356500}"/>
              </a:ext>
            </a:extLst>
          </p:cNvPr>
          <p:cNvSpPr txBox="1"/>
          <p:nvPr/>
        </p:nvSpPr>
        <p:spPr>
          <a:xfrm>
            <a:off x="4576529" y="2152814"/>
            <a:ext cx="3811821" cy="1465069"/>
          </a:xfrm>
          <a:prstGeom prst="rect">
            <a:avLst/>
          </a:prstGeom>
          <a:solidFill>
            <a:schemeClr val="bg1"/>
          </a:solidFill>
          <a:ln w="38100">
            <a:solidFill>
              <a:srgbClr val="117C43"/>
            </a:solidFill>
          </a:ln>
        </p:spPr>
        <p:txBody>
          <a:bodyPr wrap="square" lIns="936000" rIns="10800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Egg hatches into a nymph. This varies depending on species. Nymph looks like small adult. In some cases, it lives in water.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9561BAC-041E-46A3-987A-41377104F06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7" r="38728"/>
          <a:stretch/>
        </p:blipFill>
        <p:spPr>
          <a:xfrm>
            <a:off x="3818864" y="2070148"/>
            <a:ext cx="1506270" cy="1506270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1" y="765175"/>
            <a:ext cx="8247706" cy="994306"/>
          </a:xfrm>
          <a:prstGeom prst="roundRect">
            <a:avLst>
              <a:gd name="adj" fmla="val 0"/>
            </a:avLst>
          </a:prstGeom>
          <a:solidFill>
            <a:srgbClr val="117C43"/>
          </a:solidFill>
        </p:spPr>
        <p:txBody>
          <a:bodyPr/>
          <a:lstStyle/>
          <a:p>
            <a:r>
              <a:rPr lang="en-GB" sz="2400" b="0" dirty="0">
                <a:solidFill>
                  <a:schemeClr val="bg1"/>
                </a:solidFill>
                <a:latin typeface="Twinkl SemiBold" pitchFamily="2" charset="0"/>
              </a:rPr>
              <a:t>The Life Cycle of an Insect (Incomplete Metamorphosis)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6B808C37-3113-431A-BFFC-6E6726328E4E}"/>
              </a:ext>
            </a:extLst>
          </p:cNvPr>
          <p:cNvSpPr/>
          <p:nvPr/>
        </p:nvSpPr>
        <p:spPr>
          <a:xfrm>
            <a:off x="3818864" y="2066453"/>
            <a:ext cx="1506271" cy="1506271"/>
          </a:xfrm>
          <a:prstGeom prst="ellipse">
            <a:avLst/>
          </a:prstGeom>
          <a:noFill/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3D7F47BA-5855-4D51-B7E6-2A3B2AD7BB2F}"/>
              </a:ext>
            </a:extLst>
          </p:cNvPr>
          <p:cNvSpPr/>
          <p:nvPr/>
        </p:nvSpPr>
        <p:spPr>
          <a:xfrm>
            <a:off x="6925836" y="4577880"/>
            <a:ext cx="1506271" cy="1506271"/>
          </a:xfrm>
          <a:prstGeom prst="ellipse">
            <a:avLst/>
          </a:prstGeom>
          <a:noFill/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5BD73C2-B574-4E29-B32C-8C64C84B42E9}"/>
              </a:ext>
            </a:extLst>
          </p:cNvPr>
          <p:cNvSpPr/>
          <p:nvPr/>
        </p:nvSpPr>
        <p:spPr>
          <a:xfrm>
            <a:off x="1538902" y="4586553"/>
            <a:ext cx="1506271" cy="1506271"/>
          </a:xfrm>
          <a:prstGeom prst="ellipse">
            <a:avLst/>
          </a:prstGeom>
          <a:noFill/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1D18567E-B216-49DA-B90F-11E4B60B782C}"/>
              </a:ext>
            </a:extLst>
          </p:cNvPr>
          <p:cNvSpPr/>
          <p:nvPr/>
        </p:nvSpPr>
        <p:spPr>
          <a:xfrm>
            <a:off x="4351967" y="3352691"/>
            <a:ext cx="440066" cy="4400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1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C1E2E74D-8C8B-4F36-8962-C32693D8015F}"/>
              </a:ext>
            </a:extLst>
          </p:cNvPr>
          <p:cNvSpPr/>
          <p:nvPr/>
        </p:nvSpPr>
        <p:spPr>
          <a:xfrm>
            <a:off x="7458938" y="5872791"/>
            <a:ext cx="440066" cy="4400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2</a:t>
            </a: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7DD1F61-6DFB-4A10-8C25-7E81162627F8}"/>
              </a:ext>
            </a:extLst>
          </p:cNvPr>
          <p:cNvSpPr/>
          <p:nvPr/>
        </p:nvSpPr>
        <p:spPr>
          <a:xfrm>
            <a:off x="2027333" y="5836420"/>
            <a:ext cx="440066" cy="4400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3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F56F862-8CCE-48FC-B354-A1A540B06C08}"/>
              </a:ext>
            </a:extLst>
          </p:cNvPr>
          <p:cNvGrpSpPr/>
          <p:nvPr/>
        </p:nvGrpSpPr>
        <p:grpSpPr>
          <a:xfrm>
            <a:off x="4108860" y="3815506"/>
            <a:ext cx="890210" cy="920209"/>
            <a:chOff x="3317703" y="3842238"/>
            <a:chExt cx="1011660" cy="1045752"/>
          </a:xfrm>
        </p:grpSpPr>
        <p:sp>
          <p:nvSpPr>
            <p:cNvPr id="16" name="Arrow: Bent 15">
              <a:extLst>
                <a:ext uri="{FF2B5EF4-FFF2-40B4-BE49-F238E27FC236}">
                  <a16:creationId xmlns:a16="http://schemas.microsoft.com/office/drawing/2014/main" id="{8A599FD6-FF62-4024-B0DB-7E8F9EC273F2}"/>
                </a:ext>
              </a:extLst>
            </p:cNvPr>
            <p:cNvSpPr/>
            <p:nvPr/>
          </p:nvSpPr>
          <p:spPr>
            <a:xfrm>
              <a:off x="3367454" y="3842238"/>
              <a:ext cx="453035" cy="483577"/>
            </a:xfrm>
            <a:prstGeom prst="bentArrow">
              <a:avLst/>
            </a:prstGeom>
            <a:solidFill>
              <a:srgbClr val="117C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7" name="Arrow: Bent 16">
              <a:extLst>
                <a:ext uri="{FF2B5EF4-FFF2-40B4-BE49-F238E27FC236}">
                  <a16:creationId xmlns:a16="http://schemas.microsoft.com/office/drawing/2014/main" id="{82B937DF-3464-42B1-A0B9-03E95945DE82}"/>
                </a:ext>
              </a:extLst>
            </p:cNvPr>
            <p:cNvSpPr/>
            <p:nvPr/>
          </p:nvSpPr>
          <p:spPr>
            <a:xfrm rot="5400000">
              <a:off x="3861057" y="3892369"/>
              <a:ext cx="453035" cy="483577"/>
            </a:xfrm>
            <a:prstGeom prst="bentArrow">
              <a:avLst/>
            </a:prstGeom>
            <a:solidFill>
              <a:srgbClr val="117C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8" name="Arrow: Bent 17">
              <a:extLst>
                <a:ext uri="{FF2B5EF4-FFF2-40B4-BE49-F238E27FC236}">
                  <a16:creationId xmlns:a16="http://schemas.microsoft.com/office/drawing/2014/main" id="{DEB3964C-4B4C-4443-959C-038713DF0556}"/>
                </a:ext>
              </a:extLst>
            </p:cNvPr>
            <p:cNvSpPr/>
            <p:nvPr/>
          </p:nvSpPr>
          <p:spPr>
            <a:xfrm rot="10800000">
              <a:off x="3822247" y="4404413"/>
              <a:ext cx="453035" cy="483577"/>
            </a:xfrm>
            <a:prstGeom prst="bentArrow">
              <a:avLst/>
            </a:prstGeom>
            <a:solidFill>
              <a:srgbClr val="117C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9" name="Arrow: Bent 18">
              <a:extLst>
                <a:ext uri="{FF2B5EF4-FFF2-40B4-BE49-F238E27FC236}">
                  <a16:creationId xmlns:a16="http://schemas.microsoft.com/office/drawing/2014/main" id="{ECE10C1C-1857-48F9-B025-6EF038BB29E5}"/>
                </a:ext>
              </a:extLst>
            </p:cNvPr>
            <p:cNvSpPr/>
            <p:nvPr/>
          </p:nvSpPr>
          <p:spPr>
            <a:xfrm rot="16200000">
              <a:off x="3332974" y="4363074"/>
              <a:ext cx="453035" cy="483577"/>
            </a:xfrm>
            <a:prstGeom prst="bentArrow">
              <a:avLst/>
            </a:prstGeom>
            <a:solidFill>
              <a:srgbClr val="117C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74475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502</TotalTime>
  <Words>511</Words>
  <Application>Microsoft Office PowerPoint</Application>
  <PresentationFormat>On-screen Show (4:3)</PresentationFormat>
  <Paragraphs>59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Calibri</vt:lpstr>
      <vt:lpstr>Twinkl SemiBold</vt:lpstr>
      <vt:lpstr>Twinkl</vt:lpstr>
      <vt:lpstr>Arial</vt:lpstr>
      <vt:lpstr>Office Theme</vt:lpstr>
      <vt:lpstr>What can you remember from yesterday?</vt:lpstr>
      <vt:lpstr>Answers!</vt:lpstr>
      <vt:lpstr>What Do You Know About…</vt:lpstr>
      <vt:lpstr>What Is…</vt:lpstr>
      <vt:lpstr>Insects</vt:lpstr>
      <vt:lpstr>Watch the video below to find out more about these two different life cycles.</vt:lpstr>
      <vt:lpstr>The Life Cycle of an Insect (Complete Metamorphosis)</vt:lpstr>
      <vt:lpstr>The Life Cycle of an Insect (Incomplete Metamorphosis)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Catherine Barrett</cp:lastModifiedBy>
  <cp:revision>28</cp:revision>
  <dcterms:created xsi:type="dcterms:W3CDTF">2019-01-09T08:46:31Z</dcterms:created>
  <dcterms:modified xsi:type="dcterms:W3CDTF">2020-06-24T13:55:49Z</dcterms:modified>
</cp:coreProperties>
</file>