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57" r:id="rId4"/>
    <p:sldId id="264" r:id="rId5"/>
    <p:sldId id="263" r:id="rId6"/>
    <p:sldId id="266" r:id="rId7"/>
    <p:sldId id="267" r:id="rId8"/>
    <p:sldId id="268" r:id="rId9"/>
    <p:sldId id="258" r:id="rId10"/>
    <p:sldId id="259" r:id="rId11"/>
    <p:sldId id="261" r:id="rId12"/>
    <p:sldId id="260" r:id="rId13"/>
    <p:sldId id="262" r:id="rId14"/>
    <p:sldId id="265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bbc.co.uk/teach/ten-pieces/KS2-gustav-holst-mars-from-the-planets/zf6hsr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ten-pieces/classical-music-ks2-hans-zimmer-earth/zvg4vk7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Upper KS2 – Years 5 and 6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 of the Planets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39" y="116632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4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69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694" y="1600200"/>
            <a:ext cx="7772400" cy="1470025"/>
          </a:xfrm>
        </p:spPr>
        <p:txBody>
          <a:bodyPr/>
          <a:lstStyle/>
          <a:p>
            <a:r>
              <a:rPr lang="en-GB" b="1" dirty="0" smtClean="0"/>
              <a:t>Music of the Planets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7" name="Picture 3" descr="D:\OneDrive - Hampshire County Council\Documents\HMS\clipart\solar syste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505200"/>
            <a:ext cx="7517195" cy="146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82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Listen to this piece of music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How does it make you feel?</a:t>
            </a:r>
          </a:p>
          <a:p>
            <a:pPr marL="0" indent="0" algn="ctr">
              <a:buNone/>
            </a:pPr>
            <a:r>
              <a:rPr lang="en-GB" dirty="0" smtClean="0"/>
              <a:t>What do you think might be happening?</a:t>
            </a:r>
          </a:p>
          <a:p>
            <a:pPr marL="0" indent="0" algn="ctr">
              <a:buNone/>
            </a:pPr>
            <a:r>
              <a:rPr lang="en-GB" dirty="0" smtClean="0"/>
              <a:t>If it was a colour, what colour would it be?</a:t>
            </a: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 descr="D:\OneDrive - Hampshire County Council\Documents\HMS\clipart\liste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14983"/>
            <a:ext cx="1796184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holst_shor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86600" y="2209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82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2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GB" dirty="0" smtClean="0"/>
              <a:t>Introducing the info!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912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piece of music is </a:t>
            </a:r>
            <a:br>
              <a:rPr lang="en-GB" dirty="0" smtClean="0"/>
            </a:br>
            <a:r>
              <a:rPr lang="en-GB" i="1" dirty="0" smtClean="0"/>
              <a:t>Mars</a:t>
            </a:r>
            <a:r>
              <a:rPr lang="en-GB" dirty="0" smtClean="0"/>
              <a:t> from </a:t>
            </a:r>
            <a:r>
              <a:rPr lang="en-GB" i="1" dirty="0" smtClean="0"/>
              <a:t>The Planets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by </a:t>
            </a:r>
            <a:r>
              <a:rPr lang="en-GB" i="1" dirty="0" smtClean="0"/>
              <a:t>Gustav Holst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dirty="0" smtClean="0"/>
              <a:t>Other planets Holst included in </a:t>
            </a:r>
            <a:r>
              <a:rPr lang="en-GB" i="1" dirty="0" smtClean="0"/>
              <a:t>The Planets</a:t>
            </a:r>
          </a:p>
          <a:p>
            <a:pPr marL="0" indent="0">
              <a:buNone/>
            </a:pPr>
            <a:r>
              <a:rPr lang="en-GB" dirty="0"/>
              <a:t>a</a:t>
            </a:r>
            <a:r>
              <a:rPr lang="en-GB" dirty="0" smtClean="0"/>
              <a:t>re: Jupiter, Venus, Uranus, Mercury, Saturn,</a:t>
            </a:r>
          </a:p>
          <a:p>
            <a:pPr marL="0" indent="0">
              <a:buNone/>
            </a:pPr>
            <a:r>
              <a:rPr lang="en-GB" dirty="0" smtClean="0"/>
              <a:t>Neptune (he did not compose music for Earth)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endParaRPr lang="en-GB" i="1" dirty="0" smtClean="0"/>
          </a:p>
          <a:p>
            <a:pPr marL="0" indent="0" algn="ctr">
              <a:buNone/>
            </a:pPr>
            <a:r>
              <a:rPr lang="en-GB" dirty="0" smtClean="0"/>
              <a:t>Watch the DVD of Dick and Dom introducing this piece of music from the BBC Ten Pieces website:</a:t>
            </a:r>
          </a:p>
          <a:p>
            <a:pPr marL="0" indent="0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>
                <a:hlinkClick r:id="rId2"/>
              </a:rPr>
              <a:t>https://</a:t>
            </a:r>
            <a:r>
              <a:rPr lang="en-GB" i="1" dirty="0" smtClean="0">
                <a:hlinkClick r:id="rId2"/>
              </a:rPr>
              <a:t>www.bbc.co.uk/teach/ten-pieces/KS2-gustav-holst-mars-from-the-planets/zf6hsrd</a:t>
            </a:r>
            <a:r>
              <a:rPr lang="en-GB" i="1" dirty="0" smtClean="0"/>
              <a:t> </a:t>
            </a:r>
          </a:p>
          <a:p>
            <a:pPr marL="0" indent="0">
              <a:buNone/>
            </a:pPr>
            <a:endParaRPr lang="en-GB" i="1" dirty="0"/>
          </a:p>
        </p:txBody>
      </p:sp>
      <p:pic>
        <p:nvPicPr>
          <p:cNvPr id="6146" name="Picture 2" descr="D:\OneDrive - Hampshire County Council\Documents\HMS\clipart\Mar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5"/>
          <a:stretch/>
        </p:blipFill>
        <p:spPr bwMode="auto">
          <a:xfrm>
            <a:off x="5920536" y="1219200"/>
            <a:ext cx="3223464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86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 out about the composer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Gustav Holst</a:t>
            </a:r>
          </a:p>
          <a:p>
            <a:pPr marL="0" indent="0">
              <a:buNone/>
            </a:pPr>
            <a:r>
              <a:rPr lang="en-US" dirty="0" smtClean="0"/>
              <a:t>Lived from 1874 </a:t>
            </a:r>
            <a:r>
              <a:rPr lang="en-US" dirty="0"/>
              <a:t>- </a:t>
            </a:r>
            <a:r>
              <a:rPr lang="en-US" dirty="0" smtClean="0"/>
              <a:t>1934</a:t>
            </a:r>
            <a:endParaRPr lang="en-US" sz="1800" dirty="0">
              <a:ea typeface="MS Mincho"/>
              <a:cs typeface="Arial"/>
            </a:endParaRPr>
          </a:p>
          <a:p>
            <a:pPr marL="0" lvl="0" indent="0" fontAlgn="base">
              <a:buNone/>
            </a:pPr>
            <a:r>
              <a:rPr lang="en-GB" dirty="0" smtClean="0"/>
              <a:t>He was a British </a:t>
            </a:r>
            <a:r>
              <a:rPr lang="en-GB" dirty="0"/>
              <a:t>composer</a:t>
            </a:r>
          </a:p>
          <a:p>
            <a:pPr marL="0" lvl="0" indent="0" fontAlgn="base">
              <a:buNone/>
            </a:pPr>
            <a:r>
              <a:rPr lang="en-GB" dirty="0" smtClean="0"/>
              <a:t>He was really interested in  </a:t>
            </a:r>
            <a:br>
              <a:rPr lang="en-GB" dirty="0" smtClean="0"/>
            </a:br>
            <a:r>
              <a:rPr lang="en-GB" dirty="0" smtClean="0"/>
              <a:t>space and astrology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6" descr="Image result for Gustav Hol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8" b="3988"/>
          <a:stretch>
            <a:fillRect/>
          </a:stretch>
        </p:blipFill>
        <p:spPr bwMode="auto">
          <a:xfrm>
            <a:off x="5257800" y="1752600"/>
            <a:ext cx="3411538" cy="4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56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 the metre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 smtClean="0"/>
              <a:t>This music is counted in 5’s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Enjoy counting quietly up to 5 in time to the music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Try tapping your thighs on beat number 1</a:t>
            </a:r>
          </a:p>
          <a:p>
            <a:pPr marL="0" indent="0" algn="ctr">
              <a:buNone/>
            </a:pPr>
            <a:r>
              <a:rPr lang="en-GB" dirty="0" smtClean="0"/>
              <a:t>If this is easy try tapping on beats 1 and 4</a:t>
            </a:r>
            <a:endParaRPr lang="en-GB" dirty="0"/>
          </a:p>
        </p:txBody>
      </p:sp>
      <p:pic>
        <p:nvPicPr>
          <p:cNvPr id="4" name="holst_shor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03690" y="3990304"/>
            <a:ext cx="609600" cy="609600"/>
          </a:xfrm>
          <a:prstGeom prst="rect">
            <a:avLst/>
          </a:prstGeom>
        </p:spPr>
      </p:pic>
      <p:pic>
        <p:nvPicPr>
          <p:cNvPr id="1026" name="Picture 2" descr="D:\OneDrive - Hampshire County Council\Documents\HMS\clipart\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2504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5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2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 the ostinato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217" y="1219200"/>
            <a:ext cx="8229600" cy="5486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	An ostinato is a short repeated pattern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Here is the ostinato Holst used in Mars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Try whispering this ostinato/ words along to the music whenever it is heard</a:t>
            </a:r>
            <a:endParaRPr lang="en-GB" dirty="0"/>
          </a:p>
        </p:txBody>
      </p:sp>
      <p:pic>
        <p:nvPicPr>
          <p:cNvPr id="4" name="officeArt object" descr="Picture 13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47800" y="4267200"/>
            <a:ext cx="5992434" cy="1351192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035032"/>
              </p:ext>
            </p:extLst>
          </p:nvPr>
        </p:nvGraphicFramePr>
        <p:xfrm>
          <a:off x="1447800" y="3048000"/>
          <a:ext cx="647700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1295400"/>
                <a:gridCol w="1295400"/>
                <a:gridCol w="1295400"/>
                <a:gridCol w="1295400"/>
              </a:tblGrid>
              <a:tr h="838200"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Get in a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space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ship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go to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 smtClean="0"/>
                    </a:p>
                    <a:p>
                      <a:pPr algn="ctr"/>
                      <a:r>
                        <a:rPr lang="en-GB" dirty="0" smtClean="0"/>
                        <a:t>Mars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456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/>
              <a:t>Create your own ostinato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7150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Create your own ostinato in 5 metre</a:t>
            </a:r>
          </a:p>
          <a:p>
            <a:pPr marL="0" indent="0" algn="ctr">
              <a:buNone/>
            </a:pPr>
            <a:r>
              <a:rPr lang="en-GB" dirty="0" smtClean="0"/>
              <a:t>Draw yourself a 5 box grid to use</a:t>
            </a:r>
          </a:p>
          <a:p>
            <a:pPr marL="0" indent="0" algn="ctr">
              <a:buNone/>
            </a:pPr>
            <a:endParaRPr lang="en-GB" sz="1200" dirty="0" smtClean="0"/>
          </a:p>
          <a:p>
            <a:pPr marL="0" indent="0" algn="ctr">
              <a:buNone/>
            </a:pPr>
            <a:r>
              <a:rPr lang="en-GB" dirty="0" smtClean="0"/>
              <a:t>You could use a word pattern or music notes </a:t>
            </a:r>
            <a:br>
              <a:rPr lang="en-GB" dirty="0" smtClean="0"/>
            </a:br>
            <a:r>
              <a:rPr lang="en-GB" dirty="0" smtClean="0"/>
              <a:t>to create your ostinato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You </a:t>
            </a:r>
            <a:r>
              <a:rPr lang="en-GB" dirty="0"/>
              <a:t>can perform this ostinato as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part </a:t>
            </a:r>
            <a:r>
              <a:rPr lang="en-GB" dirty="0"/>
              <a:t>of your planet music later on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fontAlgn="t"/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486041"/>
              </p:ext>
            </p:extLst>
          </p:nvPr>
        </p:nvGraphicFramePr>
        <p:xfrm>
          <a:off x="152400" y="3429000"/>
          <a:ext cx="8610600" cy="1752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120"/>
                <a:gridCol w="1722120"/>
                <a:gridCol w="1722120"/>
                <a:gridCol w="1722120"/>
                <a:gridCol w="1722120"/>
              </a:tblGrid>
              <a:tr h="17526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202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877" y="152400"/>
            <a:ext cx="8229600" cy="1143000"/>
          </a:xfrm>
        </p:spPr>
        <p:txBody>
          <a:bodyPr/>
          <a:lstStyle/>
          <a:p>
            <a:r>
              <a:rPr lang="en-GB" b="1" dirty="0" smtClean="0"/>
              <a:t>Get colourful!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877" y="1295400"/>
            <a:ext cx="8229600" cy="5562600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Create a sponge painting inspired by this piece of music, start on the left side of your paper and move across to the right as the music progresses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F0000"/>
                </a:solidFill>
              </a:rPr>
              <a:t>What colours will you choose?</a:t>
            </a:r>
            <a:br>
              <a:rPr lang="en-GB" b="1" dirty="0" smtClean="0">
                <a:solidFill>
                  <a:srgbClr val="FF0000"/>
                </a:solidFill>
              </a:rPr>
            </a:br>
            <a:r>
              <a:rPr lang="en-GB" b="1" dirty="0" smtClean="0">
                <a:solidFill>
                  <a:srgbClr val="FF0000"/>
                </a:solidFill>
              </a:rPr>
              <a:t>Will any of the colours overlap?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3076" name="Picture 4" descr="D:\OneDrive - Hampshire County Council\Documents\HMS\clipart\sponge painti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7" b="21949"/>
          <a:stretch/>
        </p:blipFill>
        <p:spPr bwMode="auto">
          <a:xfrm>
            <a:off x="2133600" y="4601682"/>
            <a:ext cx="4876800" cy="189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52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65"/>
            <a:ext cx="8229600" cy="1143000"/>
          </a:xfrm>
        </p:spPr>
        <p:txBody>
          <a:bodyPr/>
          <a:lstStyle/>
          <a:p>
            <a:r>
              <a:rPr lang="en-GB" dirty="0" smtClean="0"/>
              <a:t>Finding your own sounds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Explore creating sounds to go with your painting, these could be vocal sounds, body sounds or instrumental sounds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Choose sounds for each part of your painting e.g. a different sound for each colour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sz="1400" dirty="0"/>
          </a:p>
        </p:txBody>
      </p:sp>
      <p:pic>
        <p:nvPicPr>
          <p:cNvPr id="4098" name="Picture 2" descr="D:\OneDrive - Hampshire County Council\Documents\HMS\clipart\playing instrumen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419600"/>
            <a:ext cx="2923609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69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OneDrive - Hampshire County Council\Documents\HMS\clipart\orches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907634"/>
            <a:ext cx="3810000" cy="197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44"/>
            <a:ext cx="8229600" cy="1143000"/>
          </a:xfrm>
        </p:spPr>
        <p:txBody>
          <a:bodyPr/>
          <a:lstStyle/>
          <a:p>
            <a:r>
              <a:rPr lang="en-GB" dirty="0" smtClean="0"/>
              <a:t>Develop a performance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Share your picture and the sounds you have chosen to go with it with your friends</a:t>
            </a:r>
          </a:p>
          <a:p>
            <a:pPr marL="0" indent="0" algn="ctr">
              <a:buNone/>
            </a:pPr>
            <a:r>
              <a:rPr lang="en-GB" dirty="0" smtClean="0"/>
              <a:t>Do you want to include an ostinato in your performance?  If so you will need to decide who will perform that.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r>
              <a:rPr lang="en-GB" dirty="0" smtClean="0"/>
              <a:t>Describe to them what each sound should be like – they are going to become your orchestra!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92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Putting it all together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276" y="114300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Join together with your friends and take it in turns to play each others compositions.</a:t>
            </a:r>
          </a:p>
          <a:p>
            <a:pPr marL="0" indent="0" algn="ctr">
              <a:buNone/>
            </a:pPr>
            <a:endParaRPr lang="en-GB" sz="2000" dirty="0"/>
          </a:p>
          <a:p>
            <a:pPr marL="0" indent="0" algn="ctr">
              <a:buNone/>
            </a:pPr>
            <a:r>
              <a:rPr lang="en-GB" dirty="0" smtClean="0"/>
              <a:t>Use your painting as a score</a:t>
            </a:r>
            <a:br>
              <a:rPr lang="en-GB" dirty="0" smtClean="0"/>
            </a:br>
            <a:r>
              <a:rPr lang="en-GB" dirty="0" smtClean="0"/>
              <a:t>Find a long stick and move this slowly across your painting from left to right, the performers play their sound as the stick moves over it. </a:t>
            </a:r>
            <a:endParaRPr lang="en-GB" dirty="0"/>
          </a:p>
        </p:txBody>
      </p:sp>
      <p:pic>
        <p:nvPicPr>
          <p:cNvPr id="4" name="Picture 2" descr="D:\OneDrive - Hampshire County Council\Documents\HMS\clipart\playing instrumen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30619"/>
            <a:ext cx="1143000" cy="77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D:\OneDrive - Hampshire County Council\Documents\HMS\clipart\sponge paintin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7" b="21949"/>
          <a:stretch/>
        </p:blipFill>
        <p:spPr bwMode="auto">
          <a:xfrm>
            <a:off x="2133600" y="4999888"/>
            <a:ext cx="4876800" cy="189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>
            <a:off x="3276600" y="5146016"/>
            <a:ext cx="0" cy="16002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362995" y="5486400"/>
            <a:ext cx="4953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382582" y="5952925"/>
            <a:ext cx="4953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376411" y="6477000"/>
            <a:ext cx="4953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67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Perform your music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Perform your music to the rest of your friends</a:t>
            </a:r>
          </a:p>
          <a:p>
            <a:pPr marL="0" indent="0" algn="ctr">
              <a:buNone/>
            </a:pPr>
            <a:r>
              <a:rPr lang="en-GB" dirty="0" smtClean="0"/>
              <a:t>Record your performance so you can listen to your own performance.</a:t>
            </a:r>
            <a:endParaRPr lang="en-GB" dirty="0"/>
          </a:p>
        </p:txBody>
      </p:sp>
      <p:pic>
        <p:nvPicPr>
          <p:cNvPr id="4" name="Picture 2" descr="D:\OneDrive - Hampshire County Council\Documents\HMS\clipart\orches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343400"/>
            <a:ext cx="5105400" cy="26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:\OneDrive - Hampshire County Council\Documents\HMS\clipart\sponge paintin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7" b="21949"/>
          <a:stretch/>
        </p:blipFill>
        <p:spPr bwMode="auto">
          <a:xfrm>
            <a:off x="3314700" y="3657600"/>
            <a:ext cx="2438400" cy="946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3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Still got time?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Compose your own music for Earth</a:t>
            </a:r>
            <a:endParaRPr lang="en-GB" dirty="0"/>
          </a:p>
        </p:txBody>
      </p:sp>
      <p:pic>
        <p:nvPicPr>
          <p:cNvPr id="2050" name="Picture 2" descr="D:\OneDrive - Hampshire County Council\Documents\HMS\clipart\Ear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04434"/>
            <a:ext cx="4043362" cy="404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22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 your Earth composition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Choose three words to describe the sort of </a:t>
            </a:r>
            <a:r>
              <a:rPr lang="en-GB" smtClean="0"/>
              <a:t>music </a:t>
            </a:r>
            <a:r>
              <a:rPr lang="en-GB" smtClean="0"/>
              <a:t>you </a:t>
            </a:r>
            <a:r>
              <a:rPr lang="en-GB" dirty="0" smtClean="0"/>
              <a:t>intend to create e.g. gentle, spinning, fiery </a:t>
            </a:r>
            <a:r>
              <a:rPr lang="en-GB" dirty="0" err="1" smtClean="0"/>
              <a:t>etc</a:t>
            </a:r>
            <a:r>
              <a:rPr lang="en-GB" dirty="0" smtClean="0"/>
              <a:t>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Identify key musical features you intend to include e.g. an ostinato, a strong steady beat, a row of notes to repeat (called a tone row)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Plan how to start and finish – will you include an introduction and a coda?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How will you remember your musical ideas?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614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Rehearse, perform and record your Earth music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/>
          </a:p>
        </p:txBody>
      </p:sp>
      <p:pic>
        <p:nvPicPr>
          <p:cNvPr id="2050" name="Picture 2" descr="D:\OneDrive - Hampshire County Council\Documents\HMS\clipart\Ear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04434"/>
            <a:ext cx="4043362" cy="404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8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OneDrive - Hampshire County Council\Documents\HMS\clipart\Ear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676400"/>
            <a:ext cx="4043362" cy="404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Enjoy listening to Hans Zimmer’s composition about Earth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>
              <a:hlinkClick r:id="rId3"/>
            </a:endParaRPr>
          </a:p>
          <a:p>
            <a:pPr marL="0" indent="0" algn="ctr">
              <a:buNone/>
            </a:pPr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www.bbc.co.uk/teach/ten-pieces/classical-music-ks2-hans-zimmer-earth/zvg4vk7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667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458</Words>
  <Application>Microsoft Office PowerPoint</Application>
  <PresentationFormat>On-screen Show (4:3)</PresentationFormat>
  <Paragraphs>110</Paragraphs>
  <Slides>17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Keep Calm and  Make Music</vt:lpstr>
      <vt:lpstr>Music of the Planets</vt:lpstr>
      <vt:lpstr>Listen </vt:lpstr>
      <vt:lpstr>Introducing the info!</vt:lpstr>
      <vt:lpstr>Find out about the composer</vt:lpstr>
      <vt:lpstr>Identify the metre</vt:lpstr>
      <vt:lpstr>Identify the ostinato</vt:lpstr>
      <vt:lpstr>Create your own ostinato</vt:lpstr>
      <vt:lpstr>Get colourful!</vt:lpstr>
      <vt:lpstr>Finding your own sounds</vt:lpstr>
      <vt:lpstr>Develop a performance</vt:lpstr>
      <vt:lpstr>Putting it all together</vt:lpstr>
      <vt:lpstr>Perform your music</vt:lpstr>
      <vt:lpstr>Still got time?</vt:lpstr>
      <vt:lpstr>Plan your Earth composition</vt:lpstr>
      <vt:lpstr>Rehearse, perform and record your Earth music</vt:lpstr>
      <vt:lpstr>Enjoy listening to Hans Zimmer’s composition about Earth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of the Planets</dc:title>
  <dc:creator>Hampshire Music Service</dc:creator>
  <cp:lastModifiedBy>HMS</cp:lastModifiedBy>
  <cp:revision>16</cp:revision>
  <dcterms:created xsi:type="dcterms:W3CDTF">2006-08-16T00:00:00Z</dcterms:created>
  <dcterms:modified xsi:type="dcterms:W3CDTF">2020-03-24T11:51:07Z</dcterms:modified>
</cp:coreProperties>
</file>