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22"/>
  </p:notesMasterIdLst>
  <p:handoutMasterIdLst>
    <p:handoutMasterId r:id="rId23"/>
  </p:handoutMasterIdLst>
  <p:sldIdLst>
    <p:sldId id="258" r:id="rId2"/>
    <p:sldId id="273" r:id="rId3"/>
    <p:sldId id="274" r:id="rId4"/>
    <p:sldId id="275" r:id="rId5"/>
    <p:sldId id="276" r:id="rId6"/>
    <p:sldId id="277" r:id="rId7"/>
    <p:sldId id="278" r:id="rId8"/>
    <p:sldId id="279" r:id="rId9"/>
    <p:sldId id="280" r:id="rId10"/>
    <p:sldId id="281" r:id="rId11"/>
    <p:sldId id="282" r:id="rId12"/>
    <p:sldId id="283" r:id="rId13"/>
    <p:sldId id="284" r:id="rId14"/>
    <p:sldId id="285" r:id="rId15"/>
    <p:sldId id="286" r:id="rId16"/>
    <p:sldId id="288" r:id="rId17"/>
    <p:sldId id="289" r:id="rId18"/>
    <p:sldId id="290" r:id="rId19"/>
    <p:sldId id="291" r:id="rId20"/>
    <p:sldId id="267" r:id="rId21"/>
  </p:sldIdLst>
  <p:sldSz cx="9144000" cy="6858000" type="screen4x3"/>
  <p:notesSz cx="6858000" cy="9144000"/>
  <p:embeddedFontLst>
    <p:embeddedFont>
      <p:font typeface="Calibri" panose="020F0502020204030204" pitchFamily="34" charset="0"/>
      <p:regular r:id="rId24"/>
      <p:bold r:id="rId25"/>
      <p:italic r:id="rId26"/>
      <p:boldItalic r:id="rId27"/>
    </p:embeddedFont>
    <p:embeddedFont>
      <p:font typeface="Twinkl" panose="020B0604020202020204" charset="0"/>
      <p:regular r:id="rId28"/>
      <p:bold r:id="rId29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40" userDrawn="1">
          <p15:clr>
            <a:srgbClr val="A4A3A4"/>
          </p15:clr>
        </p15:guide>
        <p15:guide id="5" orient="horz" pos="3974" userDrawn="1">
          <p15:clr>
            <a:srgbClr val="A4A3A4"/>
          </p15:clr>
        </p15:guide>
        <p15:guide id="6" pos="5420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82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3E7D"/>
    <a:srgbClr val="18A0DB"/>
    <a:srgbClr val="DE1E5A"/>
    <a:srgbClr val="BC0105"/>
    <a:srgbClr val="4DB1E3"/>
    <a:srgbClr val="80C1EB"/>
    <a:srgbClr val="ACDDFC"/>
    <a:srgbClr val="FFFFFF"/>
    <a:srgbClr val="4AA1D9"/>
    <a:srgbClr val="21A6F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017" autoAdjust="0"/>
    <p:restoredTop sz="94660"/>
  </p:normalViewPr>
  <p:slideViewPr>
    <p:cSldViewPr snapToGrid="0" showGuides="1">
      <p:cViewPr varScale="1">
        <p:scale>
          <a:sx n="75" d="100"/>
          <a:sy n="75" d="100"/>
        </p:scale>
        <p:origin x="1224" y="78"/>
      </p:cViewPr>
      <p:guideLst>
        <p:guide orient="horz" pos="2160"/>
        <p:guide pos="2880"/>
        <p:guide pos="340"/>
        <p:guide orient="horz" pos="3974"/>
        <p:guide pos="5420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58" d="100"/>
          <a:sy n="58" d="100"/>
        </p:scale>
        <p:origin x="1962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font" Target="fonts/font3.fntdata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font" Target="fonts/font2.fntdata"/><Relationship Id="rId33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font" Target="fonts/font6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1.fntdata"/><Relationship Id="rId32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handoutMaster" Target="handoutMasters/handoutMaster1.xml"/><Relationship Id="rId28" Type="http://schemas.openxmlformats.org/officeDocument/2006/relationships/font" Target="fonts/font5.fntdata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notesMaster" Target="notesMasters/notesMaster1.xml"/><Relationship Id="rId27" Type="http://schemas.openxmlformats.org/officeDocument/2006/relationships/font" Target="fonts/font4.fntdata"/><Relationship Id="rId30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08/07/2021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08/07/2021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twinkl.co.uk/" TargetMode="External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twinkl.co.uk/" TargetMode="External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 cstate="screen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hlinkClick r:id="rId3"/>
          </p:cNvPr>
          <p:cNvSpPr/>
          <p:nvPr userDrawn="1"/>
        </p:nvSpPr>
        <p:spPr>
          <a:xfrm>
            <a:off x="4137660" y="3152488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/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4298710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/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 cstate="screen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hlinkClick r:id="rId3"/>
          </p:cNvPr>
          <p:cNvSpPr/>
          <p:nvPr userDrawn="1"/>
        </p:nvSpPr>
        <p:spPr>
          <a:xfrm>
            <a:off x="4137660" y="3152488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7" cstate="screen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62" r:id="rId3"/>
    <p:sldLayoutId id="2147483663" r:id="rId4"/>
    <p:sldLayoutId id="2147483666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4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4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4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7" Type="http://schemas.openxmlformats.org/officeDocument/2006/relationships/image" Target="../media/image19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18.png"/><Relationship Id="rId5" Type="http://schemas.openxmlformats.org/officeDocument/2006/relationships/image" Target="../media/image17.png"/><Relationship Id="rId4" Type="http://schemas.openxmlformats.org/officeDocument/2006/relationships/image" Target="../media/image16.png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118862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uide Box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510FB352-74F0-46CC-8926-BE604BD7DB51}"/>
              </a:ext>
            </a:extLst>
          </p:cNvPr>
          <p:cNvSpPr/>
          <p:nvPr/>
        </p:nvSpPr>
        <p:spPr>
          <a:xfrm>
            <a:off x="2888234" y="2971800"/>
            <a:ext cx="3367532" cy="914400"/>
          </a:xfrm>
          <a:prstGeom prst="roundRect">
            <a:avLst>
              <a:gd name="adj" fmla="val 50000"/>
            </a:avLst>
          </a:prstGeom>
          <a:solidFill>
            <a:schemeClr val="bg1"/>
          </a:solidFill>
          <a:ln w="57150">
            <a:solidFill>
              <a:srgbClr val="003E7D"/>
            </a:solidFill>
          </a:ln>
          <a:effectLst>
            <a:outerShdw dist="635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bIns="108000" rtlCol="0" anchor="ctr"/>
          <a:lstStyle/>
          <a:p>
            <a:pPr algn="ctr"/>
            <a:r>
              <a:rPr lang="en-GB" sz="4000" b="1" dirty="0">
                <a:solidFill>
                  <a:schemeClr val="tx1"/>
                </a:solidFill>
              </a:rPr>
              <a:t>Start game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9AC5D1D1-AA04-4ABF-8E9B-EC7D0CBC2C26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14921" t="28042"/>
          <a:stretch/>
        </p:blipFill>
        <p:spPr>
          <a:xfrm>
            <a:off x="1364342" y="1923142"/>
            <a:ext cx="7779657" cy="4934858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E1FD9FF3-0648-4587-9DC8-5329873BF30D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38254" b="28042"/>
          <a:stretch/>
        </p:blipFill>
        <p:spPr>
          <a:xfrm>
            <a:off x="0" y="0"/>
            <a:ext cx="5646057" cy="49348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852714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9" accel="23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32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32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31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" presetClass="exit" presetSubtype="6" accel="4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32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2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31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6" presetClass="entr" presetSubtype="32" fill="hold" grpId="0" nodeType="withEffect">
                                  <p:stCondLst>
                                    <p:cond delay="13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Which planet am i?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07370642-2A89-446D-935F-30BB77B33D9B}"/>
              </a:ext>
            </a:extLst>
          </p:cNvPr>
          <p:cNvSpPr/>
          <p:nvPr/>
        </p:nvSpPr>
        <p:spPr>
          <a:xfrm>
            <a:off x="3761230" y="5920524"/>
            <a:ext cx="3924302" cy="630936"/>
          </a:xfrm>
          <a:prstGeom prst="roundRect">
            <a:avLst>
              <a:gd name="adj" fmla="val 50000"/>
            </a:avLst>
          </a:prstGeom>
          <a:solidFill>
            <a:schemeClr val="bg1"/>
          </a:solidFill>
          <a:ln w="57150">
            <a:solidFill>
              <a:srgbClr val="003E7D"/>
            </a:solidFill>
          </a:ln>
          <a:effectLst>
            <a:outerShdw dist="635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bIns="108000" rtlCol="0" anchor="ctr"/>
          <a:lstStyle/>
          <a:p>
            <a:pPr algn="ctr"/>
            <a:r>
              <a:rPr lang="en-GB" sz="2800" dirty="0">
                <a:solidFill>
                  <a:schemeClr val="tx1"/>
                </a:solidFill>
              </a:rPr>
              <a:t>Which planet am I?</a:t>
            </a:r>
          </a:p>
        </p:txBody>
      </p:sp>
      <p:sp>
        <p:nvSpPr>
          <p:cNvPr id="25" name="Moon Switch Box 3">
            <a:extLst>
              <a:ext uri="{FF2B5EF4-FFF2-40B4-BE49-F238E27FC236}">
                <a16:creationId xmlns:a16="http://schemas.microsoft.com/office/drawing/2014/main" id="{0C21C6AB-AC14-4871-9988-4DDFAFE147A5}"/>
              </a:ext>
            </a:extLst>
          </p:cNvPr>
          <p:cNvSpPr/>
          <p:nvPr/>
        </p:nvSpPr>
        <p:spPr>
          <a:xfrm>
            <a:off x="932510" y="4478454"/>
            <a:ext cx="1975789" cy="1459959"/>
          </a:xfrm>
          <a:prstGeom prst="roundRect">
            <a:avLst>
              <a:gd name="adj" fmla="val 50000"/>
            </a:avLst>
          </a:prstGeom>
          <a:solidFill>
            <a:schemeClr val="bg2">
              <a:lumMod val="1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600"/>
          </a:p>
        </p:txBody>
      </p:sp>
      <p:pic>
        <p:nvPicPr>
          <p:cNvPr id="26" name="Moon Switch 3">
            <a:extLst>
              <a:ext uri="{FF2B5EF4-FFF2-40B4-BE49-F238E27FC236}">
                <a16:creationId xmlns:a16="http://schemas.microsoft.com/office/drawing/2014/main" id="{8973CBCD-F65D-46E8-B583-65398797BC7F}"/>
              </a:ext>
            </a:extLst>
          </p:cNvPr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53160" y="4565650"/>
            <a:ext cx="1257085" cy="1273181"/>
          </a:xfrm>
          <a:prstGeom prst="rect">
            <a:avLst/>
          </a:prstGeom>
        </p:spPr>
      </p:pic>
      <p:sp>
        <p:nvSpPr>
          <p:cNvPr id="27" name="Moon Txt 3">
            <a:extLst>
              <a:ext uri="{FF2B5EF4-FFF2-40B4-BE49-F238E27FC236}">
                <a16:creationId xmlns:a16="http://schemas.microsoft.com/office/drawing/2014/main" id="{684FB5BC-CF62-4712-B864-22EA4336B5F3}"/>
              </a:ext>
            </a:extLst>
          </p:cNvPr>
          <p:cNvSpPr txBox="1"/>
          <p:nvPr/>
        </p:nvSpPr>
        <p:spPr>
          <a:xfrm>
            <a:off x="3162300" y="4478454"/>
            <a:ext cx="5036487" cy="1459959"/>
          </a:xfrm>
          <a:prstGeom prst="rect">
            <a:avLst/>
          </a:prstGeom>
          <a:noFill/>
        </p:spPr>
        <p:txBody>
          <a:bodyPr wrap="square" rtlCol="0" anchor="ctr" anchorCtr="0">
            <a:noAutofit/>
          </a:bodyPr>
          <a:lstStyle/>
          <a:p>
            <a:r>
              <a:rPr lang="en-GB" sz="2800" dirty="0"/>
              <a:t>I am known as the red planet.</a:t>
            </a:r>
          </a:p>
        </p:txBody>
      </p:sp>
      <p:sp>
        <p:nvSpPr>
          <p:cNvPr id="28" name="Moon Num 3">
            <a:extLst>
              <a:ext uri="{FF2B5EF4-FFF2-40B4-BE49-F238E27FC236}">
                <a16:creationId xmlns:a16="http://schemas.microsoft.com/office/drawing/2014/main" id="{5EBBA8B9-2596-4D14-B4E3-DE7F33435C40}"/>
              </a:ext>
            </a:extLst>
          </p:cNvPr>
          <p:cNvSpPr txBox="1"/>
          <p:nvPr/>
        </p:nvSpPr>
        <p:spPr>
          <a:xfrm>
            <a:off x="1452117" y="4478454"/>
            <a:ext cx="1456181" cy="1459958"/>
          </a:xfrm>
          <a:prstGeom prst="rect">
            <a:avLst/>
          </a:prstGeom>
          <a:noFill/>
        </p:spPr>
        <p:txBody>
          <a:bodyPr wrap="square" rtlCol="0" anchor="ctr" anchorCtr="0">
            <a:noAutofit/>
          </a:bodyPr>
          <a:lstStyle/>
          <a:p>
            <a:pPr algn="ctr"/>
            <a:r>
              <a:rPr lang="en-GB" sz="9600" b="1" dirty="0">
                <a:ln w="28575" cmpd="sng">
                  <a:solidFill>
                    <a:srgbClr val="002060"/>
                  </a:solidFill>
                  <a:prstDash val="solid"/>
                </a:ln>
                <a:solidFill>
                  <a:schemeClr val="bg1"/>
                </a:solidFill>
              </a:rPr>
              <a:t>3</a:t>
            </a:r>
          </a:p>
        </p:txBody>
      </p:sp>
      <p:sp>
        <p:nvSpPr>
          <p:cNvPr id="21" name="Moon Switch Box 2">
            <a:extLst>
              <a:ext uri="{FF2B5EF4-FFF2-40B4-BE49-F238E27FC236}">
                <a16:creationId xmlns:a16="http://schemas.microsoft.com/office/drawing/2014/main" id="{68A3F6F9-47E7-43E2-B900-9F620CA7F557}"/>
              </a:ext>
            </a:extLst>
          </p:cNvPr>
          <p:cNvSpPr/>
          <p:nvPr/>
        </p:nvSpPr>
        <p:spPr>
          <a:xfrm>
            <a:off x="932510" y="2791948"/>
            <a:ext cx="1975789" cy="1459959"/>
          </a:xfrm>
          <a:prstGeom prst="roundRect">
            <a:avLst>
              <a:gd name="adj" fmla="val 50000"/>
            </a:avLst>
          </a:prstGeom>
          <a:solidFill>
            <a:schemeClr val="bg2">
              <a:lumMod val="1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600"/>
          </a:p>
        </p:txBody>
      </p:sp>
      <p:pic>
        <p:nvPicPr>
          <p:cNvPr id="22" name="Moon Switch 2">
            <a:extLst>
              <a:ext uri="{FF2B5EF4-FFF2-40B4-BE49-F238E27FC236}">
                <a16:creationId xmlns:a16="http://schemas.microsoft.com/office/drawing/2014/main" id="{5438B870-1854-4594-8434-606AC2868CE9}"/>
              </a:ext>
            </a:extLst>
          </p:cNvPr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53160" y="2879144"/>
            <a:ext cx="1257085" cy="1273181"/>
          </a:xfrm>
          <a:prstGeom prst="rect">
            <a:avLst/>
          </a:prstGeom>
        </p:spPr>
      </p:pic>
      <p:sp>
        <p:nvSpPr>
          <p:cNvPr id="23" name="Moon Txt 2">
            <a:extLst>
              <a:ext uri="{FF2B5EF4-FFF2-40B4-BE49-F238E27FC236}">
                <a16:creationId xmlns:a16="http://schemas.microsoft.com/office/drawing/2014/main" id="{0F9571CD-A25C-4084-806E-B56CCD288BFB}"/>
              </a:ext>
            </a:extLst>
          </p:cNvPr>
          <p:cNvSpPr txBox="1"/>
          <p:nvPr/>
        </p:nvSpPr>
        <p:spPr>
          <a:xfrm>
            <a:off x="3162301" y="2791948"/>
            <a:ext cx="5495924" cy="1459959"/>
          </a:xfrm>
          <a:prstGeom prst="rect">
            <a:avLst/>
          </a:prstGeom>
          <a:noFill/>
        </p:spPr>
        <p:txBody>
          <a:bodyPr wrap="square" rtlCol="0" anchor="ctr" anchorCtr="0">
            <a:noAutofit/>
          </a:bodyPr>
          <a:lstStyle/>
          <a:p>
            <a:r>
              <a:rPr lang="en-GB" sz="2800" dirty="0"/>
              <a:t>Robots from earth have landed on me.</a:t>
            </a:r>
          </a:p>
        </p:txBody>
      </p:sp>
      <p:sp>
        <p:nvSpPr>
          <p:cNvPr id="24" name="Moon Num 2">
            <a:extLst>
              <a:ext uri="{FF2B5EF4-FFF2-40B4-BE49-F238E27FC236}">
                <a16:creationId xmlns:a16="http://schemas.microsoft.com/office/drawing/2014/main" id="{311B8754-D91A-41F4-98F0-46E7355F382D}"/>
              </a:ext>
            </a:extLst>
          </p:cNvPr>
          <p:cNvSpPr txBox="1"/>
          <p:nvPr/>
        </p:nvSpPr>
        <p:spPr>
          <a:xfrm>
            <a:off x="1452117" y="2791948"/>
            <a:ext cx="1456181" cy="1459958"/>
          </a:xfrm>
          <a:prstGeom prst="rect">
            <a:avLst/>
          </a:prstGeom>
          <a:noFill/>
        </p:spPr>
        <p:txBody>
          <a:bodyPr wrap="square" rtlCol="0" anchor="ctr" anchorCtr="0">
            <a:noAutofit/>
          </a:bodyPr>
          <a:lstStyle/>
          <a:p>
            <a:pPr algn="ctr"/>
            <a:r>
              <a:rPr lang="en-GB" sz="9600" b="1" dirty="0">
                <a:ln w="28575" cmpd="sng">
                  <a:solidFill>
                    <a:srgbClr val="002060"/>
                  </a:solidFill>
                  <a:prstDash val="solid"/>
                </a:ln>
                <a:solidFill>
                  <a:schemeClr val="bg1"/>
                </a:solidFill>
              </a:rPr>
              <a:t>2</a:t>
            </a:r>
          </a:p>
        </p:txBody>
      </p:sp>
      <p:sp>
        <p:nvSpPr>
          <p:cNvPr id="10" name="Moon Switch Box 1">
            <a:extLst>
              <a:ext uri="{FF2B5EF4-FFF2-40B4-BE49-F238E27FC236}">
                <a16:creationId xmlns:a16="http://schemas.microsoft.com/office/drawing/2014/main" id="{1A34AE73-7234-49E0-95AC-AA8B75ECD5AC}"/>
              </a:ext>
            </a:extLst>
          </p:cNvPr>
          <p:cNvSpPr/>
          <p:nvPr/>
        </p:nvSpPr>
        <p:spPr>
          <a:xfrm>
            <a:off x="938861" y="1105441"/>
            <a:ext cx="1975789" cy="1459959"/>
          </a:xfrm>
          <a:prstGeom prst="roundRect">
            <a:avLst>
              <a:gd name="adj" fmla="val 50000"/>
            </a:avLst>
          </a:prstGeom>
          <a:solidFill>
            <a:schemeClr val="bg2">
              <a:lumMod val="1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600"/>
          </a:p>
        </p:txBody>
      </p:sp>
      <p:pic>
        <p:nvPicPr>
          <p:cNvPr id="6" name="Moon Switch 1">
            <a:extLst>
              <a:ext uri="{FF2B5EF4-FFF2-40B4-BE49-F238E27FC236}">
                <a16:creationId xmlns:a16="http://schemas.microsoft.com/office/drawing/2014/main" id="{345DD10B-A7A5-4259-A794-5C11AA495B07}"/>
              </a:ext>
            </a:extLst>
          </p:cNvPr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59511" y="1192637"/>
            <a:ext cx="1257085" cy="1273181"/>
          </a:xfrm>
          <a:prstGeom prst="rect">
            <a:avLst/>
          </a:prstGeom>
        </p:spPr>
      </p:pic>
      <p:sp>
        <p:nvSpPr>
          <p:cNvPr id="16" name="Moon Txt 1">
            <a:extLst>
              <a:ext uri="{FF2B5EF4-FFF2-40B4-BE49-F238E27FC236}">
                <a16:creationId xmlns:a16="http://schemas.microsoft.com/office/drawing/2014/main" id="{FF1C7482-C11B-44B2-A41C-0DD203398ED2}"/>
              </a:ext>
            </a:extLst>
          </p:cNvPr>
          <p:cNvSpPr txBox="1"/>
          <p:nvPr/>
        </p:nvSpPr>
        <p:spPr>
          <a:xfrm>
            <a:off x="3168651" y="1105441"/>
            <a:ext cx="5489574" cy="1459959"/>
          </a:xfrm>
          <a:prstGeom prst="rect">
            <a:avLst/>
          </a:prstGeom>
          <a:noFill/>
        </p:spPr>
        <p:txBody>
          <a:bodyPr wrap="square" rtlCol="0" anchor="ctr" anchorCtr="0">
            <a:noAutofit/>
          </a:bodyPr>
          <a:lstStyle/>
          <a:p>
            <a:r>
              <a:rPr lang="en-GB" sz="2800" dirty="0"/>
              <a:t>I am smaller than my neighbour, earth.</a:t>
            </a:r>
          </a:p>
        </p:txBody>
      </p:sp>
      <p:sp>
        <p:nvSpPr>
          <p:cNvPr id="17" name="Moon Num 1">
            <a:extLst>
              <a:ext uri="{FF2B5EF4-FFF2-40B4-BE49-F238E27FC236}">
                <a16:creationId xmlns:a16="http://schemas.microsoft.com/office/drawing/2014/main" id="{3DC430A0-85CB-462F-82FF-37D4AE1DC778}"/>
              </a:ext>
            </a:extLst>
          </p:cNvPr>
          <p:cNvSpPr txBox="1"/>
          <p:nvPr/>
        </p:nvSpPr>
        <p:spPr>
          <a:xfrm>
            <a:off x="1458469" y="1105440"/>
            <a:ext cx="1456181" cy="1459958"/>
          </a:xfrm>
          <a:prstGeom prst="rect">
            <a:avLst/>
          </a:prstGeom>
          <a:noFill/>
        </p:spPr>
        <p:txBody>
          <a:bodyPr wrap="square" rtlCol="0" anchor="ctr" anchorCtr="0">
            <a:noAutofit/>
          </a:bodyPr>
          <a:lstStyle/>
          <a:p>
            <a:pPr algn="ctr"/>
            <a:r>
              <a:rPr lang="en-GB" sz="9600" b="1" dirty="0">
                <a:ln w="28575" cmpd="sng">
                  <a:solidFill>
                    <a:srgbClr val="002060"/>
                  </a:solidFill>
                  <a:prstDash val="solid"/>
                </a:ln>
                <a:solidFill>
                  <a:schemeClr val="bg1"/>
                </a:solidFill>
              </a:rPr>
              <a:t>1</a:t>
            </a:r>
          </a:p>
        </p:txBody>
      </p:sp>
      <p:sp>
        <p:nvSpPr>
          <p:cNvPr id="8" name="Click the moons">
            <a:extLst>
              <a:ext uri="{FF2B5EF4-FFF2-40B4-BE49-F238E27FC236}">
                <a16:creationId xmlns:a16="http://schemas.microsoft.com/office/drawing/2014/main" id="{7BB96CDF-F138-4011-8E10-8E69D9EFACA7}"/>
              </a:ext>
            </a:extLst>
          </p:cNvPr>
          <p:cNvSpPr/>
          <p:nvPr/>
        </p:nvSpPr>
        <p:spPr>
          <a:xfrm>
            <a:off x="1458468" y="274363"/>
            <a:ext cx="6227064" cy="630936"/>
          </a:xfrm>
          <a:prstGeom prst="roundRect">
            <a:avLst>
              <a:gd name="adj" fmla="val 50000"/>
            </a:avLst>
          </a:prstGeom>
          <a:solidFill>
            <a:schemeClr val="bg1"/>
          </a:solidFill>
          <a:ln w="57150">
            <a:solidFill>
              <a:srgbClr val="003E7D"/>
            </a:solidFill>
          </a:ln>
          <a:effectLst>
            <a:outerShdw dist="635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bIns="108000" rtlCol="0" anchor="ctr"/>
          <a:lstStyle/>
          <a:p>
            <a:pPr algn="ctr"/>
            <a:r>
              <a:rPr lang="en-GB" sz="2800" dirty="0">
                <a:solidFill>
                  <a:schemeClr val="tx1"/>
                </a:solidFill>
              </a:rPr>
              <a:t>Click the moons to reveal the facts.</a:t>
            </a:r>
          </a:p>
        </p:txBody>
      </p:sp>
    </p:spTree>
    <p:extLst>
      <p:ext uri="{BB962C8B-B14F-4D97-AF65-F5344CB8AC3E}">
        <p14:creationId xmlns:p14="http://schemas.microsoft.com/office/powerpoint/2010/main" val="1654671587"/>
      </p:ext>
    </p:extLst>
  </p:cSld>
  <p:clrMapOvr>
    <a:masterClrMapping/>
  </p:clrMapOvr>
  <p:transition spd="slow" advClick="0">
    <p:push dir="u"/>
  </p:transition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6" presetClass="entr" presetSubtype="32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circle(out)">
                                          <p:cBhvr>
                                            <p:cTn id="7" dur="700"/>
                                            <p:tgtEl>
                                              <p:spTgt spid="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  <p:seq concurrent="1" nextAc="seek">
                  <p:cTn id="8" restart="whenNotActive" fill="hold" evtFilter="cancelBubble" nodeType="interactiveSeq">
                    <p:stCondLst>
                      <p:cond evt="onClick" delay="0">
                        <p:tgtEl>
                          <p:spTgt spid="6"/>
                        </p:tgtEl>
                      </p:cond>
                    </p:stCondLst>
                    <p:endSync evt="end" delay="0">
                      <p:rtn val="all"/>
                    </p:endSync>
                    <p:childTnLst>
                      <p:par>
                        <p:cTn id="9" fill="hold">
                          <p:stCondLst>
                            <p:cond delay="0"/>
                          </p:stCondLst>
                          <p:childTnLst>
                            <p:par>
                              <p:cTn id="10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1" presetID="42" presetClass="path" presetSubtype="0" accel="19000" fill="hold" nodeType="clickEffect" p14:presetBounceEnd="10000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1.38889E-6 3.33333E-6 L 0.05434 3.33333E-6 " pathEditMode="relative" rAng="0" ptsTypes="AA" p14:bounceEnd="10000">
                                          <p:cBhvr>
                                            <p:cTn id="12" dur="3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2708" y="0"/>
                                        </p:animMotion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3" fill="hold">
                                <p:stCondLst>
                                  <p:cond delay="300"/>
                                </p:stCondLst>
                                <p:childTnLst>
                                  <p:par>
                                    <p:cTn id="14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6" dur="3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7" fill="hold">
                                <p:stCondLst>
                                  <p:cond delay="600"/>
                                </p:stCondLst>
                                <p:childTnLst>
                                  <p:par>
                                    <p:cTn id="18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0" dur="500"/>
                                            <p:tgtEl>
                                              <p:spTgt spid="1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nextCondLst>
                    <p:cond evt="onClick" delay="0">
                      <p:tgtEl>
                        <p:spTgt spid="6"/>
                      </p:tgtEl>
                    </p:cond>
                  </p:nextCondLst>
                </p:seq>
                <p:seq concurrent="1" nextAc="seek">
                  <p:cTn id="21" restart="whenNotActive" fill="hold" evtFilter="cancelBubble" nodeType="interactiveSeq">
                    <p:stCondLst>
                      <p:cond evt="onClick" delay="0">
                        <p:tgtEl>
                          <p:spTgt spid="22"/>
                        </p:tgtEl>
                      </p:cond>
                    </p:stCondLst>
                    <p:endSync evt="end" delay="0">
                      <p:rtn val="all"/>
                    </p:endSync>
                    <p:childTnLst>
                      <p:par>
                        <p:cTn id="22" fill="hold">
                          <p:stCondLst>
                            <p:cond delay="0"/>
                          </p:stCondLst>
                          <p:childTnLst>
                            <p:par>
                              <p:cTn id="23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24" presetID="42" presetClass="path" presetSubtype="0" accel="19000" fill="hold" nodeType="clickEffect" p14:presetBounceEnd="10000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-4.16667E-6 -1.48148E-6 L 0.05434 -1.48148E-6 " pathEditMode="relative" rAng="0" ptsTypes="AA" p14:bounceEnd="10000">
                                          <p:cBhvr>
                                            <p:cTn id="25" dur="3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2708" y="0"/>
                                        </p:animMotion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6" fill="hold">
                                <p:stCondLst>
                                  <p:cond delay="300"/>
                                </p:stCondLst>
                                <p:childTnLst>
                                  <p:par>
                                    <p:cTn id="27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9" dur="300"/>
                                            <p:tgtEl>
                                              <p:spTgt spid="2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0" fill="hold">
                                <p:stCondLst>
                                  <p:cond delay="600"/>
                                </p:stCondLst>
                                <p:childTnLst>
                                  <p:par>
                                    <p:cTn id="31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3" dur="500"/>
                                            <p:tgtEl>
                                              <p:spTgt spid="2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nextCondLst>
                    <p:cond evt="onClick" delay="0">
                      <p:tgtEl>
                        <p:spTgt spid="22"/>
                      </p:tgtEl>
                    </p:cond>
                  </p:nextCondLst>
                </p:seq>
                <p:seq concurrent="1" nextAc="seek">
                  <p:cTn id="34" restart="whenNotActive" fill="hold" evtFilter="cancelBubble" nodeType="interactiveSeq">
                    <p:stCondLst>
                      <p:cond evt="onClick" delay="0">
                        <p:tgtEl>
                          <p:spTgt spid="26"/>
                        </p:tgtEl>
                      </p:cond>
                    </p:stCondLst>
                    <p:endSync evt="end" delay="0">
                      <p:rtn val="all"/>
                    </p:endSync>
                    <p:childTnLst>
                      <p:par>
                        <p:cTn id="35" fill="hold">
                          <p:stCondLst>
                            <p:cond delay="0"/>
                          </p:stCondLst>
                          <p:childTnLst>
                            <p:par>
                              <p:cTn id="36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37" presetID="42" presetClass="path" presetSubtype="0" accel="19000" fill="hold" nodeType="clickEffect" p14:presetBounceEnd="10000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-4.16667E-6 -4.81481E-6 L 0.05434 -4.81481E-6 " pathEditMode="relative" rAng="0" ptsTypes="AA" p14:bounceEnd="10000">
                                          <p:cBhvr>
                                            <p:cTn id="38" dur="300" fill="hold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2708" y="0"/>
                                        </p:animMotion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9" fill="hold">
                                <p:stCondLst>
                                  <p:cond delay="300"/>
                                </p:stCondLst>
                                <p:childTnLst>
                                  <p:par>
                                    <p:cTn id="40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2" dur="300"/>
                                            <p:tgtEl>
                                              <p:spTgt spid="2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3" fill="hold">
                                <p:stCondLst>
                                  <p:cond delay="600"/>
                                </p:stCondLst>
                                <p:childTnLst>
                                  <p:par>
                                    <p:cTn id="44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4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6" dur="500"/>
                                            <p:tgtEl>
                                              <p:spTgt spid="2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nextCondLst>
                    <p:cond evt="onClick" delay="0">
                      <p:tgtEl>
                        <p:spTgt spid="26"/>
                      </p:tgtEl>
                    </p:cond>
                  </p:nextCondLst>
                </p:seq>
                <p:seq concurrent="1" nextAc="seek">
                  <p:cTn id="47" restart="whenNotActive" fill="hold" evtFilter="cancelBubble" nodeType="interactiveSeq">
                    <p:stCondLst>
                      <p:cond evt="onClick" delay="0">
                        <p:tgtEl>
                          <p:spTgt spid="29"/>
                        </p:tgtEl>
                      </p:cond>
                    </p:stCondLst>
                    <p:endSync evt="end" delay="0">
                      <p:rtn val="all"/>
                    </p:endSync>
                    <p:childTnLst>
                      <p:par>
                        <p:cTn id="48" fill="hold">
                          <p:stCondLst>
                            <p:cond delay="0"/>
                          </p:stCondLst>
                          <p:childTnLst>
                            <p:par>
                              <p:cTn id="49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0" presetID="27" presetClass="emph" presetSubtype="0" fill="remove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animClr clrSpc="rgb" dir="cw">
                                          <p:cBhvr override="childStyle">
                                            <p:cTn id="51" dur="250" autoRev="1" fill="remove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style.color</p:attrName>
                                            </p:attrNameLst>
                                          </p:cBhvr>
                                          <p:to>
                                            <a:srgbClr val="FFC000"/>
                                          </p:to>
                                        </p:animClr>
                                        <p:animClr clrSpc="rgb" dir="cw">
                                          <p:cBhvr>
                                            <p:cTn id="52" dur="250" autoRev="1" fill="remove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fillcolor</p:attrName>
                                            </p:attrNameLst>
                                          </p:cBhvr>
                                          <p:to>
                                            <a:srgbClr val="FFC000"/>
                                          </p:to>
                                        </p:animClr>
                                        <p:set>
                                          <p:cBhvr>
                                            <p:cTn id="53" dur="250" autoRev="1" fill="remove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fill.type</p:attrName>
                                            </p:attrNameLst>
                                          </p:cBhvr>
                                          <p:to>
                                            <p:strVal val="solid"/>
                                          </p:to>
                                        </p:set>
                                        <p:set>
                                          <p:cBhvr>
                                            <p:cTn id="54" dur="250" autoRev="1" fill="remove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fill.on</p:attrName>
                                            </p:attrNameLst>
                                          </p:cBhvr>
                                          <p:to>
                                            <p:strVal val="true"/>
                                          </p:to>
                                        </p:se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nextCondLst>
                    <p:cond evt="onClick" delay="0">
                      <p:tgtEl>
                        <p:spTgt spid="29"/>
                      </p:tgtEl>
                    </p:cond>
                  </p:nextCondLst>
                </p:seq>
              </p:childTnLst>
            </p:cTn>
          </p:par>
        </p:tnLst>
        <p:bldLst>
          <p:bldP spid="29" grpId="0" animBg="1"/>
          <p:bldP spid="27" grpId="0"/>
          <p:bldP spid="28" grpId="0"/>
          <p:bldP spid="23" grpId="0"/>
          <p:bldP spid="24" grpId="0"/>
          <p:bldP spid="16" grpId="0"/>
          <p:bldP spid="17" grpId="0"/>
          <p:bldP spid="8" grpId="0" animBg="1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6" presetClass="entr" presetSubtype="32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circle(out)">
                                          <p:cBhvr>
                                            <p:cTn id="7" dur="700"/>
                                            <p:tgtEl>
                                              <p:spTgt spid="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  <p:seq concurrent="1" nextAc="seek">
                  <p:cTn id="8" restart="whenNotActive" fill="hold" evtFilter="cancelBubble" nodeType="interactiveSeq">
                    <p:stCondLst>
                      <p:cond evt="onClick" delay="0">
                        <p:tgtEl>
                          <p:spTgt spid="6"/>
                        </p:tgtEl>
                      </p:cond>
                    </p:stCondLst>
                    <p:endSync evt="end" delay="0">
                      <p:rtn val="all"/>
                    </p:endSync>
                    <p:childTnLst>
                      <p:par>
                        <p:cTn id="9" fill="hold">
                          <p:stCondLst>
                            <p:cond delay="0"/>
                          </p:stCondLst>
                          <p:childTnLst>
                            <p:par>
                              <p:cTn id="10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1" presetID="42" presetClass="path" presetSubtype="0" accel="19000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1.38889E-6 3.33333E-6 L 0.05434 3.33333E-6 " pathEditMode="relative" rAng="0" ptsTypes="AA">
                                          <p:cBhvr>
                                            <p:cTn id="12" dur="3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2708" y="0"/>
                                        </p:animMotion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3" fill="hold">
                                <p:stCondLst>
                                  <p:cond delay="300"/>
                                </p:stCondLst>
                                <p:childTnLst>
                                  <p:par>
                                    <p:cTn id="14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6" dur="3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7" fill="hold">
                                <p:stCondLst>
                                  <p:cond delay="600"/>
                                </p:stCondLst>
                                <p:childTnLst>
                                  <p:par>
                                    <p:cTn id="18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0" dur="500"/>
                                            <p:tgtEl>
                                              <p:spTgt spid="1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nextCondLst>
                    <p:cond evt="onClick" delay="0">
                      <p:tgtEl>
                        <p:spTgt spid="6"/>
                      </p:tgtEl>
                    </p:cond>
                  </p:nextCondLst>
                </p:seq>
                <p:seq concurrent="1" nextAc="seek">
                  <p:cTn id="21" restart="whenNotActive" fill="hold" evtFilter="cancelBubble" nodeType="interactiveSeq">
                    <p:stCondLst>
                      <p:cond evt="onClick" delay="0">
                        <p:tgtEl>
                          <p:spTgt spid="22"/>
                        </p:tgtEl>
                      </p:cond>
                    </p:stCondLst>
                    <p:endSync evt="end" delay="0">
                      <p:rtn val="all"/>
                    </p:endSync>
                    <p:childTnLst>
                      <p:par>
                        <p:cTn id="22" fill="hold">
                          <p:stCondLst>
                            <p:cond delay="0"/>
                          </p:stCondLst>
                          <p:childTnLst>
                            <p:par>
                              <p:cTn id="23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24" presetID="42" presetClass="path" presetSubtype="0" accel="19000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-4.16667E-6 -1.48148E-6 L 0.05434 -1.48148E-6 " pathEditMode="relative" rAng="0" ptsTypes="AA">
                                          <p:cBhvr>
                                            <p:cTn id="25" dur="3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2708" y="0"/>
                                        </p:animMotion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6" fill="hold">
                                <p:stCondLst>
                                  <p:cond delay="300"/>
                                </p:stCondLst>
                                <p:childTnLst>
                                  <p:par>
                                    <p:cTn id="27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9" dur="300"/>
                                            <p:tgtEl>
                                              <p:spTgt spid="2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0" fill="hold">
                                <p:stCondLst>
                                  <p:cond delay="600"/>
                                </p:stCondLst>
                                <p:childTnLst>
                                  <p:par>
                                    <p:cTn id="31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3" dur="500"/>
                                            <p:tgtEl>
                                              <p:spTgt spid="2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nextCondLst>
                    <p:cond evt="onClick" delay="0">
                      <p:tgtEl>
                        <p:spTgt spid="22"/>
                      </p:tgtEl>
                    </p:cond>
                  </p:nextCondLst>
                </p:seq>
                <p:seq concurrent="1" nextAc="seek">
                  <p:cTn id="34" restart="whenNotActive" fill="hold" evtFilter="cancelBubble" nodeType="interactiveSeq">
                    <p:stCondLst>
                      <p:cond evt="onClick" delay="0">
                        <p:tgtEl>
                          <p:spTgt spid="26"/>
                        </p:tgtEl>
                      </p:cond>
                    </p:stCondLst>
                    <p:endSync evt="end" delay="0">
                      <p:rtn val="all"/>
                    </p:endSync>
                    <p:childTnLst>
                      <p:par>
                        <p:cTn id="35" fill="hold">
                          <p:stCondLst>
                            <p:cond delay="0"/>
                          </p:stCondLst>
                          <p:childTnLst>
                            <p:par>
                              <p:cTn id="36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37" presetID="42" presetClass="path" presetSubtype="0" accel="19000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-4.16667E-6 -4.81481E-6 L 0.05434 -4.81481E-6 " pathEditMode="relative" rAng="0" ptsTypes="AA">
                                          <p:cBhvr>
                                            <p:cTn id="38" dur="300" fill="hold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2708" y="0"/>
                                        </p:animMotion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9" fill="hold">
                                <p:stCondLst>
                                  <p:cond delay="300"/>
                                </p:stCondLst>
                                <p:childTnLst>
                                  <p:par>
                                    <p:cTn id="40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2" dur="300"/>
                                            <p:tgtEl>
                                              <p:spTgt spid="2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3" fill="hold">
                                <p:stCondLst>
                                  <p:cond delay="600"/>
                                </p:stCondLst>
                                <p:childTnLst>
                                  <p:par>
                                    <p:cTn id="44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4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6" dur="500"/>
                                            <p:tgtEl>
                                              <p:spTgt spid="2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nextCondLst>
                    <p:cond evt="onClick" delay="0">
                      <p:tgtEl>
                        <p:spTgt spid="26"/>
                      </p:tgtEl>
                    </p:cond>
                  </p:nextCondLst>
                </p:seq>
                <p:seq concurrent="1" nextAc="seek">
                  <p:cTn id="47" restart="whenNotActive" fill="hold" evtFilter="cancelBubble" nodeType="interactiveSeq">
                    <p:stCondLst>
                      <p:cond evt="onClick" delay="0">
                        <p:tgtEl>
                          <p:spTgt spid="29"/>
                        </p:tgtEl>
                      </p:cond>
                    </p:stCondLst>
                    <p:endSync evt="end" delay="0">
                      <p:rtn val="all"/>
                    </p:endSync>
                    <p:childTnLst>
                      <p:par>
                        <p:cTn id="48" fill="hold">
                          <p:stCondLst>
                            <p:cond delay="0"/>
                          </p:stCondLst>
                          <p:childTnLst>
                            <p:par>
                              <p:cTn id="49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0" presetID="27" presetClass="emph" presetSubtype="0" fill="remove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animClr clrSpc="rgb" dir="cw">
                                          <p:cBhvr override="childStyle">
                                            <p:cTn id="51" dur="250" autoRev="1" fill="remove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style.color</p:attrName>
                                            </p:attrNameLst>
                                          </p:cBhvr>
                                          <p:to>
                                            <a:srgbClr val="FFC000"/>
                                          </p:to>
                                        </p:animClr>
                                        <p:animClr clrSpc="rgb" dir="cw">
                                          <p:cBhvr>
                                            <p:cTn id="52" dur="250" autoRev="1" fill="remove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fillcolor</p:attrName>
                                            </p:attrNameLst>
                                          </p:cBhvr>
                                          <p:to>
                                            <a:srgbClr val="FFC000"/>
                                          </p:to>
                                        </p:animClr>
                                        <p:set>
                                          <p:cBhvr>
                                            <p:cTn id="53" dur="250" autoRev="1" fill="remove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fill.type</p:attrName>
                                            </p:attrNameLst>
                                          </p:cBhvr>
                                          <p:to>
                                            <p:strVal val="solid"/>
                                          </p:to>
                                        </p:set>
                                        <p:set>
                                          <p:cBhvr>
                                            <p:cTn id="54" dur="250" autoRev="1" fill="remove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fill.on</p:attrName>
                                            </p:attrNameLst>
                                          </p:cBhvr>
                                          <p:to>
                                            <p:strVal val="true"/>
                                          </p:to>
                                        </p:se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nextCondLst>
                    <p:cond evt="onClick" delay="0">
                      <p:tgtEl>
                        <p:spTgt spid="29"/>
                      </p:tgtEl>
                    </p:cond>
                  </p:nextCondLst>
                </p:seq>
              </p:childTnLst>
            </p:cTn>
          </p:par>
        </p:tnLst>
        <p:bldLst>
          <p:bldP spid="29" grpId="0" animBg="1"/>
          <p:bldP spid="27" grpId="0"/>
          <p:bldP spid="28" grpId="0"/>
          <p:bldP spid="23" grpId="0"/>
          <p:bldP spid="24" grpId="0"/>
          <p:bldP spid="16" grpId="0"/>
          <p:bldP spid="17" grpId="0"/>
          <p:bldP spid="8" grpId="0" animBg="1"/>
        </p:bldLst>
      </p:timing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Mars">
            <a:extLst>
              <a:ext uri="{FF2B5EF4-FFF2-40B4-BE49-F238E27FC236}">
                <a16:creationId xmlns:a16="http://schemas.microsoft.com/office/drawing/2014/main" id="{06D86926-8661-423C-850D-A816DB4C26C1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-391" b="-1378"/>
          <a:stretch/>
        </p:blipFill>
        <p:spPr>
          <a:xfrm>
            <a:off x="1936779" y="712788"/>
            <a:ext cx="5270442" cy="5432424"/>
          </a:xfrm>
          <a:prstGeom prst="rect">
            <a:avLst/>
          </a:prstGeom>
        </p:spPr>
      </p:pic>
      <p:sp>
        <p:nvSpPr>
          <p:cNvPr id="10" name="I am Mars!">
            <a:extLst>
              <a:ext uri="{FF2B5EF4-FFF2-40B4-BE49-F238E27FC236}">
                <a16:creationId xmlns:a16="http://schemas.microsoft.com/office/drawing/2014/main" id="{E54D0E4A-A042-4095-A0BA-B607D7BFE40F}"/>
              </a:ext>
            </a:extLst>
          </p:cNvPr>
          <p:cNvSpPr/>
          <p:nvPr/>
        </p:nvSpPr>
        <p:spPr>
          <a:xfrm>
            <a:off x="2933699" y="3060700"/>
            <a:ext cx="3276602" cy="736600"/>
          </a:xfrm>
          <a:prstGeom prst="roundRect">
            <a:avLst>
              <a:gd name="adj" fmla="val 50000"/>
            </a:avLst>
          </a:prstGeom>
          <a:solidFill>
            <a:schemeClr val="bg1"/>
          </a:solidFill>
          <a:ln w="57150">
            <a:solidFill>
              <a:srgbClr val="003E7D"/>
            </a:solidFill>
          </a:ln>
          <a:effectLst>
            <a:outerShdw dist="635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bIns="108000" rtlCol="0" anchor="ctr"/>
          <a:lstStyle/>
          <a:p>
            <a:pPr algn="ctr"/>
            <a:r>
              <a:rPr lang="en-GB" sz="3600" b="1" dirty="0">
                <a:solidFill>
                  <a:schemeClr val="tx1"/>
                </a:solidFill>
              </a:rPr>
              <a:t>I am Mars!</a:t>
            </a:r>
          </a:p>
        </p:txBody>
      </p:sp>
      <p:sp>
        <p:nvSpPr>
          <p:cNvPr id="13" name="Next Slide Arrow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3F0CE402-B3ED-43D4-A832-FAAF3A57ADAA}"/>
              </a:ext>
            </a:extLst>
          </p:cNvPr>
          <p:cNvSpPr/>
          <p:nvPr/>
        </p:nvSpPr>
        <p:spPr>
          <a:xfrm rot="5400000">
            <a:off x="4078090" y="5374072"/>
            <a:ext cx="987820" cy="1246188"/>
          </a:xfrm>
          <a:prstGeom prst="chevron">
            <a:avLst/>
          </a:prstGeom>
          <a:solidFill>
            <a:schemeClr val="bg1"/>
          </a:solidFill>
          <a:ln w="57150">
            <a:solidFill>
              <a:srgbClr val="003E7D"/>
            </a:solidFill>
          </a:ln>
          <a:effectLst>
            <a:outerShdw dist="635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bIns="108000" rtlCol="0" anchor="ctr"/>
          <a:lstStyle/>
          <a:p>
            <a:pPr algn="ctr"/>
            <a:endParaRPr lang="en-GB" sz="3600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80683439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0 -0.14583 " pathEditMode="relative" rAng="0" ptsTypes="AA">
                                      <p:cBhvr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7292"/>
                                    </p:animMotion>
                                  </p:childTnLst>
                                </p:cTn>
                              </p:par>
                              <p:par>
                                <p:cTn id="11" presetID="47" presetClass="entr" presetSubtype="0" fill="hold" grpId="0" nodeType="withEffect">
                                  <p:stCondLst>
                                    <p:cond delay="12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3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3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3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3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Which planet am i?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07370642-2A89-446D-935F-30BB77B33D9B}"/>
              </a:ext>
            </a:extLst>
          </p:cNvPr>
          <p:cNvSpPr/>
          <p:nvPr/>
        </p:nvSpPr>
        <p:spPr>
          <a:xfrm>
            <a:off x="3761230" y="5920524"/>
            <a:ext cx="3924302" cy="630936"/>
          </a:xfrm>
          <a:prstGeom prst="roundRect">
            <a:avLst>
              <a:gd name="adj" fmla="val 50000"/>
            </a:avLst>
          </a:prstGeom>
          <a:solidFill>
            <a:schemeClr val="bg1"/>
          </a:solidFill>
          <a:ln w="57150">
            <a:solidFill>
              <a:srgbClr val="003E7D"/>
            </a:solidFill>
          </a:ln>
          <a:effectLst>
            <a:outerShdw dist="635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bIns="108000" rtlCol="0" anchor="ctr"/>
          <a:lstStyle/>
          <a:p>
            <a:pPr algn="ctr"/>
            <a:r>
              <a:rPr lang="en-GB" sz="2800" dirty="0">
                <a:solidFill>
                  <a:schemeClr val="tx1"/>
                </a:solidFill>
              </a:rPr>
              <a:t>Which planet am I?</a:t>
            </a:r>
          </a:p>
        </p:txBody>
      </p:sp>
      <p:sp>
        <p:nvSpPr>
          <p:cNvPr id="25" name="Moon Switch Box 3">
            <a:extLst>
              <a:ext uri="{FF2B5EF4-FFF2-40B4-BE49-F238E27FC236}">
                <a16:creationId xmlns:a16="http://schemas.microsoft.com/office/drawing/2014/main" id="{0C21C6AB-AC14-4871-9988-4DDFAFE147A5}"/>
              </a:ext>
            </a:extLst>
          </p:cNvPr>
          <p:cNvSpPr/>
          <p:nvPr/>
        </p:nvSpPr>
        <p:spPr>
          <a:xfrm>
            <a:off x="932510" y="4478454"/>
            <a:ext cx="1975789" cy="1459959"/>
          </a:xfrm>
          <a:prstGeom prst="roundRect">
            <a:avLst>
              <a:gd name="adj" fmla="val 50000"/>
            </a:avLst>
          </a:prstGeom>
          <a:solidFill>
            <a:schemeClr val="bg2">
              <a:lumMod val="1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600"/>
          </a:p>
        </p:txBody>
      </p:sp>
      <p:pic>
        <p:nvPicPr>
          <p:cNvPr id="26" name="Moon Switch 3">
            <a:extLst>
              <a:ext uri="{FF2B5EF4-FFF2-40B4-BE49-F238E27FC236}">
                <a16:creationId xmlns:a16="http://schemas.microsoft.com/office/drawing/2014/main" id="{8973CBCD-F65D-46E8-B583-65398797BC7F}"/>
              </a:ext>
            </a:extLst>
          </p:cNvPr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53160" y="4565650"/>
            <a:ext cx="1257085" cy="1273181"/>
          </a:xfrm>
          <a:prstGeom prst="rect">
            <a:avLst/>
          </a:prstGeom>
        </p:spPr>
      </p:pic>
      <p:sp>
        <p:nvSpPr>
          <p:cNvPr id="27" name="Moon Txt 3">
            <a:extLst>
              <a:ext uri="{FF2B5EF4-FFF2-40B4-BE49-F238E27FC236}">
                <a16:creationId xmlns:a16="http://schemas.microsoft.com/office/drawing/2014/main" id="{684FB5BC-CF62-4712-B864-22EA4336B5F3}"/>
              </a:ext>
            </a:extLst>
          </p:cNvPr>
          <p:cNvSpPr txBox="1"/>
          <p:nvPr/>
        </p:nvSpPr>
        <p:spPr>
          <a:xfrm>
            <a:off x="3162300" y="4478454"/>
            <a:ext cx="5049189" cy="1459959"/>
          </a:xfrm>
          <a:prstGeom prst="rect">
            <a:avLst/>
          </a:prstGeom>
          <a:noFill/>
        </p:spPr>
        <p:txBody>
          <a:bodyPr wrap="square" rtlCol="0" anchor="ctr" anchorCtr="0">
            <a:noAutofit/>
          </a:bodyPr>
          <a:lstStyle/>
          <a:p>
            <a:r>
              <a:rPr lang="en-GB" sz="2800" dirty="0"/>
              <a:t>Things are able to live in my atmosphere.</a:t>
            </a:r>
          </a:p>
        </p:txBody>
      </p:sp>
      <p:sp>
        <p:nvSpPr>
          <p:cNvPr id="28" name="Moon Num 3">
            <a:extLst>
              <a:ext uri="{FF2B5EF4-FFF2-40B4-BE49-F238E27FC236}">
                <a16:creationId xmlns:a16="http://schemas.microsoft.com/office/drawing/2014/main" id="{5EBBA8B9-2596-4D14-B4E3-DE7F33435C40}"/>
              </a:ext>
            </a:extLst>
          </p:cNvPr>
          <p:cNvSpPr txBox="1"/>
          <p:nvPr/>
        </p:nvSpPr>
        <p:spPr>
          <a:xfrm>
            <a:off x="1452117" y="4478454"/>
            <a:ext cx="1456181" cy="1459958"/>
          </a:xfrm>
          <a:prstGeom prst="rect">
            <a:avLst/>
          </a:prstGeom>
          <a:noFill/>
        </p:spPr>
        <p:txBody>
          <a:bodyPr wrap="square" rtlCol="0" anchor="ctr" anchorCtr="0">
            <a:noAutofit/>
          </a:bodyPr>
          <a:lstStyle/>
          <a:p>
            <a:pPr algn="ctr"/>
            <a:r>
              <a:rPr lang="en-GB" sz="9600" b="1" dirty="0">
                <a:ln w="28575" cmpd="sng">
                  <a:solidFill>
                    <a:srgbClr val="002060"/>
                  </a:solidFill>
                  <a:prstDash val="solid"/>
                </a:ln>
                <a:solidFill>
                  <a:schemeClr val="bg1"/>
                </a:solidFill>
              </a:rPr>
              <a:t>3</a:t>
            </a:r>
          </a:p>
        </p:txBody>
      </p:sp>
      <p:sp>
        <p:nvSpPr>
          <p:cNvPr id="21" name="Moon Switch Box 2">
            <a:extLst>
              <a:ext uri="{FF2B5EF4-FFF2-40B4-BE49-F238E27FC236}">
                <a16:creationId xmlns:a16="http://schemas.microsoft.com/office/drawing/2014/main" id="{68A3F6F9-47E7-43E2-B900-9F620CA7F557}"/>
              </a:ext>
            </a:extLst>
          </p:cNvPr>
          <p:cNvSpPr/>
          <p:nvPr/>
        </p:nvSpPr>
        <p:spPr>
          <a:xfrm>
            <a:off x="932510" y="2791948"/>
            <a:ext cx="1975789" cy="1459959"/>
          </a:xfrm>
          <a:prstGeom prst="roundRect">
            <a:avLst>
              <a:gd name="adj" fmla="val 50000"/>
            </a:avLst>
          </a:prstGeom>
          <a:solidFill>
            <a:schemeClr val="bg2">
              <a:lumMod val="1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600"/>
          </a:p>
        </p:txBody>
      </p:sp>
      <p:pic>
        <p:nvPicPr>
          <p:cNvPr id="22" name="Moon Switch 2">
            <a:extLst>
              <a:ext uri="{FF2B5EF4-FFF2-40B4-BE49-F238E27FC236}">
                <a16:creationId xmlns:a16="http://schemas.microsoft.com/office/drawing/2014/main" id="{5438B870-1854-4594-8434-606AC2868CE9}"/>
              </a:ext>
            </a:extLst>
          </p:cNvPr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53160" y="2879144"/>
            <a:ext cx="1257085" cy="1273181"/>
          </a:xfrm>
          <a:prstGeom prst="rect">
            <a:avLst/>
          </a:prstGeom>
        </p:spPr>
      </p:pic>
      <p:sp>
        <p:nvSpPr>
          <p:cNvPr id="23" name="Moon Txt 2">
            <a:extLst>
              <a:ext uri="{FF2B5EF4-FFF2-40B4-BE49-F238E27FC236}">
                <a16:creationId xmlns:a16="http://schemas.microsoft.com/office/drawing/2014/main" id="{0F9571CD-A25C-4084-806E-B56CCD288BFB}"/>
              </a:ext>
            </a:extLst>
          </p:cNvPr>
          <p:cNvSpPr txBox="1"/>
          <p:nvPr/>
        </p:nvSpPr>
        <p:spPr>
          <a:xfrm>
            <a:off x="3162300" y="2791948"/>
            <a:ext cx="5524500" cy="1459959"/>
          </a:xfrm>
          <a:prstGeom prst="rect">
            <a:avLst/>
          </a:prstGeom>
          <a:noFill/>
        </p:spPr>
        <p:txBody>
          <a:bodyPr wrap="square" rtlCol="0" anchor="ctr" anchorCtr="0">
            <a:noAutofit/>
          </a:bodyPr>
          <a:lstStyle/>
          <a:p>
            <a:r>
              <a:rPr lang="en-GB" sz="2800" dirty="0"/>
              <a:t>I have earthquakes and volcanos.</a:t>
            </a:r>
          </a:p>
        </p:txBody>
      </p:sp>
      <p:sp>
        <p:nvSpPr>
          <p:cNvPr id="24" name="Moon Num 2">
            <a:extLst>
              <a:ext uri="{FF2B5EF4-FFF2-40B4-BE49-F238E27FC236}">
                <a16:creationId xmlns:a16="http://schemas.microsoft.com/office/drawing/2014/main" id="{311B8754-D91A-41F4-98F0-46E7355F382D}"/>
              </a:ext>
            </a:extLst>
          </p:cNvPr>
          <p:cNvSpPr txBox="1"/>
          <p:nvPr/>
        </p:nvSpPr>
        <p:spPr>
          <a:xfrm>
            <a:off x="1452117" y="2791948"/>
            <a:ext cx="1456181" cy="1459958"/>
          </a:xfrm>
          <a:prstGeom prst="rect">
            <a:avLst/>
          </a:prstGeom>
          <a:noFill/>
        </p:spPr>
        <p:txBody>
          <a:bodyPr wrap="square" rtlCol="0" anchor="ctr" anchorCtr="0">
            <a:noAutofit/>
          </a:bodyPr>
          <a:lstStyle/>
          <a:p>
            <a:pPr algn="ctr"/>
            <a:r>
              <a:rPr lang="en-GB" sz="9600" b="1" dirty="0">
                <a:ln w="28575" cmpd="sng">
                  <a:solidFill>
                    <a:srgbClr val="002060"/>
                  </a:solidFill>
                  <a:prstDash val="solid"/>
                </a:ln>
                <a:solidFill>
                  <a:schemeClr val="bg1"/>
                </a:solidFill>
              </a:rPr>
              <a:t>2</a:t>
            </a:r>
          </a:p>
        </p:txBody>
      </p:sp>
      <p:sp>
        <p:nvSpPr>
          <p:cNvPr id="10" name="Moon Switch Box 1">
            <a:extLst>
              <a:ext uri="{FF2B5EF4-FFF2-40B4-BE49-F238E27FC236}">
                <a16:creationId xmlns:a16="http://schemas.microsoft.com/office/drawing/2014/main" id="{1A34AE73-7234-49E0-95AC-AA8B75ECD5AC}"/>
              </a:ext>
            </a:extLst>
          </p:cNvPr>
          <p:cNvSpPr/>
          <p:nvPr/>
        </p:nvSpPr>
        <p:spPr>
          <a:xfrm>
            <a:off x="938861" y="1105441"/>
            <a:ext cx="1975789" cy="1459959"/>
          </a:xfrm>
          <a:prstGeom prst="roundRect">
            <a:avLst>
              <a:gd name="adj" fmla="val 50000"/>
            </a:avLst>
          </a:prstGeom>
          <a:solidFill>
            <a:schemeClr val="bg2">
              <a:lumMod val="1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600"/>
          </a:p>
        </p:txBody>
      </p:sp>
      <p:pic>
        <p:nvPicPr>
          <p:cNvPr id="6" name="Moon Switch 1">
            <a:extLst>
              <a:ext uri="{FF2B5EF4-FFF2-40B4-BE49-F238E27FC236}">
                <a16:creationId xmlns:a16="http://schemas.microsoft.com/office/drawing/2014/main" id="{345DD10B-A7A5-4259-A794-5C11AA495B07}"/>
              </a:ext>
            </a:extLst>
          </p:cNvPr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59511" y="1192637"/>
            <a:ext cx="1257085" cy="1273181"/>
          </a:xfrm>
          <a:prstGeom prst="rect">
            <a:avLst/>
          </a:prstGeom>
        </p:spPr>
      </p:pic>
      <p:sp>
        <p:nvSpPr>
          <p:cNvPr id="16" name="Moon Txt 1">
            <a:extLst>
              <a:ext uri="{FF2B5EF4-FFF2-40B4-BE49-F238E27FC236}">
                <a16:creationId xmlns:a16="http://schemas.microsoft.com/office/drawing/2014/main" id="{FF1C7482-C11B-44B2-A41C-0DD203398ED2}"/>
              </a:ext>
            </a:extLst>
          </p:cNvPr>
          <p:cNvSpPr txBox="1"/>
          <p:nvPr/>
        </p:nvSpPr>
        <p:spPr>
          <a:xfrm>
            <a:off x="3168651" y="1105441"/>
            <a:ext cx="5441949" cy="1459959"/>
          </a:xfrm>
          <a:prstGeom prst="rect">
            <a:avLst/>
          </a:prstGeom>
          <a:noFill/>
        </p:spPr>
        <p:txBody>
          <a:bodyPr wrap="square" rtlCol="0" anchor="ctr" anchorCtr="0">
            <a:noAutofit/>
          </a:bodyPr>
          <a:lstStyle/>
          <a:p>
            <a:r>
              <a:rPr lang="en-GB" sz="2800" dirty="0"/>
              <a:t>My atmosphere contains oxygen. </a:t>
            </a:r>
          </a:p>
        </p:txBody>
      </p:sp>
      <p:sp>
        <p:nvSpPr>
          <p:cNvPr id="17" name="Moon Num 1">
            <a:extLst>
              <a:ext uri="{FF2B5EF4-FFF2-40B4-BE49-F238E27FC236}">
                <a16:creationId xmlns:a16="http://schemas.microsoft.com/office/drawing/2014/main" id="{3DC430A0-85CB-462F-82FF-37D4AE1DC778}"/>
              </a:ext>
            </a:extLst>
          </p:cNvPr>
          <p:cNvSpPr txBox="1"/>
          <p:nvPr/>
        </p:nvSpPr>
        <p:spPr>
          <a:xfrm>
            <a:off x="1458469" y="1105440"/>
            <a:ext cx="1456181" cy="1459958"/>
          </a:xfrm>
          <a:prstGeom prst="rect">
            <a:avLst/>
          </a:prstGeom>
          <a:noFill/>
        </p:spPr>
        <p:txBody>
          <a:bodyPr wrap="square" rtlCol="0" anchor="ctr" anchorCtr="0">
            <a:noAutofit/>
          </a:bodyPr>
          <a:lstStyle/>
          <a:p>
            <a:pPr algn="ctr"/>
            <a:r>
              <a:rPr lang="en-GB" sz="9600" b="1" dirty="0">
                <a:ln w="28575" cmpd="sng">
                  <a:solidFill>
                    <a:srgbClr val="002060"/>
                  </a:solidFill>
                  <a:prstDash val="solid"/>
                </a:ln>
                <a:solidFill>
                  <a:schemeClr val="bg1"/>
                </a:solidFill>
              </a:rPr>
              <a:t>1</a:t>
            </a:r>
          </a:p>
        </p:txBody>
      </p:sp>
      <p:sp>
        <p:nvSpPr>
          <p:cNvPr id="8" name="Click the moons">
            <a:extLst>
              <a:ext uri="{FF2B5EF4-FFF2-40B4-BE49-F238E27FC236}">
                <a16:creationId xmlns:a16="http://schemas.microsoft.com/office/drawing/2014/main" id="{7BB96CDF-F138-4011-8E10-8E69D9EFACA7}"/>
              </a:ext>
            </a:extLst>
          </p:cNvPr>
          <p:cNvSpPr/>
          <p:nvPr/>
        </p:nvSpPr>
        <p:spPr>
          <a:xfrm>
            <a:off x="1458468" y="274363"/>
            <a:ext cx="6227064" cy="630936"/>
          </a:xfrm>
          <a:prstGeom prst="roundRect">
            <a:avLst>
              <a:gd name="adj" fmla="val 50000"/>
            </a:avLst>
          </a:prstGeom>
          <a:solidFill>
            <a:schemeClr val="bg1"/>
          </a:solidFill>
          <a:ln w="57150">
            <a:solidFill>
              <a:srgbClr val="003E7D"/>
            </a:solidFill>
          </a:ln>
          <a:effectLst>
            <a:outerShdw dist="635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bIns="108000" rtlCol="0" anchor="ctr"/>
          <a:lstStyle/>
          <a:p>
            <a:pPr algn="ctr"/>
            <a:r>
              <a:rPr lang="en-GB" sz="2800" dirty="0">
                <a:solidFill>
                  <a:schemeClr val="tx1"/>
                </a:solidFill>
              </a:rPr>
              <a:t>Click the moons to reveal the facts.</a:t>
            </a:r>
          </a:p>
        </p:txBody>
      </p:sp>
    </p:spTree>
    <p:extLst>
      <p:ext uri="{BB962C8B-B14F-4D97-AF65-F5344CB8AC3E}">
        <p14:creationId xmlns:p14="http://schemas.microsoft.com/office/powerpoint/2010/main" val="2733093180"/>
      </p:ext>
    </p:extLst>
  </p:cSld>
  <p:clrMapOvr>
    <a:masterClrMapping/>
  </p:clrMapOvr>
  <p:transition spd="slow" advClick="0">
    <p:push dir="u"/>
  </p:transition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6" presetClass="entr" presetSubtype="32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circle(out)">
                                          <p:cBhvr>
                                            <p:cTn id="7" dur="700"/>
                                            <p:tgtEl>
                                              <p:spTgt spid="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  <p:seq concurrent="1" nextAc="seek">
                  <p:cTn id="8" restart="whenNotActive" fill="hold" evtFilter="cancelBubble" nodeType="interactiveSeq">
                    <p:stCondLst>
                      <p:cond evt="onClick" delay="0">
                        <p:tgtEl>
                          <p:spTgt spid="6"/>
                        </p:tgtEl>
                      </p:cond>
                    </p:stCondLst>
                    <p:endSync evt="end" delay="0">
                      <p:rtn val="all"/>
                    </p:endSync>
                    <p:childTnLst>
                      <p:par>
                        <p:cTn id="9" fill="hold">
                          <p:stCondLst>
                            <p:cond delay="0"/>
                          </p:stCondLst>
                          <p:childTnLst>
                            <p:par>
                              <p:cTn id="10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1" presetID="42" presetClass="path" presetSubtype="0" accel="19000" fill="hold" nodeType="clickEffect" p14:presetBounceEnd="10000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1.38889E-6 3.33333E-6 L 0.05434 3.33333E-6 " pathEditMode="relative" rAng="0" ptsTypes="AA" p14:bounceEnd="10000">
                                          <p:cBhvr>
                                            <p:cTn id="12" dur="3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2708" y="0"/>
                                        </p:animMotion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3" fill="hold">
                                <p:stCondLst>
                                  <p:cond delay="300"/>
                                </p:stCondLst>
                                <p:childTnLst>
                                  <p:par>
                                    <p:cTn id="14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6" dur="3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7" fill="hold">
                                <p:stCondLst>
                                  <p:cond delay="600"/>
                                </p:stCondLst>
                                <p:childTnLst>
                                  <p:par>
                                    <p:cTn id="18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0" dur="500"/>
                                            <p:tgtEl>
                                              <p:spTgt spid="1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nextCondLst>
                    <p:cond evt="onClick" delay="0">
                      <p:tgtEl>
                        <p:spTgt spid="6"/>
                      </p:tgtEl>
                    </p:cond>
                  </p:nextCondLst>
                </p:seq>
                <p:seq concurrent="1" nextAc="seek">
                  <p:cTn id="21" restart="whenNotActive" fill="hold" evtFilter="cancelBubble" nodeType="interactiveSeq">
                    <p:stCondLst>
                      <p:cond evt="onClick" delay="0">
                        <p:tgtEl>
                          <p:spTgt spid="22"/>
                        </p:tgtEl>
                      </p:cond>
                    </p:stCondLst>
                    <p:endSync evt="end" delay="0">
                      <p:rtn val="all"/>
                    </p:endSync>
                    <p:childTnLst>
                      <p:par>
                        <p:cTn id="22" fill="hold">
                          <p:stCondLst>
                            <p:cond delay="0"/>
                          </p:stCondLst>
                          <p:childTnLst>
                            <p:par>
                              <p:cTn id="23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24" presetID="42" presetClass="path" presetSubtype="0" accel="19000" fill="hold" nodeType="clickEffect" p14:presetBounceEnd="10000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-4.16667E-6 -1.48148E-6 L 0.05434 -1.48148E-6 " pathEditMode="relative" rAng="0" ptsTypes="AA" p14:bounceEnd="10000">
                                          <p:cBhvr>
                                            <p:cTn id="25" dur="3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2708" y="0"/>
                                        </p:animMotion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6" fill="hold">
                                <p:stCondLst>
                                  <p:cond delay="300"/>
                                </p:stCondLst>
                                <p:childTnLst>
                                  <p:par>
                                    <p:cTn id="27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9" dur="300"/>
                                            <p:tgtEl>
                                              <p:spTgt spid="2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0" fill="hold">
                                <p:stCondLst>
                                  <p:cond delay="600"/>
                                </p:stCondLst>
                                <p:childTnLst>
                                  <p:par>
                                    <p:cTn id="31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3" dur="500"/>
                                            <p:tgtEl>
                                              <p:spTgt spid="2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nextCondLst>
                    <p:cond evt="onClick" delay="0">
                      <p:tgtEl>
                        <p:spTgt spid="22"/>
                      </p:tgtEl>
                    </p:cond>
                  </p:nextCondLst>
                </p:seq>
                <p:seq concurrent="1" nextAc="seek">
                  <p:cTn id="34" restart="whenNotActive" fill="hold" evtFilter="cancelBubble" nodeType="interactiveSeq">
                    <p:stCondLst>
                      <p:cond evt="onClick" delay="0">
                        <p:tgtEl>
                          <p:spTgt spid="26"/>
                        </p:tgtEl>
                      </p:cond>
                    </p:stCondLst>
                    <p:endSync evt="end" delay="0">
                      <p:rtn val="all"/>
                    </p:endSync>
                    <p:childTnLst>
                      <p:par>
                        <p:cTn id="35" fill="hold">
                          <p:stCondLst>
                            <p:cond delay="0"/>
                          </p:stCondLst>
                          <p:childTnLst>
                            <p:par>
                              <p:cTn id="36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37" presetID="42" presetClass="path" presetSubtype="0" accel="19000" fill="hold" nodeType="clickEffect" p14:presetBounceEnd="10000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-4.16667E-6 -4.81481E-6 L 0.05434 -4.81481E-6 " pathEditMode="relative" rAng="0" ptsTypes="AA" p14:bounceEnd="10000">
                                          <p:cBhvr>
                                            <p:cTn id="38" dur="300" fill="hold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2708" y="0"/>
                                        </p:animMotion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9" fill="hold">
                                <p:stCondLst>
                                  <p:cond delay="300"/>
                                </p:stCondLst>
                                <p:childTnLst>
                                  <p:par>
                                    <p:cTn id="40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2" dur="300"/>
                                            <p:tgtEl>
                                              <p:spTgt spid="2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3" fill="hold">
                                <p:stCondLst>
                                  <p:cond delay="600"/>
                                </p:stCondLst>
                                <p:childTnLst>
                                  <p:par>
                                    <p:cTn id="44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4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6" dur="500"/>
                                            <p:tgtEl>
                                              <p:spTgt spid="2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nextCondLst>
                    <p:cond evt="onClick" delay="0">
                      <p:tgtEl>
                        <p:spTgt spid="26"/>
                      </p:tgtEl>
                    </p:cond>
                  </p:nextCondLst>
                </p:seq>
                <p:seq concurrent="1" nextAc="seek">
                  <p:cTn id="47" restart="whenNotActive" fill="hold" evtFilter="cancelBubble" nodeType="interactiveSeq">
                    <p:stCondLst>
                      <p:cond evt="onClick" delay="0">
                        <p:tgtEl>
                          <p:spTgt spid="29"/>
                        </p:tgtEl>
                      </p:cond>
                    </p:stCondLst>
                    <p:endSync evt="end" delay="0">
                      <p:rtn val="all"/>
                    </p:endSync>
                    <p:childTnLst>
                      <p:par>
                        <p:cTn id="48" fill="hold">
                          <p:stCondLst>
                            <p:cond delay="0"/>
                          </p:stCondLst>
                          <p:childTnLst>
                            <p:par>
                              <p:cTn id="49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0" presetID="27" presetClass="emph" presetSubtype="0" fill="remove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animClr clrSpc="rgb" dir="cw">
                                          <p:cBhvr override="childStyle">
                                            <p:cTn id="51" dur="250" autoRev="1" fill="remove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style.color</p:attrName>
                                            </p:attrNameLst>
                                          </p:cBhvr>
                                          <p:to>
                                            <a:srgbClr val="FFC000"/>
                                          </p:to>
                                        </p:animClr>
                                        <p:animClr clrSpc="rgb" dir="cw">
                                          <p:cBhvr>
                                            <p:cTn id="52" dur="250" autoRev="1" fill="remove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fillcolor</p:attrName>
                                            </p:attrNameLst>
                                          </p:cBhvr>
                                          <p:to>
                                            <a:srgbClr val="FFC000"/>
                                          </p:to>
                                        </p:animClr>
                                        <p:set>
                                          <p:cBhvr>
                                            <p:cTn id="53" dur="250" autoRev="1" fill="remove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fill.type</p:attrName>
                                            </p:attrNameLst>
                                          </p:cBhvr>
                                          <p:to>
                                            <p:strVal val="solid"/>
                                          </p:to>
                                        </p:set>
                                        <p:set>
                                          <p:cBhvr>
                                            <p:cTn id="54" dur="250" autoRev="1" fill="remove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fill.on</p:attrName>
                                            </p:attrNameLst>
                                          </p:cBhvr>
                                          <p:to>
                                            <p:strVal val="true"/>
                                          </p:to>
                                        </p:se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nextCondLst>
                    <p:cond evt="onClick" delay="0">
                      <p:tgtEl>
                        <p:spTgt spid="29"/>
                      </p:tgtEl>
                    </p:cond>
                  </p:nextCondLst>
                </p:seq>
              </p:childTnLst>
            </p:cTn>
          </p:par>
        </p:tnLst>
        <p:bldLst>
          <p:bldP spid="29" grpId="0" animBg="1"/>
          <p:bldP spid="27" grpId="0"/>
          <p:bldP spid="28" grpId="0"/>
          <p:bldP spid="23" grpId="0"/>
          <p:bldP spid="24" grpId="0"/>
          <p:bldP spid="16" grpId="0"/>
          <p:bldP spid="17" grpId="0"/>
          <p:bldP spid="8" grpId="0" animBg="1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6" presetClass="entr" presetSubtype="32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circle(out)">
                                          <p:cBhvr>
                                            <p:cTn id="7" dur="700"/>
                                            <p:tgtEl>
                                              <p:spTgt spid="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  <p:seq concurrent="1" nextAc="seek">
                  <p:cTn id="8" restart="whenNotActive" fill="hold" evtFilter="cancelBubble" nodeType="interactiveSeq">
                    <p:stCondLst>
                      <p:cond evt="onClick" delay="0">
                        <p:tgtEl>
                          <p:spTgt spid="6"/>
                        </p:tgtEl>
                      </p:cond>
                    </p:stCondLst>
                    <p:endSync evt="end" delay="0">
                      <p:rtn val="all"/>
                    </p:endSync>
                    <p:childTnLst>
                      <p:par>
                        <p:cTn id="9" fill="hold">
                          <p:stCondLst>
                            <p:cond delay="0"/>
                          </p:stCondLst>
                          <p:childTnLst>
                            <p:par>
                              <p:cTn id="10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1" presetID="42" presetClass="path" presetSubtype="0" accel="19000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1.38889E-6 3.33333E-6 L 0.05434 3.33333E-6 " pathEditMode="relative" rAng="0" ptsTypes="AA">
                                          <p:cBhvr>
                                            <p:cTn id="12" dur="3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2708" y="0"/>
                                        </p:animMotion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3" fill="hold">
                                <p:stCondLst>
                                  <p:cond delay="300"/>
                                </p:stCondLst>
                                <p:childTnLst>
                                  <p:par>
                                    <p:cTn id="14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6" dur="3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7" fill="hold">
                                <p:stCondLst>
                                  <p:cond delay="600"/>
                                </p:stCondLst>
                                <p:childTnLst>
                                  <p:par>
                                    <p:cTn id="18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0" dur="500"/>
                                            <p:tgtEl>
                                              <p:spTgt spid="1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nextCondLst>
                    <p:cond evt="onClick" delay="0">
                      <p:tgtEl>
                        <p:spTgt spid="6"/>
                      </p:tgtEl>
                    </p:cond>
                  </p:nextCondLst>
                </p:seq>
                <p:seq concurrent="1" nextAc="seek">
                  <p:cTn id="21" restart="whenNotActive" fill="hold" evtFilter="cancelBubble" nodeType="interactiveSeq">
                    <p:stCondLst>
                      <p:cond evt="onClick" delay="0">
                        <p:tgtEl>
                          <p:spTgt spid="22"/>
                        </p:tgtEl>
                      </p:cond>
                    </p:stCondLst>
                    <p:endSync evt="end" delay="0">
                      <p:rtn val="all"/>
                    </p:endSync>
                    <p:childTnLst>
                      <p:par>
                        <p:cTn id="22" fill="hold">
                          <p:stCondLst>
                            <p:cond delay="0"/>
                          </p:stCondLst>
                          <p:childTnLst>
                            <p:par>
                              <p:cTn id="23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24" presetID="42" presetClass="path" presetSubtype="0" accel="19000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-4.16667E-6 -1.48148E-6 L 0.05434 -1.48148E-6 " pathEditMode="relative" rAng="0" ptsTypes="AA">
                                          <p:cBhvr>
                                            <p:cTn id="25" dur="3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2708" y="0"/>
                                        </p:animMotion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6" fill="hold">
                                <p:stCondLst>
                                  <p:cond delay="300"/>
                                </p:stCondLst>
                                <p:childTnLst>
                                  <p:par>
                                    <p:cTn id="27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9" dur="300"/>
                                            <p:tgtEl>
                                              <p:spTgt spid="2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0" fill="hold">
                                <p:stCondLst>
                                  <p:cond delay="600"/>
                                </p:stCondLst>
                                <p:childTnLst>
                                  <p:par>
                                    <p:cTn id="31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3" dur="500"/>
                                            <p:tgtEl>
                                              <p:spTgt spid="2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nextCondLst>
                    <p:cond evt="onClick" delay="0">
                      <p:tgtEl>
                        <p:spTgt spid="22"/>
                      </p:tgtEl>
                    </p:cond>
                  </p:nextCondLst>
                </p:seq>
                <p:seq concurrent="1" nextAc="seek">
                  <p:cTn id="34" restart="whenNotActive" fill="hold" evtFilter="cancelBubble" nodeType="interactiveSeq">
                    <p:stCondLst>
                      <p:cond evt="onClick" delay="0">
                        <p:tgtEl>
                          <p:spTgt spid="26"/>
                        </p:tgtEl>
                      </p:cond>
                    </p:stCondLst>
                    <p:endSync evt="end" delay="0">
                      <p:rtn val="all"/>
                    </p:endSync>
                    <p:childTnLst>
                      <p:par>
                        <p:cTn id="35" fill="hold">
                          <p:stCondLst>
                            <p:cond delay="0"/>
                          </p:stCondLst>
                          <p:childTnLst>
                            <p:par>
                              <p:cTn id="36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37" presetID="42" presetClass="path" presetSubtype="0" accel="19000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-4.16667E-6 -4.81481E-6 L 0.05434 -4.81481E-6 " pathEditMode="relative" rAng="0" ptsTypes="AA">
                                          <p:cBhvr>
                                            <p:cTn id="38" dur="300" fill="hold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2708" y="0"/>
                                        </p:animMotion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9" fill="hold">
                                <p:stCondLst>
                                  <p:cond delay="300"/>
                                </p:stCondLst>
                                <p:childTnLst>
                                  <p:par>
                                    <p:cTn id="40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2" dur="300"/>
                                            <p:tgtEl>
                                              <p:spTgt spid="2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3" fill="hold">
                                <p:stCondLst>
                                  <p:cond delay="600"/>
                                </p:stCondLst>
                                <p:childTnLst>
                                  <p:par>
                                    <p:cTn id="44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4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6" dur="500"/>
                                            <p:tgtEl>
                                              <p:spTgt spid="2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nextCondLst>
                    <p:cond evt="onClick" delay="0">
                      <p:tgtEl>
                        <p:spTgt spid="26"/>
                      </p:tgtEl>
                    </p:cond>
                  </p:nextCondLst>
                </p:seq>
                <p:seq concurrent="1" nextAc="seek">
                  <p:cTn id="47" restart="whenNotActive" fill="hold" evtFilter="cancelBubble" nodeType="interactiveSeq">
                    <p:stCondLst>
                      <p:cond evt="onClick" delay="0">
                        <p:tgtEl>
                          <p:spTgt spid="29"/>
                        </p:tgtEl>
                      </p:cond>
                    </p:stCondLst>
                    <p:endSync evt="end" delay="0">
                      <p:rtn val="all"/>
                    </p:endSync>
                    <p:childTnLst>
                      <p:par>
                        <p:cTn id="48" fill="hold">
                          <p:stCondLst>
                            <p:cond delay="0"/>
                          </p:stCondLst>
                          <p:childTnLst>
                            <p:par>
                              <p:cTn id="49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0" presetID="27" presetClass="emph" presetSubtype="0" fill="remove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animClr clrSpc="rgb" dir="cw">
                                          <p:cBhvr override="childStyle">
                                            <p:cTn id="51" dur="250" autoRev="1" fill="remove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style.color</p:attrName>
                                            </p:attrNameLst>
                                          </p:cBhvr>
                                          <p:to>
                                            <a:srgbClr val="FFC000"/>
                                          </p:to>
                                        </p:animClr>
                                        <p:animClr clrSpc="rgb" dir="cw">
                                          <p:cBhvr>
                                            <p:cTn id="52" dur="250" autoRev="1" fill="remove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fillcolor</p:attrName>
                                            </p:attrNameLst>
                                          </p:cBhvr>
                                          <p:to>
                                            <a:srgbClr val="FFC000"/>
                                          </p:to>
                                        </p:animClr>
                                        <p:set>
                                          <p:cBhvr>
                                            <p:cTn id="53" dur="250" autoRev="1" fill="remove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fill.type</p:attrName>
                                            </p:attrNameLst>
                                          </p:cBhvr>
                                          <p:to>
                                            <p:strVal val="solid"/>
                                          </p:to>
                                        </p:set>
                                        <p:set>
                                          <p:cBhvr>
                                            <p:cTn id="54" dur="250" autoRev="1" fill="remove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fill.on</p:attrName>
                                            </p:attrNameLst>
                                          </p:cBhvr>
                                          <p:to>
                                            <p:strVal val="true"/>
                                          </p:to>
                                        </p:se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nextCondLst>
                    <p:cond evt="onClick" delay="0">
                      <p:tgtEl>
                        <p:spTgt spid="29"/>
                      </p:tgtEl>
                    </p:cond>
                  </p:nextCondLst>
                </p:seq>
              </p:childTnLst>
            </p:cTn>
          </p:par>
        </p:tnLst>
        <p:bldLst>
          <p:bldP spid="29" grpId="0" animBg="1"/>
          <p:bldP spid="27" grpId="0"/>
          <p:bldP spid="28" grpId="0"/>
          <p:bldP spid="23" grpId="0"/>
          <p:bldP spid="24" grpId="0"/>
          <p:bldP spid="16" grpId="0"/>
          <p:bldP spid="17" grpId="0"/>
          <p:bldP spid="8" grpId="0" animBg="1"/>
        </p:bldLst>
      </p:timing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06D86926-8661-423C-850D-A816DB4C26C1}"/>
              </a:ext>
            </a:extLst>
          </p:cNvPr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266" r="266"/>
          <a:stretch/>
        </p:blipFill>
        <p:spPr>
          <a:xfrm>
            <a:off x="1681113" y="449263"/>
            <a:ext cx="5781775" cy="5959475"/>
          </a:xfrm>
          <a:prstGeom prst="rect">
            <a:avLst/>
          </a:prstGeom>
        </p:spPr>
      </p:pic>
      <p:sp>
        <p:nvSpPr>
          <p:cNvPr id="10" name="Which planet am i?">
            <a:extLst>
              <a:ext uri="{FF2B5EF4-FFF2-40B4-BE49-F238E27FC236}">
                <a16:creationId xmlns:a16="http://schemas.microsoft.com/office/drawing/2014/main" id="{E54D0E4A-A042-4095-A0BA-B607D7BFE40F}"/>
              </a:ext>
            </a:extLst>
          </p:cNvPr>
          <p:cNvSpPr/>
          <p:nvPr/>
        </p:nvSpPr>
        <p:spPr>
          <a:xfrm>
            <a:off x="2933699" y="3060700"/>
            <a:ext cx="3276602" cy="736600"/>
          </a:xfrm>
          <a:prstGeom prst="roundRect">
            <a:avLst>
              <a:gd name="adj" fmla="val 50000"/>
            </a:avLst>
          </a:prstGeom>
          <a:solidFill>
            <a:schemeClr val="bg1"/>
          </a:solidFill>
          <a:ln w="57150">
            <a:solidFill>
              <a:srgbClr val="003E7D"/>
            </a:solidFill>
          </a:ln>
          <a:effectLst>
            <a:outerShdw dist="635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bIns="108000" rtlCol="0" anchor="ctr"/>
          <a:lstStyle/>
          <a:p>
            <a:pPr algn="ctr"/>
            <a:r>
              <a:rPr lang="en-GB" sz="3600" b="1" dirty="0">
                <a:solidFill>
                  <a:schemeClr val="tx1"/>
                </a:solidFill>
              </a:rPr>
              <a:t>I am Earth!</a:t>
            </a:r>
          </a:p>
        </p:txBody>
      </p:sp>
      <p:sp>
        <p:nvSpPr>
          <p:cNvPr id="5" name="Next Slide Arrow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5891D7E7-3625-4097-BB0B-4CAD30B2C542}"/>
              </a:ext>
            </a:extLst>
          </p:cNvPr>
          <p:cNvSpPr/>
          <p:nvPr/>
        </p:nvSpPr>
        <p:spPr>
          <a:xfrm rot="5400000">
            <a:off x="4078090" y="5382781"/>
            <a:ext cx="987820" cy="1246188"/>
          </a:xfrm>
          <a:prstGeom prst="chevron">
            <a:avLst/>
          </a:prstGeom>
          <a:solidFill>
            <a:schemeClr val="bg1"/>
          </a:solidFill>
          <a:ln w="57150">
            <a:solidFill>
              <a:srgbClr val="003E7D"/>
            </a:solidFill>
          </a:ln>
          <a:effectLst>
            <a:outerShdw dist="635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bIns="108000" rtlCol="0" anchor="ctr"/>
          <a:lstStyle/>
          <a:p>
            <a:pPr algn="ctr"/>
            <a:endParaRPr lang="en-GB" sz="3600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8371884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0 -0.15463 " pathEditMode="relative" rAng="0" ptsTypes="AA">
                                      <p:cBhvr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7731"/>
                                    </p:animMotion>
                                  </p:childTnLst>
                                </p:cTn>
                              </p:par>
                              <p:par>
                                <p:cTn id="11" presetID="47" presetClass="entr" presetSubtype="0" fill="hold" grpId="0" nodeType="withEffect">
                                  <p:stCondLst>
                                    <p:cond delay="13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3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3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3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5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Which planet am i?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07370642-2A89-446D-935F-30BB77B33D9B}"/>
              </a:ext>
            </a:extLst>
          </p:cNvPr>
          <p:cNvSpPr/>
          <p:nvPr/>
        </p:nvSpPr>
        <p:spPr>
          <a:xfrm>
            <a:off x="3761230" y="5920524"/>
            <a:ext cx="3924302" cy="630936"/>
          </a:xfrm>
          <a:prstGeom prst="roundRect">
            <a:avLst>
              <a:gd name="adj" fmla="val 50000"/>
            </a:avLst>
          </a:prstGeom>
          <a:solidFill>
            <a:schemeClr val="bg1"/>
          </a:solidFill>
          <a:ln w="57150">
            <a:solidFill>
              <a:srgbClr val="003E7D"/>
            </a:solidFill>
          </a:ln>
          <a:effectLst>
            <a:outerShdw dist="635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bIns="108000" rtlCol="0" anchor="ctr"/>
          <a:lstStyle/>
          <a:p>
            <a:pPr algn="ctr"/>
            <a:r>
              <a:rPr lang="en-GB" sz="2800" dirty="0">
                <a:solidFill>
                  <a:schemeClr val="tx1"/>
                </a:solidFill>
              </a:rPr>
              <a:t>Which planet am I?</a:t>
            </a:r>
          </a:p>
        </p:txBody>
      </p:sp>
      <p:sp>
        <p:nvSpPr>
          <p:cNvPr id="25" name="Moon Switch Box 3">
            <a:extLst>
              <a:ext uri="{FF2B5EF4-FFF2-40B4-BE49-F238E27FC236}">
                <a16:creationId xmlns:a16="http://schemas.microsoft.com/office/drawing/2014/main" id="{0C21C6AB-AC14-4871-9988-4DDFAFE147A5}"/>
              </a:ext>
            </a:extLst>
          </p:cNvPr>
          <p:cNvSpPr/>
          <p:nvPr/>
        </p:nvSpPr>
        <p:spPr>
          <a:xfrm>
            <a:off x="932510" y="4478454"/>
            <a:ext cx="1975789" cy="1459959"/>
          </a:xfrm>
          <a:prstGeom prst="roundRect">
            <a:avLst>
              <a:gd name="adj" fmla="val 50000"/>
            </a:avLst>
          </a:prstGeom>
          <a:solidFill>
            <a:schemeClr val="bg2">
              <a:lumMod val="1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600"/>
          </a:p>
        </p:txBody>
      </p:sp>
      <p:pic>
        <p:nvPicPr>
          <p:cNvPr id="26" name="Moon Switch 3">
            <a:extLst>
              <a:ext uri="{FF2B5EF4-FFF2-40B4-BE49-F238E27FC236}">
                <a16:creationId xmlns:a16="http://schemas.microsoft.com/office/drawing/2014/main" id="{8973CBCD-F65D-46E8-B583-65398797BC7F}"/>
              </a:ext>
            </a:extLst>
          </p:cNvPr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53160" y="4565650"/>
            <a:ext cx="1257085" cy="1273181"/>
          </a:xfrm>
          <a:prstGeom prst="rect">
            <a:avLst/>
          </a:prstGeom>
        </p:spPr>
      </p:pic>
      <p:sp>
        <p:nvSpPr>
          <p:cNvPr id="27" name="Moon Txt 3">
            <a:extLst>
              <a:ext uri="{FF2B5EF4-FFF2-40B4-BE49-F238E27FC236}">
                <a16:creationId xmlns:a16="http://schemas.microsoft.com/office/drawing/2014/main" id="{684FB5BC-CF62-4712-B864-22EA4336B5F3}"/>
              </a:ext>
            </a:extLst>
          </p:cNvPr>
          <p:cNvSpPr txBox="1"/>
          <p:nvPr/>
        </p:nvSpPr>
        <p:spPr>
          <a:xfrm>
            <a:off x="3162300" y="4478454"/>
            <a:ext cx="5049189" cy="1459959"/>
          </a:xfrm>
          <a:prstGeom prst="rect">
            <a:avLst/>
          </a:prstGeom>
          <a:noFill/>
        </p:spPr>
        <p:txBody>
          <a:bodyPr wrap="square" rtlCol="0" anchor="ctr" anchorCtr="0">
            <a:noAutofit/>
          </a:bodyPr>
          <a:lstStyle/>
          <a:p>
            <a:r>
              <a:rPr lang="en-GB" sz="2800" dirty="0"/>
              <a:t>I have seven flat rings which go around me.</a:t>
            </a:r>
          </a:p>
        </p:txBody>
      </p:sp>
      <p:sp>
        <p:nvSpPr>
          <p:cNvPr id="28" name="Moon Num 3">
            <a:extLst>
              <a:ext uri="{FF2B5EF4-FFF2-40B4-BE49-F238E27FC236}">
                <a16:creationId xmlns:a16="http://schemas.microsoft.com/office/drawing/2014/main" id="{5EBBA8B9-2596-4D14-B4E3-DE7F33435C40}"/>
              </a:ext>
            </a:extLst>
          </p:cNvPr>
          <p:cNvSpPr txBox="1"/>
          <p:nvPr/>
        </p:nvSpPr>
        <p:spPr>
          <a:xfrm>
            <a:off x="1452117" y="4478454"/>
            <a:ext cx="1456181" cy="1459958"/>
          </a:xfrm>
          <a:prstGeom prst="rect">
            <a:avLst/>
          </a:prstGeom>
          <a:noFill/>
        </p:spPr>
        <p:txBody>
          <a:bodyPr wrap="square" rtlCol="0" anchor="ctr" anchorCtr="0">
            <a:noAutofit/>
          </a:bodyPr>
          <a:lstStyle/>
          <a:p>
            <a:pPr algn="ctr"/>
            <a:r>
              <a:rPr lang="en-GB" sz="9600" b="1" dirty="0">
                <a:ln w="28575" cmpd="sng">
                  <a:solidFill>
                    <a:srgbClr val="002060"/>
                  </a:solidFill>
                  <a:prstDash val="solid"/>
                </a:ln>
                <a:solidFill>
                  <a:schemeClr val="bg1"/>
                </a:solidFill>
              </a:rPr>
              <a:t>3</a:t>
            </a:r>
          </a:p>
        </p:txBody>
      </p:sp>
      <p:sp>
        <p:nvSpPr>
          <p:cNvPr id="21" name="Moon Switch Box 2">
            <a:extLst>
              <a:ext uri="{FF2B5EF4-FFF2-40B4-BE49-F238E27FC236}">
                <a16:creationId xmlns:a16="http://schemas.microsoft.com/office/drawing/2014/main" id="{68A3F6F9-47E7-43E2-B900-9F620CA7F557}"/>
              </a:ext>
            </a:extLst>
          </p:cNvPr>
          <p:cNvSpPr/>
          <p:nvPr/>
        </p:nvSpPr>
        <p:spPr>
          <a:xfrm>
            <a:off x="932510" y="2791948"/>
            <a:ext cx="1975789" cy="1459959"/>
          </a:xfrm>
          <a:prstGeom prst="roundRect">
            <a:avLst>
              <a:gd name="adj" fmla="val 50000"/>
            </a:avLst>
          </a:prstGeom>
          <a:solidFill>
            <a:schemeClr val="bg2">
              <a:lumMod val="1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600"/>
          </a:p>
        </p:txBody>
      </p:sp>
      <p:pic>
        <p:nvPicPr>
          <p:cNvPr id="22" name="Moon Switch 2">
            <a:extLst>
              <a:ext uri="{FF2B5EF4-FFF2-40B4-BE49-F238E27FC236}">
                <a16:creationId xmlns:a16="http://schemas.microsoft.com/office/drawing/2014/main" id="{5438B870-1854-4594-8434-606AC2868CE9}"/>
              </a:ext>
            </a:extLst>
          </p:cNvPr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53160" y="2879144"/>
            <a:ext cx="1257085" cy="1273181"/>
          </a:xfrm>
          <a:prstGeom prst="rect">
            <a:avLst/>
          </a:prstGeom>
        </p:spPr>
      </p:pic>
      <p:sp>
        <p:nvSpPr>
          <p:cNvPr id="23" name="Moon Txt 2">
            <a:extLst>
              <a:ext uri="{FF2B5EF4-FFF2-40B4-BE49-F238E27FC236}">
                <a16:creationId xmlns:a16="http://schemas.microsoft.com/office/drawing/2014/main" id="{0F9571CD-A25C-4084-806E-B56CCD288BFB}"/>
              </a:ext>
            </a:extLst>
          </p:cNvPr>
          <p:cNvSpPr txBox="1"/>
          <p:nvPr/>
        </p:nvSpPr>
        <p:spPr>
          <a:xfrm>
            <a:off x="3162300" y="2791948"/>
            <a:ext cx="5524500" cy="1459959"/>
          </a:xfrm>
          <a:prstGeom prst="rect">
            <a:avLst/>
          </a:prstGeom>
          <a:noFill/>
        </p:spPr>
        <p:txBody>
          <a:bodyPr wrap="square" rtlCol="0" anchor="ctr" anchorCtr="0">
            <a:noAutofit/>
          </a:bodyPr>
          <a:lstStyle/>
          <a:p>
            <a:r>
              <a:rPr lang="en-GB" sz="2800" dirty="0"/>
              <a:t>I am the second largest planet in the solar system.</a:t>
            </a:r>
          </a:p>
        </p:txBody>
      </p:sp>
      <p:sp>
        <p:nvSpPr>
          <p:cNvPr id="24" name="Moon Num 2">
            <a:extLst>
              <a:ext uri="{FF2B5EF4-FFF2-40B4-BE49-F238E27FC236}">
                <a16:creationId xmlns:a16="http://schemas.microsoft.com/office/drawing/2014/main" id="{311B8754-D91A-41F4-98F0-46E7355F382D}"/>
              </a:ext>
            </a:extLst>
          </p:cNvPr>
          <p:cNvSpPr txBox="1"/>
          <p:nvPr/>
        </p:nvSpPr>
        <p:spPr>
          <a:xfrm>
            <a:off x="1452117" y="2791948"/>
            <a:ext cx="1456181" cy="1459958"/>
          </a:xfrm>
          <a:prstGeom prst="rect">
            <a:avLst/>
          </a:prstGeom>
          <a:noFill/>
        </p:spPr>
        <p:txBody>
          <a:bodyPr wrap="square" rtlCol="0" anchor="ctr" anchorCtr="0">
            <a:noAutofit/>
          </a:bodyPr>
          <a:lstStyle/>
          <a:p>
            <a:pPr algn="ctr"/>
            <a:r>
              <a:rPr lang="en-GB" sz="9600" b="1" dirty="0">
                <a:ln w="28575" cmpd="sng">
                  <a:solidFill>
                    <a:srgbClr val="002060"/>
                  </a:solidFill>
                  <a:prstDash val="solid"/>
                </a:ln>
                <a:solidFill>
                  <a:schemeClr val="bg1"/>
                </a:solidFill>
              </a:rPr>
              <a:t>2</a:t>
            </a:r>
          </a:p>
        </p:txBody>
      </p:sp>
      <p:sp>
        <p:nvSpPr>
          <p:cNvPr id="10" name="Moon Switch Box 1">
            <a:extLst>
              <a:ext uri="{FF2B5EF4-FFF2-40B4-BE49-F238E27FC236}">
                <a16:creationId xmlns:a16="http://schemas.microsoft.com/office/drawing/2014/main" id="{1A34AE73-7234-49E0-95AC-AA8B75ECD5AC}"/>
              </a:ext>
            </a:extLst>
          </p:cNvPr>
          <p:cNvSpPr/>
          <p:nvPr/>
        </p:nvSpPr>
        <p:spPr>
          <a:xfrm>
            <a:off x="938861" y="1105441"/>
            <a:ext cx="1975789" cy="1459959"/>
          </a:xfrm>
          <a:prstGeom prst="roundRect">
            <a:avLst>
              <a:gd name="adj" fmla="val 50000"/>
            </a:avLst>
          </a:prstGeom>
          <a:solidFill>
            <a:schemeClr val="bg2">
              <a:lumMod val="1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600"/>
          </a:p>
        </p:txBody>
      </p:sp>
      <p:pic>
        <p:nvPicPr>
          <p:cNvPr id="6" name="Moon Switch 1">
            <a:extLst>
              <a:ext uri="{FF2B5EF4-FFF2-40B4-BE49-F238E27FC236}">
                <a16:creationId xmlns:a16="http://schemas.microsoft.com/office/drawing/2014/main" id="{345DD10B-A7A5-4259-A794-5C11AA495B07}"/>
              </a:ext>
            </a:extLst>
          </p:cNvPr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59511" y="1192637"/>
            <a:ext cx="1257085" cy="1273181"/>
          </a:xfrm>
          <a:prstGeom prst="rect">
            <a:avLst/>
          </a:prstGeom>
        </p:spPr>
      </p:pic>
      <p:sp>
        <p:nvSpPr>
          <p:cNvPr id="16" name="Moon Txt 1">
            <a:extLst>
              <a:ext uri="{FF2B5EF4-FFF2-40B4-BE49-F238E27FC236}">
                <a16:creationId xmlns:a16="http://schemas.microsoft.com/office/drawing/2014/main" id="{FF1C7482-C11B-44B2-A41C-0DD203398ED2}"/>
              </a:ext>
            </a:extLst>
          </p:cNvPr>
          <p:cNvSpPr txBox="1"/>
          <p:nvPr/>
        </p:nvSpPr>
        <p:spPr>
          <a:xfrm>
            <a:off x="3168651" y="1105441"/>
            <a:ext cx="5441949" cy="1459959"/>
          </a:xfrm>
          <a:prstGeom prst="rect">
            <a:avLst/>
          </a:prstGeom>
          <a:noFill/>
        </p:spPr>
        <p:txBody>
          <a:bodyPr wrap="square" rtlCol="0" anchor="ctr" anchorCtr="0">
            <a:noAutofit/>
          </a:bodyPr>
          <a:lstStyle/>
          <a:p>
            <a:r>
              <a:rPr lang="en-GB" sz="2800" dirty="0"/>
              <a:t>I am named after the roman God of agriculture. </a:t>
            </a:r>
          </a:p>
        </p:txBody>
      </p:sp>
      <p:sp>
        <p:nvSpPr>
          <p:cNvPr id="17" name="Moon Num 1">
            <a:extLst>
              <a:ext uri="{FF2B5EF4-FFF2-40B4-BE49-F238E27FC236}">
                <a16:creationId xmlns:a16="http://schemas.microsoft.com/office/drawing/2014/main" id="{3DC430A0-85CB-462F-82FF-37D4AE1DC778}"/>
              </a:ext>
            </a:extLst>
          </p:cNvPr>
          <p:cNvSpPr txBox="1"/>
          <p:nvPr/>
        </p:nvSpPr>
        <p:spPr>
          <a:xfrm>
            <a:off x="1458469" y="1105440"/>
            <a:ext cx="1456181" cy="1459958"/>
          </a:xfrm>
          <a:prstGeom prst="rect">
            <a:avLst/>
          </a:prstGeom>
          <a:noFill/>
        </p:spPr>
        <p:txBody>
          <a:bodyPr wrap="square" rtlCol="0" anchor="ctr" anchorCtr="0">
            <a:noAutofit/>
          </a:bodyPr>
          <a:lstStyle/>
          <a:p>
            <a:pPr algn="ctr"/>
            <a:r>
              <a:rPr lang="en-GB" sz="9600" b="1" dirty="0">
                <a:ln w="28575" cmpd="sng">
                  <a:solidFill>
                    <a:srgbClr val="002060"/>
                  </a:solidFill>
                  <a:prstDash val="solid"/>
                </a:ln>
                <a:solidFill>
                  <a:schemeClr val="bg1"/>
                </a:solidFill>
              </a:rPr>
              <a:t>1</a:t>
            </a:r>
          </a:p>
        </p:txBody>
      </p:sp>
      <p:sp>
        <p:nvSpPr>
          <p:cNvPr id="8" name="Click the moons">
            <a:extLst>
              <a:ext uri="{FF2B5EF4-FFF2-40B4-BE49-F238E27FC236}">
                <a16:creationId xmlns:a16="http://schemas.microsoft.com/office/drawing/2014/main" id="{7BB96CDF-F138-4011-8E10-8E69D9EFACA7}"/>
              </a:ext>
            </a:extLst>
          </p:cNvPr>
          <p:cNvSpPr/>
          <p:nvPr/>
        </p:nvSpPr>
        <p:spPr>
          <a:xfrm>
            <a:off x="1458468" y="274363"/>
            <a:ext cx="6227064" cy="630936"/>
          </a:xfrm>
          <a:prstGeom prst="roundRect">
            <a:avLst>
              <a:gd name="adj" fmla="val 50000"/>
            </a:avLst>
          </a:prstGeom>
          <a:solidFill>
            <a:schemeClr val="bg1"/>
          </a:solidFill>
          <a:ln w="57150">
            <a:solidFill>
              <a:srgbClr val="003E7D"/>
            </a:solidFill>
          </a:ln>
          <a:effectLst>
            <a:outerShdw dist="635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bIns="108000" rtlCol="0" anchor="ctr"/>
          <a:lstStyle/>
          <a:p>
            <a:pPr algn="ctr"/>
            <a:r>
              <a:rPr lang="en-GB" sz="2800" dirty="0">
                <a:solidFill>
                  <a:schemeClr val="tx1"/>
                </a:solidFill>
              </a:rPr>
              <a:t>Click the moons to reveal the facts.</a:t>
            </a:r>
          </a:p>
        </p:txBody>
      </p:sp>
    </p:spTree>
    <p:extLst>
      <p:ext uri="{BB962C8B-B14F-4D97-AF65-F5344CB8AC3E}">
        <p14:creationId xmlns:p14="http://schemas.microsoft.com/office/powerpoint/2010/main" val="2373079316"/>
      </p:ext>
    </p:extLst>
  </p:cSld>
  <p:clrMapOvr>
    <a:masterClrMapping/>
  </p:clrMapOvr>
  <p:transition spd="slow" advClick="0">
    <p:push dir="u"/>
  </p:transition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6" presetClass="entr" presetSubtype="32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circle(out)">
                                          <p:cBhvr>
                                            <p:cTn id="7" dur="700"/>
                                            <p:tgtEl>
                                              <p:spTgt spid="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  <p:seq concurrent="1" nextAc="seek">
                  <p:cTn id="8" restart="whenNotActive" fill="hold" evtFilter="cancelBubble" nodeType="interactiveSeq">
                    <p:stCondLst>
                      <p:cond evt="onClick" delay="0">
                        <p:tgtEl>
                          <p:spTgt spid="6"/>
                        </p:tgtEl>
                      </p:cond>
                    </p:stCondLst>
                    <p:endSync evt="end" delay="0">
                      <p:rtn val="all"/>
                    </p:endSync>
                    <p:childTnLst>
                      <p:par>
                        <p:cTn id="9" fill="hold">
                          <p:stCondLst>
                            <p:cond delay="0"/>
                          </p:stCondLst>
                          <p:childTnLst>
                            <p:par>
                              <p:cTn id="10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1" presetID="42" presetClass="path" presetSubtype="0" accel="19000" fill="hold" nodeType="clickEffect" p14:presetBounceEnd="10000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1.38889E-6 3.33333E-6 L 0.05434 3.33333E-6 " pathEditMode="relative" rAng="0" ptsTypes="AA" p14:bounceEnd="10000">
                                          <p:cBhvr>
                                            <p:cTn id="12" dur="3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2708" y="0"/>
                                        </p:animMotion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3" fill="hold">
                                <p:stCondLst>
                                  <p:cond delay="300"/>
                                </p:stCondLst>
                                <p:childTnLst>
                                  <p:par>
                                    <p:cTn id="14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6" dur="3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7" fill="hold">
                                <p:stCondLst>
                                  <p:cond delay="600"/>
                                </p:stCondLst>
                                <p:childTnLst>
                                  <p:par>
                                    <p:cTn id="18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0" dur="500"/>
                                            <p:tgtEl>
                                              <p:spTgt spid="1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nextCondLst>
                    <p:cond evt="onClick" delay="0">
                      <p:tgtEl>
                        <p:spTgt spid="6"/>
                      </p:tgtEl>
                    </p:cond>
                  </p:nextCondLst>
                </p:seq>
                <p:seq concurrent="1" nextAc="seek">
                  <p:cTn id="21" restart="whenNotActive" fill="hold" evtFilter="cancelBubble" nodeType="interactiveSeq">
                    <p:stCondLst>
                      <p:cond evt="onClick" delay="0">
                        <p:tgtEl>
                          <p:spTgt spid="22"/>
                        </p:tgtEl>
                      </p:cond>
                    </p:stCondLst>
                    <p:endSync evt="end" delay="0">
                      <p:rtn val="all"/>
                    </p:endSync>
                    <p:childTnLst>
                      <p:par>
                        <p:cTn id="22" fill="hold">
                          <p:stCondLst>
                            <p:cond delay="0"/>
                          </p:stCondLst>
                          <p:childTnLst>
                            <p:par>
                              <p:cTn id="23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24" presetID="42" presetClass="path" presetSubtype="0" accel="19000" fill="hold" nodeType="clickEffect" p14:presetBounceEnd="10000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-4.16667E-6 -1.48148E-6 L 0.05434 -1.48148E-6 " pathEditMode="relative" rAng="0" ptsTypes="AA" p14:bounceEnd="10000">
                                          <p:cBhvr>
                                            <p:cTn id="25" dur="3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2708" y="0"/>
                                        </p:animMotion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6" fill="hold">
                                <p:stCondLst>
                                  <p:cond delay="300"/>
                                </p:stCondLst>
                                <p:childTnLst>
                                  <p:par>
                                    <p:cTn id="27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9" dur="300"/>
                                            <p:tgtEl>
                                              <p:spTgt spid="2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0" fill="hold">
                                <p:stCondLst>
                                  <p:cond delay="600"/>
                                </p:stCondLst>
                                <p:childTnLst>
                                  <p:par>
                                    <p:cTn id="31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3" dur="500"/>
                                            <p:tgtEl>
                                              <p:spTgt spid="2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nextCondLst>
                    <p:cond evt="onClick" delay="0">
                      <p:tgtEl>
                        <p:spTgt spid="22"/>
                      </p:tgtEl>
                    </p:cond>
                  </p:nextCondLst>
                </p:seq>
                <p:seq concurrent="1" nextAc="seek">
                  <p:cTn id="34" restart="whenNotActive" fill="hold" evtFilter="cancelBubble" nodeType="interactiveSeq">
                    <p:stCondLst>
                      <p:cond evt="onClick" delay="0">
                        <p:tgtEl>
                          <p:spTgt spid="26"/>
                        </p:tgtEl>
                      </p:cond>
                    </p:stCondLst>
                    <p:endSync evt="end" delay="0">
                      <p:rtn val="all"/>
                    </p:endSync>
                    <p:childTnLst>
                      <p:par>
                        <p:cTn id="35" fill="hold">
                          <p:stCondLst>
                            <p:cond delay="0"/>
                          </p:stCondLst>
                          <p:childTnLst>
                            <p:par>
                              <p:cTn id="36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37" presetID="42" presetClass="path" presetSubtype="0" accel="19000" fill="hold" nodeType="clickEffect" p14:presetBounceEnd="10000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-4.16667E-6 -4.81481E-6 L 0.05434 -4.81481E-6 " pathEditMode="relative" rAng="0" ptsTypes="AA" p14:bounceEnd="10000">
                                          <p:cBhvr>
                                            <p:cTn id="38" dur="300" fill="hold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2708" y="0"/>
                                        </p:animMotion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9" fill="hold">
                                <p:stCondLst>
                                  <p:cond delay="300"/>
                                </p:stCondLst>
                                <p:childTnLst>
                                  <p:par>
                                    <p:cTn id="40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2" dur="300"/>
                                            <p:tgtEl>
                                              <p:spTgt spid="2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3" fill="hold">
                                <p:stCondLst>
                                  <p:cond delay="600"/>
                                </p:stCondLst>
                                <p:childTnLst>
                                  <p:par>
                                    <p:cTn id="44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4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6" dur="500"/>
                                            <p:tgtEl>
                                              <p:spTgt spid="2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nextCondLst>
                    <p:cond evt="onClick" delay="0">
                      <p:tgtEl>
                        <p:spTgt spid="26"/>
                      </p:tgtEl>
                    </p:cond>
                  </p:nextCondLst>
                </p:seq>
                <p:seq concurrent="1" nextAc="seek">
                  <p:cTn id="47" restart="whenNotActive" fill="hold" evtFilter="cancelBubble" nodeType="interactiveSeq">
                    <p:stCondLst>
                      <p:cond evt="onClick" delay="0">
                        <p:tgtEl>
                          <p:spTgt spid="29"/>
                        </p:tgtEl>
                      </p:cond>
                    </p:stCondLst>
                    <p:endSync evt="end" delay="0">
                      <p:rtn val="all"/>
                    </p:endSync>
                    <p:childTnLst>
                      <p:par>
                        <p:cTn id="48" fill="hold">
                          <p:stCondLst>
                            <p:cond delay="0"/>
                          </p:stCondLst>
                          <p:childTnLst>
                            <p:par>
                              <p:cTn id="49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0" presetID="27" presetClass="emph" presetSubtype="0" fill="remove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animClr clrSpc="rgb" dir="cw">
                                          <p:cBhvr override="childStyle">
                                            <p:cTn id="51" dur="250" autoRev="1" fill="remove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style.color</p:attrName>
                                            </p:attrNameLst>
                                          </p:cBhvr>
                                          <p:to>
                                            <a:srgbClr val="FFC000"/>
                                          </p:to>
                                        </p:animClr>
                                        <p:animClr clrSpc="rgb" dir="cw">
                                          <p:cBhvr>
                                            <p:cTn id="52" dur="250" autoRev="1" fill="remove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fillcolor</p:attrName>
                                            </p:attrNameLst>
                                          </p:cBhvr>
                                          <p:to>
                                            <a:srgbClr val="FFC000"/>
                                          </p:to>
                                        </p:animClr>
                                        <p:set>
                                          <p:cBhvr>
                                            <p:cTn id="53" dur="250" autoRev="1" fill="remove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fill.type</p:attrName>
                                            </p:attrNameLst>
                                          </p:cBhvr>
                                          <p:to>
                                            <p:strVal val="solid"/>
                                          </p:to>
                                        </p:set>
                                        <p:set>
                                          <p:cBhvr>
                                            <p:cTn id="54" dur="250" autoRev="1" fill="remove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fill.on</p:attrName>
                                            </p:attrNameLst>
                                          </p:cBhvr>
                                          <p:to>
                                            <p:strVal val="true"/>
                                          </p:to>
                                        </p:se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nextCondLst>
                    <p:cond evt="onClick" delay="0">
                      <p:tgtEl>
                        <p:spTgt spid="29"/>
                      </p:tgtEl>
                    </p:cond>
                  </p:nextCondLst>
                </p:seq>
              </p:childTnLst>
            </p:cTn>
          </p:par>
        </p:tnLst>
        <p:bldLst>
          <p:bldP spid="29" grpId="0" animBg="1"/>
          <p:bldP spid="27" grpId="0"/>
          <p:bldP spid="28" grpId="0"/>
          <p:bldP spid="23" grpId="0"/>
          <p:bldP spid="24" grpId="0"/>
          <p:bldP spid="16" grpId="0"/>
          <p:bldP spid="17" grpId="0"/>
          <p:bldP spid="8" grpId="0" animBg="1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6" presetClass="entr" presetSubtype="32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circle(out)">
                                          <p:cBhvr>
                                            <p:cTn id="7" dur="700"/>
                                            <p:tgtEl>
                                              <p:spTgt spid="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  <p:seq concurrent="1" nextAc="seek">
                  <p:cTn id="8" restart="whenNotActive" fill="hold" evtFilter="cancelBubble" nodeType="interactiveSeq">
                    <p:stCondLst>
                      <p:cond evt="onClick" delay="0">
                        <p:tgtEl>
                          <p:spTgt spid="6"/>
                        </p:tgtEl>
                      </p:cond>
                    </p:stCondLst>
                    <p:endSync evt="end" delay="0">
                      <p:rtn val="all"/>
                    </p:endSync>
                    <p:childTnLst>
                      <p:par>
                        <p:cTn id="9" fill="hold">
                          <p:stCondLst>
                            <p:cond delay="0"/>
                          </p:stCondLst>
                          <p:childTnLst>
                            <p:par>
                              <p:cTn id="10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1" presetID="42" presetClass="path" presetSubtype="0" accel="19000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1.38889E-6 3.33333E-6 L 0.05434 3.33333E-6 " pathEditMode="relative" rAng="0" ptsTypes="AA">
                                          <p:cBhvr>
                                            <p:cTn id="12" dur="3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2708" y="0"/>
                                        </p:animMotion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3" fill="hold">
                                <p:stCondLst>
                                  <p:cond delay="300"/>
                                </p:stCondLst>
                                <p:childTnLst>
                                  <p:par>
                                    <p:cTn id="14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6" dur="3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7" fill="hold">
                                <p:stCondLst>
                                  <p:cond delay="600"/>
                                </p:stCondLst>
                                <p:childTnLst>
                                  <p:par>
                                    <p:cTn id="18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0" dur="500"/>
                                            <p:tgtEl>
                                              <p:spTgt spid="1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nextCondLst>
                    <p:cond evt="onClick" delay="0">
                      <p:tgtEl>
                        <p:spTgt spid="6"/>
                      </p:tgtEl>
                    </p:cond>
                  </p:nextCondLst>
                </p:seq>
                <p:seq concurrent="1" nextAc="seek">
                  <p:cTn id="21" restart="whenNotActive" fill="hold" evtFilter="cancelBubble" nodeType="interactiveSeq">
                    <p:stCondLst>
                      <p:cond evt="onClick" delay="0">
                        <p:tgtEl>
                          <p:spTgt spid="22"/>
                        </p:tgtEl>
                      </p:cond>
                    </p:stCondLst>
                    <p:endSync evt="end" delay="0">
                      <p:rtn val="all"/>
                    </p:endSync>
                    <p:childTnLst>
                      <p:par>
                        <p:cTn id="22" fill="hold">
                          <p:stCondLst>
                            <p:cond delay="0"/>
                          </p:stCondLst>
                          <p:childTnLst>
                            <p:par>
                              <p:cTn id="23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24" presetID="42" presetClass="path" presetSubtype="0" accel="19000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-4.16667E-6 -1.48148E-6 L 0.05434 -1.48148E-6 " pathEditMode="relative" rAng="0" ptsTypes="AA">
                                          <p:cBhvr>
                                            <p:cTn id="25" dur="3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2708" y="0"/>
                                        </p:animMotion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6" fill="hold">
                                <p:stCondLst>
                                  <p:cond delay="300"/>
                                </p:stCondLst>
                                <p:childTnLst>
                                  <p:par>
                                    <p:cTn id="27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9" dur="300"/>
                                            <p:tgtEl>
                                              <p:spTgt spid="2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0" fill="hold">
                                <p:stCondLst>
                                  <p:cond delay="600"/>
                                </p:stCondLst>
                                <p:childTnLst>
                                  <p:par>
                                    <p:cTn id="31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3" dur="500"/>
                                            <p:tgtEl>
                                              <p:spTgt spid="2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nextCondLst>
                    <p:cond evt="onClick" delay="0">
                      <p:tgtEl>
                        <p:spTgt spid="22"/>
                      </p:tgtEl>
                    </p:cond>
                  </p:nextCondLst>
                </p:seq>
                <p:seq concurrent="1" nextAc="seek">
                  <p:cTn id="34" restart="whenNotActive" fill="hold" evtFilter="cancelBubble" nodeType="interactiveSeq">
                    <p:stCondLst>
                      <p:cond evt="onClick" delay="0">
                        <p:tgtEl>
                          <p:spTgt spid="26"/>
                        </p:tgtEl>
                      </p:cond>
                    </p:stCondLst>
                    <p:endSync evt="end" delay="0">
                      <p:rtn val="all"/>
                    </p:endSync>
                    <p:childTnLst>
                      <p:par>
                        <p:cTn id="35" fill="hold">
                          <p:stCondLst>
                            <p:cond delay="0"/>
                          </p:stCondLst>
                          <p:childTnLst>
                            <p:par>
                              <p:cTn id="36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37" presetID="42" presetClass="path" presetSubtype="0" accel="19000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-4.16667E-6 -4.81481E-6 L 0.05434 -4.81481E-6 " pathEditMode="relative" rAng="0" ptsTypes="AA">
                                          <p:cBhvr>
                                            <p:cTn id="38" dur="300" fill="hold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2708" y="0"/>
                                        </p:animMotion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9" fill="hold">
                                <p:stCondLst>
                                  <p:cond delay="300"/>
                                </p:stCondLst>
                                <p:childTnLst>
                                  <p:par>
                                    <p:cTn id="40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2" dur="300"/>
                                            <p:tgtEl>
                                              <p:spTgt spid="2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3" fill="hold">
                                <p:stCondLst>
                                  <p:cond delay="600"/>
                                </p:stCondLst>
                                <p:childTnLst>
                                  <p:par>
                                    <p:cTn id="44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4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6" dur="500"/>
                                            <p:tgtEl>
                                              <p:spTgt spid="2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nextCondLst>
                    <p:cond evt="onClick" delay="0">
                      <p:tgtEl>
                        <p:spTgt spid="26"/>
                      </p:tgtEl>
                    </p:cond>
                  </p:nextCondLst>
                </p:seq>
                <p:seq concurrent="1" nextAc="seek">
                  <p:cTn id="47" restart="whenNotActive" fill="hold" evtFilter="cancelBubble" nodeType="interactiveSeq">
                    <p:stCondLst>
                      <p:cond evt="onClick" delay="0">
                        <p:tgtEl>
                          <p:spTgt spid="29"/>
                        </p:tgtEl>
                      </p:cond>
                    </p:stCondLst>
                    <p:endSync evt="end" delay="0">
                      <p:rtn val="all"/>
                    </p:endSync>
                    <p:childTnLst>
                      <p:par>
                        <p:cTn id="48" fill="hold">
                          <p:stCondLst>
                            <p:cond delay="0"/>
                          </p:stCondLst>
                          <p:childTnLst>
                            <p:par>
                              <p:cTn id="49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0" presetID="27" presetClass="emph" presetSubtype="0" fill="remove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animClr clrSpc="rgb" dir="cw">
                                          <p:cBhvr override="childStyle">
                                            <p:cTn id="51" dur="250" autoRev="1" fill="remove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style.color</p:attrName>
                                            </p:attrNameLst>
                                          </p:cBhvr>
                                          <p:to>
                                            <a:srgbClr val="FFC000"/>
                                          </p:to>
                                        </p:animClr>
                                        <p:animClr clrSpc="rgb" dir="cw">
                                          <p:cBhvr>
                                            <p:cTn id="52" dur="250" autoRev="1" fill="remove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fillcolor</p:attrName>
                                            </p:attrNameLst>
                                          </p:cBhvr>
                                          <p:to>
                                            <a:srgbClr val="FFC000"/>
                                          </p:to>
                                        </p:animClr>
                                        <p:set>
                                          <p:cBhvr>
                                            <p:cTn id="53" dur="250" autoRev="1" fill="remove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fill.type</p:attrName>
                                            </p:attrNameLst>
                                          </p:cBhvr>
                                          <p:to>
                                            <p:strVal val="solid"/>
                                          </p:to>
                                        </p:set>
                                        <p:set>
                                          <p:cBhvr>
                                            <p:cTn id="54" dur="250" autoRev="1" fill="remove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fill.on</p:attrName>
                                            </p:attrNameLst>
                                          </p:cBhvr>
                                          <p:to>
                                            <p:strVal val="true"/>
                                          </p:to>
                                        </p:se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nextCondLst>
                    <p:cond evt="onClick" delay="0">
                      <p:tgtEl>
                        <p:spTgt spid="29"/>
                      </p:tgtEl>
                    </p:cond>
                  </p:nextCondLst>
                </p:seq>
              </p:childTnLst>
            </p:cTn>
          </p:par>
        </p:tnLst>
        <p:bldLst>
          <p:bldP spid="29" grpId="0" animBg="1"/>
          <p:bldP spid="27" grpId="0"/>
          <p:bldP spid="28" grpId="0"/>
          <p:bldP spid="23" grpId="0"/>
          <p:bldP spid="24" grpId="0"/>
          <p:bldP spid="16" grpId="0"/>
          <p:bldP spid="17" grpId="0"/>
          <p:bldP spid="8" grpId="0" animBg="1"/>
        </p:bldLst>
      </p:timing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Saturn">
            <a:extLst>
              <a:ext uri="{FF2B5EF4-FFF2-40B4-BE49-F238E27FC236}">
                <a16:creationId xmlns:a16="http://schemas.microsoft.com/office/drawing/2014/main" id="{06D86926-8661-423C-850D-A816DB4C26C1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558" r="-558"/>
          <a:stretch/>
        </p:blipFill>
        <p:spPr>
          <a:xfrm>
            <a:off x="-2190748" y="449263"/>
            <a:ext cx="13525498" cy="5959475"/>
          </a:xfrm>
          <a:prstGeom prst="rect">
            <a:avLst/>
          </a:prstGeom>
        </p:spPr>
      </p:pic>
      <p:sp>
        <p:nvSpPr>
          <p:cNvPr id="10" name="Which planet am i?">
            <a:extLst>
              <a:ext uri="{FF2B5EF4-FFF2-40B4-BE49-F238E27FC236}">
                <a16:creationId xmlns:a16="http://schemas.microsoft.com/office/drawing/2014/main" id="{E54D0E4A-A042-4095-A0BA-B607D7BFE40F}"/>
              </a:ext>
            </a:extLst>
          </p:cNvPr>
          <p:cNvSpPr/>
          <p:nvPr/>
        </p:nvSpPr>
        <p:spPr>
          <a:xfrm>
            <a:off x="2933699" y="3060700"/>
            <a:ext cx="3276602" cy="736600"/>
          </a:xfrm>
          <a:prstGeom prst="roundRect">
            <a:avLst>
              <a:gd name="adj" fmla="val 50000"/>
            </a:avLst>
          </a:prstGeom>
          <a:solidFill>
            <a:schemeClr val="bg1"/>
          </a:solidFill>
          <a:ln w="57150">
            <a:solidFill>
              <a:srgbClr val="003E7D"/>
            </a:solidFill>
          </a:ln>
          <a:effectLst>
            <a:outerShdw dist="635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bIns="108000" rtlCol="0" anchor="ctr"/>
          <a:lstStyle/>
          <a:p>
            <a:pPr algn="ctr"/>
            <a:r>
              <a:rPr lang="en-GB" sz="3600" b="1" dirty="0">
                <a:solidFill>
                  <a:schemeClr val="tx1"/>
                </a:solidFill>
              </a:rPr>
              <a:t>I am Saturn!</a:t>
            </a:r>
          </a:p>
        </p:txBody>
      </p:sp>
      <p:sp>
        <p:nvSpPr>
          <p:cNvPr id="5" name="Next Slide Arrow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5891D7E7-3625-4097-BB0B-4CAD30B2C542}"/>
              </a:ext>
            </a:extLst>
          </p:cNvPr>
          <p:cNvSpPr/>
          <p:nvPr/>
        </p:nvSpPr>
        <p:spPr>
          <a:xfrm rot="5400000">
            <a:off x="4078090" y="5382781"/>
            <a:ext cx="987820" cy="1246188"/>
          </a:xfrm>
          <a:prstGeom prst="chevron">
            <a:avLst/>
          </a:prstGeom>
          <a:solidFill>
            <a:schemeClr val="bg1"/>
          </a:solidFill>
          <a:ln w="57150">
            <a:solidFill>
              <a:srgbClr val="003E7D"/>
            </a:solidFill>
          </a:ln>
          <a:effectLst>
            <a:outerShdw dist="635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bIns="108000" rtlCol="0" anchor="ctr"/>
          <a:lstStyle/>
          <a:p>
            <a:pPr algn="ctr"/>
            <a:endParaRPr lang="en-GB" sz="3600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57383724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0 -0.12222 " pathEditMode="relative" rAng="0" ptsTypes="AA">
                                      <p:cBhvr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6111"/>
                                    </p:animMotion>
                                  </p:childTnLst>
                                </p:cTn>
                              </p:par>
                              <p:par>
                                <p:cTn id="11" presetID="6" presetClass="emph" presetSubtype="0" accel="33000" decel="36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2" dur="2000" fill="hold"/>
                                        <p:tgtEl>
                                          <p:spTgt spid="4"/>
                                        </p:tgtEl>
                                      </p:cBhvr>
                                      <p:by x="80000" y="80000"/>
                                    </p:animScale>
                                  </p:childTnLst>
                                </p:cTn>
                              </p:par>
                              <p:par>
                                <p:cTn id="13" presetID="47" presetClass="entr" presetSubtype="0" fill="hold" grpId="0" nodeType="withEffect">
                                  <p:stCondLst>
                                    <p:cond delay="13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3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3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3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5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Which planet am i?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07370642-2A89-446D-935F-30BB77B33D9B}"/>
              </a:ext>
            </a:extLst>
          </p:cNvPr>
          <p:cNvSpPr/>
          <p:nvPr/>
        </p:nvSpPr>
        <p:spPr>
          <a:xfrm>
            <a:off x="3761230" y="5920524"/>
            <a:ext cx="3924302" cy="630936"/>
          </a:xfrm>
          <a:prstGeom prst="roundRect">
            <a:avLst>
              <a:gd name="adj" fmla="val 50000"/>
            </a:avLst>
          </a:prstGeom>
          <a:solidFill>
            <a:schemeClr val="bg1"/>
          </a:solidFill>
          <a:ln w="57150">
            <a:solidFill>
              <a:srgbClr val="003E7D"/>
            </a:solidFill>
          </a:ln>
          <a:effectLst>
            <a:outerShdw dist="635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bIns="108000" rtlCol="0" anchor="ctr"/>
          <a:lstStyle/>
          <a:p>
            <a:pPr algn="ctr"/>
            <a:r>
              <a:rPr lang="en-GB" sz="2800" dirty="0">
                <a:solidFill>
                  <a:schemeClr val="tx1"/>
                </a:solidFill>
              </a:rPr>
              <a:t>Which planet am I?</a:t>
            </a:r>
          </a:p>
        </p:txBody>
      </p:sp>
      <p:sp>
        <p:nvSpPr>
          <p:cNvPr id="25" name="Moon Switch Box 3">
            <a:extLst>
              <a:ext uri="{FF2B5EF4-FFF2-40B4-BE49-F238E27FC236}">
                <a16:creationId xmlns:a16="http://schemas.microsoft.com/office/drawing/2014/main" id="{0C21C6AB-AC14-4871-9988-4DDFAFE147A5}"/>
              </a:ext>
            </a:extLst>
          </p:cNvPr>
          <p:cNvSpPr/>
          <p:nvPr/>
        </p:nvSpPr>
        <p:spPr>
          <a:xfrm>
            <a:off x="932510" y="4478454"/>
            <a:ext cx="1975789" cy="1459959"/>
          </a:xfrm>
          <a:prstGeom prst="roundRect">
            <a:avLst>
              <a:gd name="adj" fmla="val 50000"/>
            </a:avLst>
          </a:prstGeom>
          <a:solidFill>
            <a:schemeClr val="bg2">
              <a:lumMod val="1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600"/>
          </a:p>
        </p:txBody>
      </p:sp>
      <p:pic>
        <p:nvPicPr>
          <p:cNvPr id="26" name="Moon Switch 3">
            <a:extLst>
              <a:ext uri="{FF2B5EF4-FFF2-40B4-BE49-F238E27FC236}">
                <a16:creationId xmlns:a16="http://schemas.microsoft.com/office/drawing/2014/main" id="{8973CBCD-F65D-46E8-B583-65398797BC7F}"/>
              </a:ext>
            </a:extLst>
          </p:cNvPr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53160" y="4565650"/>
            <a:ext cx="1257085" cy="1273181"/>
          </a:xfrm>
          <a:prstGeom prst="rect">
            <a:avLst/>
          </a:prstGeom>
        </p:spPr>
      </p:pic>
      <p:sp>
        <p:nvSpPr>
          <p:cNvPr id="27" name="Moon Txt 3">
            <a:extLst>
              <a:ext uri="{FF2B5EF4-FFF2-40B4-BE49-F238E27FC236}">
                <a16:creationId xmlns:a16="http://schemas.microsoft.com/office/drawing/2014/main" id="{684FB5BC-CF62-4712-B864-22EA4336B5F3}"/>
              </a:ext>
            </a:extLst>
          </p:cNvPr>
          <p:cNvSpPr txBox="1"/>
          <p:nvPr/>
        </p:nvSpPr>
        <p:spPr>
          <a:xfrm>
            <a:off x="3162300" y="4478454"/>
            <a:ext cx="5049189" cy="1459959"/>
          </a:xfrm>
          <a:prstGeom prst="rect">
            <a:avLst/>
          </a:prstGeom>
          <a:noFill/>
        </p:spPr>
        <p:txBody>
          <a:bodyPr wrap="square" rtlCol="0" anchor="ctr" anchorCtr="0">
            <a:noAutofit/>
          </a:bodyPr>
          <a:lstStyle/>
          <a:p>
            <a:r>
              <a:rPr lang="en-GB" sz="2800" dirty="0"/>
              <a:t>I am blue in colour.</a:t>
            </a:r>
          </a:p>
        </p:txBody>
      </p:sp>
      <p:sp>
        <p:nvSpPr>
          <p:cNvPr id="28" name="Moon Num 3">
            <a:extLst>
              <a:ext uri="{FF2B5EF4-FFF2-40B4-BE49-F238E27FC236}">
                <a16:creationId xmlns:a16="http://schemas.microsoft.com/office/drawing/2014/main" id="{5EBBA8B9-2596-4D14-B4E3-DE7F33435C40}"/>
              </a:ext>
            </a:extLst>
          </p:cNvPr>
          <p:cNvSpPr txBox="1"/>
          <p:nvPr/>
        </p:nvSpPr>
        <p:spPr>
          <a:xfrm>
            <a:off x="1452117" y="4478454"/>
            <a:ext cx="1456181" cy="1459958"/>
          </a:xfrm>
          <a:prstGeom prst="rect">
            <a:avLst/>
          </a:prstGeom>
          <a:noFill/>
        </p:spPr>
        <p:txBody>
          <a:bodyPr wrap="square" rtlCol="0" anchor="ctr" anchorCtr="0">
            <a:noAutofit/>
          </a:bodyPr>
          <a:lstStyle/>
          <a:p>
            <a:pPr algn="ctr"/>
            <a:r>
              <a:rPr lang="en-GB" sz="9600" b="1" dirty="0">
                <a:ln w="28575" cmpd="sng">
                  <a:solidFill>
                    <a:srgbClr val="002060"/>
                  </a:solidFill>
                  <a:prstDash val="solid"/>
                </a:ln>
                <a:solidFill>
                  <a:schemeClr val="bg1"/>
                </a:solidFill>
              </a:rPr>
              <a:t>3</a:t>
            </a:r>
          </a:p>
        </p:txBody>
      </p:sp>
      <p:sp>
        <p:nvSpPr>
          <p:cNvPr id="21" name="Moon Switch Box 2">
            <a:extLst>
              <a:ext uri="{FF2B5EF4-FFF2-40B4-BE49-F238E27FC236}">
                <a16:creationId xmlns:a16="http://schemas.microsoft.com/office/drawing/2014/main" id="{68A3F6F9-47E7-43E2-B900-9F620CA7F557}"/>
              </a:ext>
            </a:extLst>
          </p:cNvPr>
          <p:cNvSpPr/>
          <p:nvPr/>
        </p:nvSpPr>
        <p:spPr>
          <a:xfrm>
            <a:off x="932510" y="2791948"/>
            <a:ext cx="1975789" cy="1459959"/>
          </a:xfrm>
          <a:prstGeom prst="roundRect">
            <a:avLst>
              <a:gd name="adj" fmla="val 50000"/>
            </a:avLst>
          </a:prstGeom>
          <a:solidFill>
            <a:schemeClr val="bg2">
              <a:lumMod val="1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600"/>
          </a:p>
        </p:txBody>
      </p:sp>
      <p:pic>
        <p:nvPicPr>
          <p:cNvPr id="22" name="Moon Switch 2">
            <a:extLst>
              <a:ext uri="{FF2B5EF4-FFF2-40B4-BE49-F238E27FC236}">
                <a16:creationId xmlns:a16="http://schemas.microsoft.com/office/drawing/2014/main" id="{5438B870-1854-4594-8434-606AC2868CE9}"/>
              </a:ext>
            </a:extLst>
          </p:cNvPr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53160" y="2879144"/>
            <a:ext cx="1257085" cy="1273181"/>
          </a:xfrm>
          <a:prstGeom prst="rect">
            <a:avLst/>
          </a:prstGeom>
        </p:spPr>
      </p:pic>
      <p:sp>
        <p:nvSpPr>
          <p:cNvPr id="23" name="Moon Txt 2">
            <a:extLst>
              <a:ext uri="{FF2B5EF4-FFF2-40B4-BE49-F238E27FC236}">
                <a16:creationId xmlns:a16="http://schemas.microsoft.com/office/drawing/2014/main" id="{0F9571CD-A25C-4084-806E-B56CCD288BFB}"/>
              </a:ext>
            </a:extLst>
          </p:cNvPr>
          <p:cNvSpPr txBox="1"/>
          <p:nvPr/>
        </p:nvSpPr>
        <p:spPr>
          <a:xfrm>
            <a:off x="3162300" y="2791948"/>
            <a:ext cx="5524500" cy="1459959"/>
          </a:xfrm>
          <a:prstGeom prst="rect">
            <a:avLst/>
          </a:prstGeom>
          <a:noFill/>
        </p:spPr>
        <p:txBody>
          <a:bodyPr wrap="square" rtlCol="0" anchor="ctr" anchorCtr="0">
            <a:noAutofit/>
          </a:bodyPr>
          <a:lstStyle/>
          <a:p>
            <a:r>
              <a:rPr lang="en-GB" sz="2800" dirty="0"/>
              <a:t>I am the outermost planet in the solar system.</a:t>
            </a:r>
          </a:p>
        </p:txBody>
      </p:sp>
      <p:sp>
        <p:nvSpPr>
          <p:cNvPr id="24" name="Moon Num 2">
            <a:extLst>
              <a:ext uri="{FF2B5EF4-FFF2-40B4-BE49-F238E27FC236}">
                <a16:creationId xmlns:a16="http://schemas.microsoft.com/office/drawing/2014/main" id="{311B8754-D91A-41F4-98F0-46E7355F382D}"/>
              </a:ext>
            </a:extLst>
          </p:cNvPr>
          <p:cNvSpPr txBox="1"/>
          <p:nvPr/>
        </p:nvSpPr>
        <p:spPr>
          <a:xfrm>
            <a:off x="1452117" y="2791948"/>
            <a:ext cx="1456181" cy="1459958"/>
          </a:xfrm>
          <a:prstGeom prst="rect">
            <a:avLst/>
          </a:prstGeom>
          <a:noFill/>
        </p:spPr>
        <p:txBody>
          <a:bodyPr wrap="square" rtlCol="0" anchor="ctr" anchorCtr="0">
            <a:noAutofit/>
          </a:bodyPr>
          <a:lstStyle/>
          <a:p>
            <a:pPr algn="ctr"/>
            <a:r>
              <a:rPr lang="en-GB" sz="9600" b="1" dirty="0">
                <a:ln w="28575" cmpd="sng">
                  <a:solidFill>
                    <a:srgbClr val="002060"/>
                  </a:solidFill>
                  <a:prstDash val="solid"/>
                </a:ln>
                <a:solidFill>
                  <a:schemeClr val="bg1"/>
                </a:solidFill>
              </a:rPr>
              <a:t>2</a:t>
            </a:r>
          </a:p>
        </p:txBody>
      </p:sp>
      <p:sp>
        <p:nvSpPr>
          <p:cNvPr id="10" name="Moon Switch Box 1">
            <a:extLst>
              <a:ext uri="{FF2B5EF4-FFF2-40B4-BE49-F238E27FC236}">
                <a16:creationId xmlns:a16="http://schemas.microsoft.com/office/drawing/2014/main" id="{1A34AE73-7234-49E0-95AC-AA8B75ECD5AC}"/>
              </a:ext>
            </a:extLst>
          </p:cNvPr>
          <p:cNvSpPr/>
          <p:nvPr/>
        </p:nvSpPr>
        <p:spPr>
          <a:xfrm>
            <a:off x="938861" y="1105441"/>
            <a:ext cx="1975789" cy="1459959"/>
          </a:xfrm>
          <a:prstGeom prst="roundRect">
            <a:avLst>
              <a:gd name="adj" fmla="val 50000"/>
            </a:avLst>
          </a:prstGeom>
          <a:solidFill>
            <a:schemeClr val="bg2">
              <a:lumMod val="1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600"/>
          </a:p>
        </p:txBody>
      </p:sp>
      <p:pic>
        <p:nvPicPr>
          <p:cNvPr id="6" name="Moon Switch 1">
            <a:extLst>
              <a:ext uri="{FF2B5EF4-FFF2-40B4-BE49-F238E27FC236}">
                <a16:creationId xmlns:a16="http://schemas.microsoft.com/office/drawing/2014/main" id="{345DD10B-A7A5-4259-A794-5C11AA495B07}"/>
              </a:ext>
            </a:extLst>
          </p:cNvPr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59511" y="1192637"/>
            <a:ext cx="1257085" cy="1273181"/>
          </a:xfrm>
          <a:prstGeom prst="rect">
            <a:avLst/>
          </a:prstGeom>
        </p:spPr>
      </p:pic>
      <p:sp>
        <p:nvSpPr>
          <p:cNvPr id="16" name="Moon Txt 1">
            <a:extLst>
              <a:ext uri="{FF2B5EF4-FFF2-40B4-BE49-F238E27FC236}">
                <a16:creationId xmlns:a16="http://schemas.microsoft.com/office/drawing/2014/main" id="{FF1C7482-C11B-44B2-A41C-0DD203398ED2}"/>
              </a:ext>
            </a:extLst>
          </p:cNvPr>
          <p:cNvSpPr txBox="1"/>
          <p:nvPr/>
        </p:nvSpPr>
        <p:spPr>
          <a:xfrm>
            <a:off x="3168651" y="1105441"/>
            <a:ext cx="5441949" cy="1459959"/>
          </a:xfrm>
          <a:prstGeom prst="rect">
            <a:avLst/>
          </a:prstGeom>
          <a:noFill/>
        </p:spPr>
        <p:txBody>
          <a:bodyPr wrap="square" rtlCol="0" anchor="ctr" anchorCtr="0">
            <a:noAutofit/>
          </a:bodyPr>
          <a:lstStyle/>
          <a:p>
            <a:r>
              <a:rPr lang="en-GB" sz="2800" dirty="0"/>
              <a:t>My weather is very extreme.</a:t>
            </a:r>
          </a:p>
        </p:txBody>
      </p:sp>
      <p:sp>
        <p:nvSpPr>
          <p:cNvPr id="17" name="Moon Num 1">
            <a:extLst>
              <a:ext uri="{FF2B5EF4-FFF2-40B4-BE49-F238E27FC236}">
                <a16:creationId xmlns:a16="http://schemas.microsoft.com/office/drawing/2014/main" id="{3DC430A0-85CB-462F-82FF-37D4AE1DC778}"/>
              </a:ext>
            </a:extLst>
          </p:cNvPr>
          <p:cNvSpPr txBox="1"/>
          <p:nvPr/>
        </p:nvSpPr>
        <p:spPr>
          <a:xfrm>
            <a:off x="1458469" y="1105440"/>
            <a:ext cx="1456181" cy="1459958"/>
          </a:xfrm>
          <a:prstGeom prst="rect">
            <a:avLst/>
          </a:prstGeom>
          <a:noFill/>
        </p:spPr>
        <p:txBody>
          <a:bodyPr wrap="square" rtlCol="0" anchor="ctr" anchorCtr="0">
            <a:noAutofit/>
          </a:bodyPr>
          <a:lstStyle/>
          <a:p>
            <a:pPr algn="ctr"/>
            <a:r>
              <a:rPr lang="en-GB" sz="9600" b="1" dirty="0">
                <a:ln w="28575" cmpd="sng">
                  <a:solidFill>
                    <a:srgbClr val="002060"/>
                  </a:solidFill>
                  <a:prstDash val="solid"/>
                </a:ln>
                <a:solidFill>
                  <a:schemeClr val="bg1"/>
                </a:solidFill>
              </a:rPr>
              <a:t>1</a:t>
            </a:r>
          </a:p>
        </p:txBody>
      </p:sp>
      <p:sp>
        <p:nvSpPr>
          <p:cNvPr id="8" name="Click the moons">
            <a:extLst>
              <a:ext uri="{FF2B5EF4-FFF2-40B4-BE49-F238E27FC236}">
                <a16:creationId xmlns:a16="http://schemas.microsoft.com/office/drawing/2014/main" id="{7BB96CDF-F138-4011-8E10-8E69D9EFACA7}"/>
              </a:ext>
            </a:extLst>
          </p:cNvPr>
          <p:cNvSpPr/>
          <p:nvPr/>
        </p:nvSpPr>
        <p:spPr>
          <a:xfrm>
            <a:off x="1458468" y="274363"/>
            <a:ext cx="6227064" cy="630936"/>
          </a:xfrm>
          <a:prstGeom prst="roundRect">
            <a:avLst>
              <a:gd name="adj" fmla="val 50000"/>
            </a:avLst>
          </a:prstGeom>
          <a:solidFill>
            <a:schemeClr val="bg1"/>
          </a:solidFill>
          <a:ln w="57150">
            <a:solidFill>
              <a:srgbClr val="003E7D"/>
            </a:solidFill>
          </a:ln>
          <a:effectLst>
            <a:outerShdw dist="635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bIns="108000" rtlCol="0" anchor="ctr"/>
          <a:lstStyle/>
          <a:p>
            <a:pPr algn="ctr"/>
            <a:r>
              <a:rPr lang="en-GB" sz="2800" dirty="0">
                <a:solidFill>
                  <a:schemeClr val="tx1"/>
                </a:solidFill>
              </a:rPr>
              <a:t>Click the moons to reveal the facts.</a:t>
            </a:r>
          </a:p>
        </p:txBody>
      </p:sp>
    </p:spTree>
    <p:extLst>
      <p:ext uri="{BB962C8B-B14F-4D97-AF65-F5344CB8AC3E}">
        <p14:creationId xmlns:p14="http://schemas.microsoft.com/office/powerpoint/2010/main" val="3395299647"/>
      </p:ext>
    </p:extLst>
  </p:cSld>
  <p:clrMapOvr>
    <a:masterClrMapping/>
  </p:clrMapOvr>
  <p:transition spd="slow" advClick="0">
    <p:push dir="u"/>
  </p:transition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6" presetClass="entr" presetSubtype="32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circle(out)">
                                          <p:cBhvr>
                                            <p:cTn id="7" dur="700"/>
                                            <p:tgtEl>
                                              <p:spTgt spid="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  <p:seq concurrent="1" nextAc="seek">
                  <p:cTn id="8" restart="whenNotActive" fill="hold" evtFilter="cancelBubble" nodeType="interactiveSeq">
                    <p:stCondLst>
                      <p:cond evt="onClick" delay="0">
                        <p:tgtEl>
                          <p:spTgt spid="6"/>
                        </p:tgtEl>
                      </p:cond>
                    </p:stCondLst>
                    <p:endSync evt="end" delay="0">
                      <p:rtn val="all"/>
                    </p:endSync>
                    <p:childTnLst>
                      <p:par>
                        <p:cTn id="9" fill="hold">
                          <p:stCondLst>
                            <p:cond delay="0"/>
                          </p:stCondLst>
                          <p:childTnLst>
                            <p:par>
                              <p:cTn id="10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1" presetID="42" presetClass="path" presetSubtype="0" accel="19000" fill="hold" nodeType="clickEffect" p14:presetBounceEnd="10000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1.38889E-6 3.33333E-6 L 0.05434 3.33333E-6 " pathEditMode="relative" rAng="0" ptsTypes="AA" p14:bounceEnd="10000">
                                          <p:cBhvr>
                                            <p:cTn id="12" dur="3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2708" y="0"/>
                                        </p:animMotion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3" fill="hold">
                                <p:stCondLst>
                                  <p:cond delay="300"/>
                                </p:stCondLst>
                                <p:childTnLst>
                                  <p:par>
                                    <p:cTn id="14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6" dur="3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7" fill="hold">
                                <p:stCondLst>
                                  <p:cond delay="600"/>
                                </p:stCondLst>
                                <p:childTnLst>
                                  <p:par>
                                    <p:cTn id="18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0" dur="500"/>
                                            <p:tgtEl>
                                              <p:spTgt spid="1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nextCondLst>
                    <p:cond evt="onClick" delay="0">
                      <p:tgtEl>
                        <p:spTgt spid="6"/>
                      </p:tgtEl>
                    </p:cond>
                  </p:nextCondLst>
                </p:seq>
                <p:seq concurrent="1" nextAc="seek">
                  <p:cTn id="21" restart="whenNotActive" fill="hold" evtFilter="cancelBubble" nodeType="interactiveSeq">
                    <p:stCondLst>
                      <p:cond evt="onClick" delay="0">
                        <p:tgtEl>
                          <p:spTgt spid="22"/>
                        </p:tgtEl>
                      </p:cond>
                    </p:stCondLst>
                    <p:endSync evt="end" delay="0">
                      <p:rtn val="all"/>
                    </p:endSync>
                    <p:childTnLst>
                      <p:par>
                        <p:cTn id="22" fill="hold">
                          <p:stCondLst>
                            <p:cond delay="0"/>
                          </p:stCondLst>
                          <p:childTnLst>
                            <p:par>
                              <p:cTn id="23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24" presetID="42" presetClass="path" presetSubtype="0" accel="19000" fill="hold" nodeType="clickEffect" p14:presetBounceEnd="10000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-4.16667E-6 -1.48148E-6 L 0.05434 -1.48148E-6 " pathEditMode="relative" rAng="0" ptsTypes="AA" p14:bounceEnd="10000">
                                          <p:cBhvr>
                                            <p:cTn id="25" dur="3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2708" y="0"/>
                                        </p:animMotion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6" fill="hold">
                                <p:stCondLst>
                                  <p:cond delay="300"/>
                                </p:stCondLst>
                                <p:childTnLst>
                                  <p:par>
                                    <p:cTn id="27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9" dur="300"/>
                                            <p:tgtEl>
                                              <p:spTgt spid="2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0" fill="hold">
                                <p:stCondLst>
                                  <p:cond delay="600"/>
                                </p:stCondLst>
                                <p:childTnLst>
                                  <p:par>
                                    <p:cTn id="31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3" dur="500"/>
                                            <p:tgtEl>
                                              <p:spTgt spid="2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nextCondLst>
                    <p:cond evt="onClick" delay="0">
                      <p:tgtEl>
                        <p:spTgt spid="22"/>
                      </p:tgtEl>
                    </p:cond>
                  </p:nextCondLst>
                </p:seq>
                <p:seq concurrent="1" nextAc="seek">
                  <p:cTn id="34" restart="whenNotActive" fill="hold" evtFilter="cancelBubble" nodeType="interactiveSeq">
                    <p:stCondLst>
                      <p:cond evt="onClick" delay="0">
                        <p:tgtEl>
                          <p:spTgt spid="26"/>
                        </p:tgtEl>
                      </p:cond>
                    </p:stCondLst>
                    <p:endSync evt="end" delay="0">
                      <p:rtn val="all"/>
                    </p:endSync>
                    <p:childTnLst>
                      <p:par>
                        <p:cTn id="35" fill="hold">
                          <p:stCondLst>
                            <p:cond delay="0"/>
                          </p:stCondLst>
                          <p:childTnLst>
                            <p:par>
                              <p:cTn id="36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37" presetID="42" presetClass="path" presetSubtype="0" accel="19000" fill="hold" nodeType="clickEffect" p14:presetBounceEnd="10000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-4.16667E-6 -4.81481E-6 L 0.05434 -4.81481E-6 " pathEditMode="relative" rAng="0" ptsTypes="AA" p14:bounceEnd="10000">
                                          <p:cBhvr>
                                            <p:cTn id="38" dur="300" fill="hold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2708" y="0"/>
                                        </p:animMotion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9" fill="hold">
                                <p:stCondLst>
                                  <p:cond delay="300"/>
                                </p:stCondLst>
                                <p:childTnLst>
                                  <p:par>
                                    <p:cTn id="40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2" dur="300"/>
                                            <p:tgtEl>
                                              <p:spTgt spid="2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3" fill="hold">
                                <p:stCondLst>
                                  <p:cond delay="600"/>
                                </p:stCondLst>
                                <p:childTnLst>
                                  <p:par>
                                    <p:cTn id="44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4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6" dur="500"/>
                                            <p:tgtEl>
                                              <p:spTgt spid="2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nextCondLst>
                    <p:cond evt="onClick" delay="0">
                      <p:tgtEl>
                        <p:spTgt spid="26"/>
                      </p:tgtEl>
                    </p:cond>
                  </p:nextCondLst>
                </p:seq>
                <p:seq concurrent="1" nextAc="seek">
                  <p:cTn id="47" restart="whenNotActive" fill="hold" evtFilter="cancelBubble" nodeType="interactiveSeq">
                    <p:stCondLst>
                      <p:cond evt="onClick" delay="0">
                        <p:tgtEl>
                          <p:spTgt spid="29"/>
                        </p:tgtEl>
                      </p:cond>
                    </p:stCondLst>
                    <p:endSync evt="end" delay="0">
                      <p:rtn val="all"/>
                    </p:endSync>
                    <p:childTnLst>
                      <p:par>
                        <p:cTn id="48" fill="hold">
                          <p:stCondLst>
                            <p:cond delay="0"/>
                          </p:stCondLst>
                          <p:childTnLst>
                            <p:par>
                              <p:cTn id="49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0" presetID="27" presetClass="emph" presetSubtype="0" fill="remove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animClr clrSpc="rgb" dir="cw">
                                          <p:cBhvr override="childStyle">
                                            <p:cTn id="51" dur="250" autoRev="1" fill="remove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style.color</p:attrName>
                                            </p:attrNameLst>
                                          </p:cBhvr>
                                          <p:to>
                                            <a:srgbClr val="FFC000"/>
                                          </p:to>
                                        </p:animClr>
                                        <p:animClr clrSpc="rgb" dir="cw">
                                          <p:cBhvr>
                                            <p:cTn id="52" dur="250" autoRev="1" fill="remove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fillcolor</p:attrName>
                                            </p:attrNameLst>
                                          </p:cBhvr>
                                          <p:to>
                                            <a:srgbClr val="FFC000"/>
                                          </p:to>
                                        </p:animClr>
                                        <p:set>
                                          <p:cBhvr>
                                            <p:cTn id="53" dur="250" autoRev="1" fill="remove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fill.type</p:attrName>
                                            </p:attrNameLst>
                                          </p:cBhvr>
                                          <p:to>
                                            <p:strVal val="solid"/>
                                          </p:to>
                                        </p:set>
                                        <p:set>
                                          <p:cBhvr>
                                            <p:cTn id="54" dur="250" autoRev="1" fill="remove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fill.on</p:attrName>
                                            </p:attrNameLst>
                                          </p:cBhvr>
                                          <p:to>
                                            <p:strVal val="true"/>
                                          </p:to>
                                        </p:se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nextCondLst>
                    <p:cond evt="onClick" delay="0">
                      <p:tgtEl>
                        <p:spTgt spid="29"/>
                      </p:tgtEl>
                    </p:cond>
                  </p:nextCondLst>
                </p:seq>
              </p:childTnLst>
            </p:cTn>
          </p:par>
        </p:tnLst>
        <p:bldLst>
          <p:bldP spid="29" grpId="0" animBg="1"/>
          <p:bldP spid="27" grpId="0"/>
          <p:bldP spid="28" grpId="0"/>
          <p:bldP spid="23" grpId="0"/>
          <p:bldP spid="24" grpId="0"/>
          <p:bldP spid="16" grpId="0"/>
          <p:bldP spid="17" grpId="0"/>
          <p:bldP spid="8" grpId="0" animBg="1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6" presetClass="entr" presetSubtype="32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circle(out)">
                                          <p:cBhvr>
                                            <p:cTn id="7" dur="700"/>
                                            <p:tgtEl>
                                              <p:spTgt spid="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  <p:seq concurrent="1" nextAc="seek">
                  <p:cTn id="8" restart="whenNotActive" fill="hold" evtFilter="cancelBubble" nodeType="interactiveSeq">
                    <p:stCondLst>
                      <p:cond evt="onClick" delay="0">
                        <p:tgtEl>
                          <p:spTgt spid="6"/>
                        </p:tgtEl>
                      </p:cond>
                    </p:stCondLst>
                    <p:endSync evt="end" delay="0">
                      <p:rtn val="all"/>
                    </p:endSync>
                    <p:childTnLst>
                      <p:par>
                        <p:cTn id="9" fill="hold">
                          <p:stCondLst>
                            <p:cond delay="0"/>
                          </p:stCondLst>
                          <p:childTnLst>
                            <p:par>
                              <p:cTn id="10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1" presetID="42" presetClass="path" presetSubtype="0" accel="19000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1.38889E-6 3.33333E-6 L 0.05434 3.33333E-6 " pathEditMode="relative" rAng="0" ptsTypes="AA">
                                          <p:cBhvr>
                                            <p:cTn id="12" dur="3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2708" y="0"/>
                                        </p:animMotion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3" fill="hold">
                                <p:stCondLst>
                                  <p:cond delay="300"/>
                                </p:stCondLst>
                                <p:childTnLst>
                                  <p:par>
                                    <p:cTn id="14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6" dur="3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7" fill="hold">
                                <p:stCondLst>
                                  <p:cond delay="600"/>
                                </p:stCondLst>
                                <p:childTnLst>
                                  <p:par>
                                    <p:cTn id="18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0" dur="500"/>
                                            <p:tgtEl>
                                              <p:spTgt spid="1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nextCondLst>
                    <p:cond evt="onClick" delay="0">
                      <p:tgtEl>
                        <p:spTgt spid="6"/>
                      </p:tgtEl>
                    </p:cond>
                  </p:nextCondLst>
                </p:seq>
                <p:seq concurrent="1" nextAc="seek">
                  <p:cTn id="21" restart="whenNotActive" fill="hold" evtFilter="cancelBubble" nodeType="interactiveSeq">
                    <p:stCondLst>
                      <p:cond evt="onClick" delay="0">
                        <p:tgtEl>
                          <p:spTgt spid="22"/>
                        </p:tgtEl>
                      </p:cond>
                    </p:stCondLst>
                    <p:endSync evt="end" delay="0">
                      <p:rtn val="all"/>
                    </p:endSync>
                    <p:childTnLst>
                      <p:par>
                        <p:cTn id="22" fill="hold">
                          <p:stCondLst>
                            <p:cond delay="0"/>
                          </p:stCondLst>
                          <p:childTnLst>
                            <p:par>
                              <p:cTn id="23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24" presetID="42" presetClass="path" presetSubtype="0" accel="19000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-4.16667E-6 -1.48148E-6 L 0.05434 -1.48148E-6 " pathEditMode="relative" rAng="0" ptsTypes="AA">
                                          <p:cBhvr>
                                            <p:cTn id="25" dur="3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2708" y="0"/>
                                        </p:animMotion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6" fill="hold">
                                <p:stCondLst>
                                  <p:cond delay="300"/>
                                </p:stCondLst>
                                <p:childTnLst>
                                  <p:par>
                                    <p:cTn id="27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9" dur="300"/>
                                            <p:tgtEl>
                                              <p:spTgt spid="2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0" fill="hold">
                                <p:stCondLst>
                                  <p:cond delay="600"/>
                                </p:stCondLst>
                                <p:childTnLst>
                                  <p:par>
                                    <p:cTn id="31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3" dur="500"/>
                                            <p:tgtEl>
                                              <p:spTgt spid="2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nextCondLst>
                    <p:cond evt="onClick" delay="0">
                      <p:tgtEl>
                        <p:spTgt spid="22"/>
                      </p:tgtEl>
                    </p:cond>
                  </p:nextCondLst>
                </p:seq>
                <p:seq concurrent="1" nextAc="seek">
                  <p:cTn id="34" restart="whenNotActive" fill="hold" evtFilter="cancelBubble" nodeType="interactiveSeq">
                    <p:stCondLst>
                      <p:cond evt="onClick" delay="0">
                        <p:tgtEl>
                          <p:spTgt spid="26"/>
                        </p:tgtEl>
                      </p:cond>
                    </p:stCondLst>
                    <p:endSync evt="end" delay="0">
                      <p:rtn val="all"/>
                    </p:endSync>
                    <p:childTnLst>
                      <p:par>
                        <p:cTn id="35" fill="hold">
                          <p:stCondLst>
                            <p:cond delay="0"/>
                          </p:stCondLst>
                          <p:childTnLst>
                            <p:par>
                              <p:cTn id="36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37" presetID="42" presetClass="path" presetSubtype="0" accel="19000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-4.16667E-6 -4.81481E-6 L 0.05434 -4.81481E-6 " pathEditMode="relative" rAng="0" ptsTypes="AA">
                                          <p:cBhvr>
                                            <p:cTn id="38" dur="300" fill="hold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2708" y="0"/>
                                        </p:animMotion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9" fill="hold">
                                <p:stCondLst>
                                  <p:cond delay="300"/>
                                </p:stCondLst>
                                <p:childTnLst>
                                  <p:par>
                                    <p:cTn id="40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2" dur="300"/>
                                            <p:tgtEl>
                                              <p:spTgt spid="2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3" fill="hold">
                                <p:stCondLst>
                                  <p:cond delay="600"/>
                                </p:stCondLst>
                                <p:childTnLst>
                                  <p:par>
                                    <p:cTn id="44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4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6" dur="500"/>
                                            <p:tgtEl>
                                              <p:spTgt spid="2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nextCondLst>
                    <p:cond evt="onClick" delay="0">
                      <p:tgtEl>
                        <p:spTgt spid="26"/>
                      </p:tgtEl>
                    </p:cond>
                  </p:nextCondLst>
                </p:seq>
                <p:seq concurrent="1" nextAc="seek">
                  <p:cTn id="47" restart="whenNotActive" fill="hold" evtFilter="cancelBubble" nodeType="interactiveSeq">
                    <p:stCondLst>
                      <p:cond evt="onClick" delay="0">
                        <p:tgtEl>
                          <p:spTgt spid="29"/>
                        </p:tgtEl>
                      </p:cond>
                    </p:stCondLst>
                    <p:endSync evt="end" delay="0">
                      <p:rtn val="all"/>
                    </p:endSync>
                    <p:childTnLst>
                      <p:par>
                        <p:cTn id="48" fill="hold">
                          <p:stCondLst>
                            <p:cond delay="0"/>
                          </p:stCondLst>
                          <p:childTnLst>
                            <p:par>
                              <p:cTn id="49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0" presetID="27" presetClass="emph" presetSubtype="0" fill="remove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animClr clrSpc="rgb" dir="cw">
                                          <p:cBhvr override="childStyle">
                                            <p:cTn id="51" dur="250" autoRev="1" fill="remove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style.color</p:attrName>
                                            </p:attrNameLst>
                                          </p:cBhvr>
                                          <p:to>
                                            <a:srgbClr val="FFC000"/>
                                          </p:to>
                                        </p:animClr>
                                        <p:animClr clrSpc="rgb" dir="cw">
                                          <p:cBhvr>
                                            <p:cTn id="52" dur="250" autoRev="1" fill="remove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fillcolor</p:attrName>
                                            </p:attrNameLst>
                                          </p:cBhvr>
                                          <p:to>
                                            <a:srgbClr val="FFC000"/>
                                          </p:to>
                                        </p:animClr>
                                        <p:set>
                                          <p:cBhvr>
                                            <p:cTn id="53" dur="250" autoRev="1" fill="remove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fill.type</p:attrName>
                                            </p:attrNameLst>
                                          </p:cBhvr>
                                          <p:to>
                                            <p:strVal val="solid"/>
                                          </p:to>
                                        </p:set>
                                        <p:set>
                                          <p:cBhvr>
                                            <p:cTn id="54" dur="250" autoRev="1" fill="remove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fill.on</p:attrName>
                                            </p:attrNameLst>
                                          </p:cBhvr>
                                          <p:to>
                                            <p:strVal val="true"/>
                                          </p:to>
                                        </p:se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nextCondLst>
                    <p:cond evt="onClick" delay="0">
                      <p:tgtEl>
                        <p:spTgt spid="29"/>
                      </p:tgtEl>
                    </p:cond>
                  </p:nextCondLst>
                </p:seq>
              </p:childTnLst>
            </p:cTn>
          </p:par>
        </p:tnLst>
        <p:bldLst>
          <p:bldP spid="29" grpId="0" animBg="1"/>
          <p:bldP spid="27" grpId="0"/>
          <p:bldP spid="28" grpId="0"/>
          <p:bldP spid="23" grpId="0"/>
          <p:bldP spid="24" grpId="0"/>
          <p:bldP spid="16" grpId="0"/>
          <p:bldP spid="17" grpId="0"/>
          <p:bldP spid="8" grpId="0" animBg="1"/>
        </p:bldLst>
      </p:timing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06D86926-8661-423C-850D-A816DB4C26C1}"/>
              </a:ext>
            </a:extLst>
          </p:cNvPr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875" r="875"/>
          <a:stretch/>
        </p:blipFill>
        <p:spPr>
          <a:xfrm>
            <a:off x="1681113" y="449263"/>
            <a:ext cx="5781775" cy="5959475"/>
          </a:xfrm>
          <a:prstGeom prst="rect">
            <a:avLst/>
          </a:prstGeom>
        </p:spPr>
      </p:pic>
      <p:sp>
        <p:nvSpPr>
          <p:cNvPr id="10" name="Which planet am i?">
            <a:extLst>
              <a:ext uri="{FF2B5EF4-FFF2-40B4-BE49-F238E27FC236}">
                <a16:creationId xmlns:a16="http://schemas.microsoft.com/office/drawing/2014/main" id="{E54D0E4A-A042-4095-A0BA-B607D7BFE40F}"/>
              </a:ext>
            </a:extLst>
          </p:cNvPr>
          <p:cNvSpPr/>
          <p:nvPr/>
        </p:nvSpPr>
        <p:spPr>
          <a:xfrm>
            <a:off x="2743200" y="3060700"/>
            <a:ext cx="3657600" cy="736600"/>
          </a:xfrm>
          <a:prstGeom prst="roundRect">
            <a:avLst>
              <a:gd name="adj" fmla="val 50000"/>
            </a:avLst>
          </a:prstGeom>
          <a:solidFill>
            <a:schemeClr val="bg1"/>
          </a:solidFill>
          <a:ln w="57150">
            <a:solidFill>
              <a:srgbClr val="003E7D"/>
            </a:solidFill>
          </a:ln>
          <a:effectLst>
            <a:outerShdw dist="635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bIns="108000" rtlCol="0" anchor="ctr"/>
          <a:lstStyle/>
          <a:p>
            <a:pPr algn="ctr"/>
            <a:r>
              <a:rPr lang="en-GB" sz="3600" b="1" dirty="0">
                <a:solidFill>
                  <a:schemeClr val="tx1"/>
                </a:solidFill>
              </a:rPr>
              <a:t>I am Neptune!</a:t>
            </a:r>
          </a:p>
        </p:txBody>
      </p:sp>
      <p:sp>
        <p:nvSpPr>
          <p:cNvPr id="5" name="Next Slide Arrow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5891D7E7-3625-4097-BB0B-4CAD30B2C542}"/>
              </a:ext>
            </a:extLst>
          </p:cNvPr>
          <p:cNvSpPr/>
          <p:nvPr/>
        </p:nvSpPr>
        <p:spPr>
          <a:xfrm rot="5400000">
            <a:off x="4078090" y="5382781"/>
            <a:ext cx="987820" cy="1246188"/>
          </a:xfrm>
          <a:prstGeom prst="chevron">
            <a:avLst/>
          </a:prstGeom>
          <a:solidFill>
            <a:schemeClr val="bg1"/>
          </a:solidFill>
          <a:ln w="57150">
            <a:solidFill>
              <a:srgbClr val="003E7D"/>
            </a:solidFill>
          </a:ln>
          <a:effectLst>
            <a:outerShdw dist="635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bIns="108000" rtlCol="0" anchor="ctr"/>
          <a:lstStyle/>
          <a:p>
            <a:pPr algn="ctr"/>
            <a:endParaRPr lang="en-GB" sz="3600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19755421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0 -0.15463 " pathEditMode="relative" rAng="0" ptsTypes="AA">
                                      <p:cBhvr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7731"/>
                                    </p:animMotion>
                                  </p:childTnLst>
                                </p:cTn>
                              </p:par>
                              <p:par>
                                <p:cTn id="11" presetID="47" presetClass="entr" presetSubtype="0" fill="hold" grpId="0" nodeType="withEffect">
                                  <p:stCondLst>
                                    <p:cond delay="12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3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3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3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5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Which planet am i?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07370642-2A89-446D-935F-30BB77B33D9B}"/>
              </a:ext>
            </a:extLst>
          </p:cNvPr>
          <p:cNvSpPr/>
          <p:nvPr/>
        </p:nvSpPr>
        <p:spPr>
          <a:xfrm>
            <a:off x="3761230" y="5920524"/>
            <a:ext cx="3924302" cy="630936"/>
          </a:xfrm>
          <a:prstGeom prst="roundRect">
            <a:avLst>
              <a:gd name="adj" fmla="val 50000"/>
            </a:avLst>
          </a:prstGeom>
          <a:solidFill>
            <a:schemeClr val="bg1"/>
          </a:solidFill>
          <a:ln w="57150">
            <a:solidFill>
              <a:srgbClr val="003E7D"/>
            </a:solidFill>
          </a:ln>
          <a:effectLst>
            <a:outerShdw dist="635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bIns="108000" rtlCol="0" anchor="ctr"/>
          <a:lstStyle/>
          <a:p>
            <a:pPr algn="ctr"/>
            <a:r>
              <a:rPr lang="en-GB" sz="2800" dirty="0">
                <a:solidFill>
                  <a:schemeClr val="tx1"/>
                </a:solidFill>
              </a:rPr>
              <a:t>Which planet am I?</a:t>
            </a:r>
          </a:p>
        </p:txBody>
      </p:sp>
      <p:sp>
        <p:nvSpPr>
          <p:cNvPr id="25" name="Moon Switch Box 3">
            <a:extLst>
              <a:ext uri="{FF2B5EF4-FFF2-40B4-BE49-F238E27FC236}">
                <a16:creationId xmlns:a16="http://schemas.microsoft.com/office/drawing/2014/main" id="{0C21C6AB-AC14-4871-9988-4DDFAFE147A5}"/>
              </a:ext>
            </a:extLst>
          </p:cNvPr>
          <p:cNvSpPr/>
          <p:nvPr/>
        </p:nvSpPr>
        <p:spPr>
          <a:xfrm>
            <a:off x="932510" y="4478454"/>
            <a:ext cx="1975789" cy="1459959"/>
          </a:xfrm>
          <a:prstGeom prst="roundRect">
            <a:avLst>
              <a:gd name="adj" fmla="val 50000"/>
            </a:avLst>
          </a:prstGeom>
          <a:solidFill>
            <a:schemeClr val="bg2">
              <a:lumMod val="1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600"/>
          </a:p>
        </p:txBody>
      </p:sp>
      <p:pic>
        <p:nvPicPr>
          <p:cNvPr id="26" name="Moon Switch 3">
            <a:extLst>
              <a:ext uri="{FF2B5EF4-FFF2-40B4-BE49-F238E27FC236}">
                <a16:creationId xmlns:a16="http://schemas.microsoft.com/office/drawing/2014/main" id="{8973CBCD-F65D-46E8-B583-65398797BC7F}"/>
              </a:ext>
            </a:extLst>
          </p:cNvPr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53160" y="4565650"/>
            <a:ext cx="1257085" cy="1273181"/>
          </a:xfrm>
          <a:prstGeom prst="rect">
            <a:avLst/>
          </a:prstGeom>
        </p:spPr>
      </p:pic>
      <p:sp>
        <p:nvSpPr>
          <p:cNvPr id="27" name="Moon Txt 3">
            <a:extLst>
              <a:ext uri="{FF2B5EF4-FFF2-40B4-BE49-F238E27FC236}">
                <a16:creationId xmlns:a16="http://schemas.microsoft.com/office/drawing/2014/main" id="{684FB5BC-CF62-4712-B864-22EA4336B5F3}"/>
              </a:ext>
            </a:extLst>
          </p:cNvPr>
          <p:cNvSpPr txBox="1"/>
          <p:nvPr/>
        </p:nvSpPr>
        <p:spPr>
          <a:xfrm>
            <a:off x="3162300" y="4478454"/>
            <a:ext cx="5049189" cy="1459959"/>
          </a:xfrm>
          <a:prstGeom prst="rect">
            <a:avLst/>
          </a:prstGeom>
          <a:noFill/>
        </p:spPr>
        <p:txBody>
          <a:bodyPr wrap="square" rtlCol="0" anchor="ctr" anchorCtr="0">
            <a:noAutofit/>
          </a:bodyPr>
          <a:lstStyle/>
          <a:p>
            <a:r>
              <a:rPr lang="en-GB" sz="2800" dirty="0"/>
              <a:t>I am the closest planet to </a:t>
            </a:r>
            <a:br>
              <a:rPr lang="en-GB" sz="2800" dirty="0"/>
            </a:br>
            <a:r>
              <a:rPr lang="en-GB" sz="2800" dirty="0"/>
              <a:t>the sun.</a:t>
            </a:r>
          </a:p>
        </p:txBody>
      </p:sp>
      <p:sp>
        <p:nvSpPr>
          <p:cNvPr id="28" name="Moon Num 3">
            <a:extLst>
              <a:ext uri="{FF2B5EF4-FFF2-40B4-BE49-F238E27FC236}">
                <a16:creationId xmlns:a16="http://schemas.microsoft.com/office/drawing/2014/main" id="{5EBBA8B9-2596-4D14-B4E3-DE7F33435C40}"/>
              </a:ext>
            </a:extLst>
          </p:cNvPr>
          <p:cNvSpPr txBox="1"/>
          <p:nvPr/>
        </p:nvSpPr>
        <p:spPr>
          <a:xfrm>
            <a:off x="1452117" y="4478454"/>
            <a:ext cx="1456181" cy="1459958"/>
          </a:xfrm>
          <a:prstGeom prst="rect">
            <a:avLst/>
          </a:prstGeom>
          <a:noFill/>
        </p:spPr>
        <p:txBody>
          <a:bodyPr wrap="square" rtlCol="0" anchor="ctr" anchorCtr="0">
            <a:noAutofit/>
          </a:bodyPr>
          <a:lstStyle/>
          <a:p>
            <a:pPr algn="ctr"/>
            <a:r>
              <a:rPr lang="en-GB" sz="9600" b="1" dirty="0">
                <a:ln w="28575" cmpd="sng">
                  <a:solidFill>
                    <a:srgbClr val="002060"/>
                  </a:solidFill>
                  <a:prstDash val="solid"/>
                </a:ln>
                <a:solidFill>
                  <a:schemeClr val="bg1"/>
                </a:solidFill>
              </a:rPr>
              <a:t>3</a:t>
            </a:r>
          </a:p>
        </p:txBody>
      </p:sp>
      <p:sp>
        <p:nvSpPr>
          <p:cNvPr id="21" name="Moon Switch Box 2">
            <a:extLst>
              <a:ext uri="{FF2B5EF4-FFF2-40B4-BE49-F238E27FC236}">
                <a16:creationId xmlns:a16="http://schemas.microsoft.com/office/drawing/2014/main" id="{68A3F6F9-47E7-43E2-B900-9F620CA7F557}"/>
              </a:ext>
            </a:extLst>
          </p:cNvPr>
          <p:cNvSpPr/>
          <p:nvPr/>
        </p:nvSpPr>
        <p:spPr>
          <a:xfrm>
            <a:off x="932510" y="2791948"/>
            <a:ext cx="1975789" cy="1459959"/>
          </a:xfrm>
          <a:prstGeom prst="roundRect">
            <a:avLst>
              <a:gd name="adj" fmla="val 50000"/>
            </a:avLst>
          </a:prstGeom>
          <a:solidFill>
            <a:schemeClr val="bg2">
              <a:lumMod val="1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600"/>
          </a:p>
        </p:txBody>
      </p:sp>
      <p:pic>
        <p:nvPicPr>
          <p:cNvPr id="22" name="Moon Switch 2">
            <a:extLst>
              <a:ext uri="{FF2B5EF4-FFF2-40B4-BE49-F238E27FC236}">
                <a16:creationId xmlns:a16="http://schemas.microsoft.com/office/drawing/2014/main" id="{5438B870-1854-4594-8434-606AC2868CE9}"/>
              </a:ext>
            </a:extLst>
          </p:cNvPr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53160" y="2879144"/>
            <a:ext cx="1257085" cy="1273181"/>
          </a:xfrm>
          <a:prstGeom prst="rect">
            <a:avLst/>
          </a:prstGeom>
        </p:spPr>
      </p:pic>
      <p:sp>
        <p:nvSpPr>
          <p:cNvPr id="23" name="Moon Txt 2">
            <a:extLst>
              <a:ext uri="{FF2B5EF4-FFF2-40B4-BE49-F238E27FC236}">
                <a16:creationId xmlns:a16="http://schemas.microsoft.com/office/drawing/2014/main" id="{0F9571CD-A25C-4084-806E-B56CCD288BFB}"/>
              </a:ext>
            </a:extLst>
          </p:cNvPr>
          <p:cNvSpPr txBox="1"/>
          <p:nvPr/>
        </p:nvSpPr>
        <p:spPr>
          <a:xfrm>
            <a:off x="3162300" y="2791948"/>
            <a:ext cx="5524500" cy="1459959"/>
          </a:xfrm>
          <a:prstGeom prst="rect">
            <a:avLst/>
          </a:prstGeom>
          <a:noFill/>
        </p:spPr>
        <p:txBody>
          <a:bodyPr wrap="square" rtlCol="0" anchor="ctr" anchorCtr="0">
            <a:noAutofit/>
          </a:bodyPr>
          <a:lstStyle/>
          <a:p>
            <a:r>
              <a:rPr lang="en-GB" sz="2800" dirty="0"/>
              <a:t>I have lots of craters.</a:t>
            </a:r>
          </a:p>
        </p:txBody>
      </p:sp>
      <p:sp>
        <p:nvSpPr>
          <p:cNvPr id="24" name="Moon Num 2">
            <a:extLst>
              <a:ext uri="{FF2B5EF4-FFF2-40B4-BE49-F238E27FC236}">
                <a16:creationId xmlns:a16="http://schemas.microsoft.com/office/drawing/2014/main" id="{311B8754-D91A-41F4-98F0-46E7355F382D}"/>
              </a:ext>
            </a:extLst>
          </p:cNvPr>
          <p:cNvSpPr txBox="1"/>
          <p:nvPr/>
        </p:nvSpPr>
        <p:spPr>
          <a:xfrm>
            <a:off x="1452117" y="2791948"/>
            <a:ext cx="1456181" cy="1459958"/>
          </a:xfrm>
          <a:prstGeom prst="rect">
            <a:avLst/>
          </a:prstGeom>
          <a:noFill/>
        </p:spPr>
        <p:txBody>
          <a:bodyPr wrap="square" rtlCol="0" anchor="ctr" anchorCtr="0">
            <a:noAutofit/>
          </a:bodyPr>
          <a:lstStyle/>
          <a:p>
            <a:pPr algn="ctr"/>
            <a:r>
              <a:rPr lang="en-GB" sz="9600" b="1" dirty="0">
                <a:ln w="28575" cmpd="sng">
                  <a:solidFill>
                    <a:srgbClr val="002060"/>
                  </a:solidFill>
                  <a:prstDash val="solid"/>
                </a:ln>
                <a:solidFill>
                  <a:schemeClr val="bg1"/>
                </a:solidFill>
              </a:rPr>
              <a:t>2</a:t>
            </a:r>
          </a:p>
        </p:txBody>
      </p:sp>
      <p:sp>
        <p:nvSpPr>
          <p:cNvPr id="10" name="Moon Switch Box 1">
            <a:extLst>
              <a:ext uri="{FF2B5EF4-FFF2-40B4-BE49-F238E27FC236}">
                <a16:creationId xmlns:a16="http://schemas.microsoft.com/office/drawing/2014/main" id="{1A34AE73-7234-49E0-95AC-AA8B75ECD5AC}"/>
              </a:ext>
            </a:extLst>
          </p:cNvPr>
          <p:cNvSpPr/>
          <p:nvPr/>
        </p:nvSpPr>
        <p:spPr>
          <a:xfrm>
            <a:off x="938861" y="1105441"/>
            <a:ext cx="1975789" cy="1459959"/>
          </a:xfrm>
          <a:prstGeom prst="roundRect">
            <a:avLst>
              <a:gd name="adj" fmla="val 50000"/>
            </a:avLst>
          </a:prstGeom>
          <a:solidFill>
            <a:schemeClr val="bg2">
              <a:lumMod val="1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600"/>
          </a:p>
        </p:txBody>
      </p:sp>
      <p:pic>
        <p:nvPicPr>
          <p:cNvPr id="6" name="Moon Switch 1">
            <a:extLst>
              <a:ext uri="{FF2B5EF4-FFF2-40B4-BE49-F238E27FC236}">
                <a16:creationId xmlns:a16="http://schemas.microsoft.com/office/drawing/2014/main" id="{345DD10B-A7A5-4259-A794-5C11AA495B07}"/>
              </a:ext>
            </a:extLst>
          </p:cNvPr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59511" y="1192637"/>
            <a:ext cx="1257085" cy="1273181"/>
          </a:xfrm>
          <a:prstGeom prst="rect">
            <a:avLst/>
          </a:prstGeom>
        </p:spPr>
      </p:pic>
      <p:sp>
        <p:nvSpPr>
          <p:cNvPr id="16" name="Moon Txt 1">
            <a:extLst>
              <a:ext uri="{FF2B5EF4-FFF2-40B4-BE49-F238E27FC236}">
                <a16:creationId xmlns:a16="http://schemas.microsoft.com/office/drawing/2014/main" id="{FF1C7482-C11B-44B2-A41C-0DD203398ED2}"/>
              </a:ext>
            </a:extLst>
          </p:cNvPr>
          <p:cNvSpPr txBox="1"/>
          <p:nvPr/>
        </p:nvSpPr>
        <p:spPr>
          <a:xfrm>
            <a:off x="3168651" y="1105441"/>
            <a:ext cx="5441949" cy="1459959"/>
          </a:xfrm>
          <a:prstGeom prst="rect">
            <a:avLst/>
          </a:prstGeom>
          <a:noFill/>
        </p:spPr>
        <p:txBody>
          <a:bodyPr wrap="square" rtlCol="0" anchor="ctr" anchorCtr="0">
            <a:noAutofit/>
          </a:bodyPr>
          <a:lstStyle/>
          <a:p>
            <a:r>
              <a:rPr lang="en-GB" sz="2800" dirty="0"/>
              <a:t>I am the smallest planet in the solar system.</a:t>
            </a:r>
          </a:p>
        </p:txBody>
      </p:sp>
      <p:sp>
        <p:nvSpPr>
          <p:cNvPr id="17" name="Moon Num 1">
            <a:extLst>
              <a:ext uri="{FF2B5EF4-FFF2-40B4-BE49-F238E27FC236}">
                <a16:creationId xmlns:a16="http://schemas.microsoft.com/office/drawing/2014/main" id="{3DC430A0-85CB-462F-82FF-37D4AE1DC778}"/>
              </a:ext>
            </a:extLst>
          </p:cNvPr>
          <p:cNvSpPr txBox="1"/>
          <p:nvPr/>
        </p:nvSpPr>
        <p:spPr>
          <a:xfrm>
            <a:off x="1458469" y="1105440"/>
            <a:ext cx="1456181" cy="1459958"/>
          </a:xfrm>
          <a:prstGeom prst="rect">
            <a:avLst/>
          </a:prstGeom>
          <a:noFill/>
        </p:spPr>
        <p:txBody>
          <a:bodyPr wrap="square" rtlCol="0" anchor="ctr" anchorCtr="0">
            <a:noAutofit/>
          </a:bodyPr>
          <a:lstStyle/>
          <a:p>
            <a:pPr algn="ctr"/>
            <a:r>
              <a:rPr lang="en-GB" sz="9600" b="1" dirty="0">
                <a:ln w="28575" cmpd="sng">
                  <a:solidFill>
                    <a:srgbClr val="002060"/>
                  </a:solidFill>
                  <a:prstDash val="solid"/>
                </a:ln>
                <a:solidFill>
                  <a:schemeClr val="bg1"/>
                </a:solidFill>
              </a:rPr>
              <a:t>1</a:t>
            </a:r>
          </a:p>
        </p:txBody>
      </p:sp>
      <p:sp>
        <p:nvSpPr>
          <p:cNvPr id="8" name="Click the moons">
            <a:extLst>
              <a:ext uri="{FF2B5EF4-FFF2-40B4-BE49-F238E27FC236}">
                <a16:creationId xmlns:a16="http://schemas.microsoft.com/office/drawing/2014/main" id="{7BB96CDF-F138-4011-8E10-8E69D9EFACA7}"/>
              </a:ext>
            </a:extLst>
          </p:cNvPr>
          <p:cNvSpPr/>
          <p:nvPr/>
        </p:nvSpPr>
        <p:spPr>
          <a:xfrm>
            <a:off x="1458468" y="274363"/>
            <a:ext cx="6227064" cy="630936"/>
          </a:xfrm>
          <a:prstGeom prst="roundRect">
            <a:avLst>
              <a:gd name="adj" fmla="val 50000"/>
            </a:avLst>
          </a:prstGeom>
          <a:solidFill>
            <a:schemeClr val="bg1"/>
          </a:solidFill>
          <a:ln w="57150">
            <a:solidFill>
              <a:srgbClr val="003E7D"/>
            </a:solidFill>
          </a:ln>
          <a:effectLst>
            <a:outerShdw dist="635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bIns="108000" rtlCol="0" anchor="ctr"/>
          <a:lstStyle/>
          <a:p>
            <a:pPr algn="ctr"/>
            <a:r>
              <a:rPr lang="en-GB" sz="2800" dirty="0">
                <a:solidFill>
                  <a:schemeClr val="tx1"/>
                </a:solidFill>
              </a:rPr>
              <a:t>Click the moons to reveal the facts.</a:t>
            </a:r>
          </a:p>
        </p:txBody>
      </p:sp>
    </p:spTree>
    <p:extLst>
      <p:ext uri="{BB962C8B-B14F-4D97-AF65-F5344CB8AC3E}">
        <p14:creationId xmlns:p14="http://schemas.microsoft.com/office/powerpoint/2010/main" val="2768092913"/>
      </p:ext>
    </p:extLst>
  </p:cSld>
  <p:clrMapOvr>
    <a:masterClrMapping/>
  </p:clrMapOvr>
  <p:transition spd="slow" advClick="0">
    <p:push dir="u"/>
  </p:transition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6" presetClass="entr" presetSubtype="32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circle(out)">
                                          <p:cBhvr>
                                            <p:cTn id="7" dur="700"/>
                                            <p:tgtEl>
                                              <p:spTgt spid="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  <p:seq concurrent="1" nextAc="seek">
                  <p:cTn id="8" restart="whenNotActive" fill="hold" evtFilter="cancelBubble" nodeType="interactiveSeq">
                    <p:stCondLst>
                      <p:cond evt="onClick" delay="0">
                        <p:tgtEl>
                          <p:spTgt spid="6"/>
                        </p:tgtEl>
                      </p:cond>
                    </p:stCondLst>
                    <p:endSync evt="end" delay="0">
                      <p:rtn val="all"/>
                    </p:endSync>
                    <p:childTnLst>
                      <p:par>
                        <p:cTn id="9" fill="hold">
                          <p:stCondLst>
                            <p:cond delay="0"/>
                          </p:stCondLst>
                          <p:childTnLst>
                            <p:par>
                              <p:cTn id="10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1" presetID="42" presetClass="path" presetSubtype="0" accel="19000" fill="hold" nodeType="clickEffect" p14:presetBounceEnd="10000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1.38889E-6 3.33333E-6 L 0.05434 3.33333E-6 " pathEditMode="relative" rAng="0" ptsTypes="AA" p14:bounceEnd="10000">
                                          <p:cBhvr>
                                            <p:cTn id="12" dur="3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2708" y="0"/>
                                        </p:animMotion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3" fill="hold">
                                <p:stCondLst>
                                  <p:cond delay="300"/>
                                </p:stCondLst>
                                <p:childTnLst>
                                  <p:par>
                                    <p:cTn id="14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6" dur="3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7" fill="hold">
                                <p:stCondLst>
                                  <p:cond delay="600"/>
                                </p:stCondLst>
                                <p:childTnLst>
                                  <p:par>
                                    <p:cTn id="18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0" dur="500"/>
                                            <p:tgtEl>
                                              <p:spTgt spid="1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nextCondLst>
                    <p:cond evt="onClick" delay="0">
                      <p:tgtEl>
                        <p:spTgt spid="6"/>
                      </p:tgtEl>
                    </p:cond>
                  </p:nextCondLst>
                </p:seq>
                <p:seq concurrent="1" nextAc="seek">
                  <p:cTn id="21" restart="whenNotActive" fill="hold" evtFilter="cancelBubble" nodeType="interactiveSeq">
                    <p:stCondLst>
                      <p:cond evt="onClick" delay="0">
                        <p:tgtEl>
                          <p:spTgt spid="22"/>
                        </p:tgtEl>
                      </p:cond>
                    </p:stCondLst>
                    <p:endSync evt="end" delay="0">
                      <p:rtn val="all"/>
                    </p:endSync>
                    <p:childTnLst>
                      <p:par>
                        <p:cTn id="22" fill="hold">
                          <p:stCondLst>
                            <p:cond delay="0"/>
                          </p:stCondLst>
                          <p:childTnLst>
                            <p:par>
                              <p:cTn id="23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24" presetID="42" presetClass="path" presetSubtype="0" accel="19000" fill="hold" nodeType="clickEffect" p14:presetBounceEnd="10000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-4.16667E-6 -1.48148E-6 L 0.05434 -1.48148E-6 " pathEditMode="relative" rAng="0" ptsTypes="AA" p14:bounceEnd="10000">
                                          <p:cBhvr>
                                            <p:cTn id="25" dur="3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2708" y="0"/>
                                        </p:animMotion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6" fill="hold">
                                <p:stCondLst>
                                  <p:cond delay="300"/>
                                </p:stCondLst>
                                <p:childTnLst>
                                  <p:par>
                                    <p:cTn id="27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9" dur="300"/>
                                            <p:tgtEl>
                                              <p:spTgt spid="2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0" fill="hold">
                                <p:stCondLst>
                                  <p:cond delay="600"/>
                                </p:stCondLst>
                                <p:childTnLst>
                                  <p:par>
                                    <p:cTn id="31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3" dur="500"/>
                                            <p:tgtEl>
                                              <p:spTgt spid="2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nextCondLst>
                    <p:cond evt="onClick" delay="0">
                      <p:tgtEl>
                        <p:spTgt spid="22"/>
                      </p:tgtEl>
                    </p:cond>
                  </p:nextCondLst>
                </p:seq>
                <p:seq concurrent="1" nextAc="seek">
                  <p:cTn id="34" restart="whenNotActive" fill="hold" evtFilter="cancelBubble" nodeType="interactiveSeq">
                    <p:stCondLst>
                      <p:cond evt="onClick" delay="0">
                        <p:tgtEl>
                          <p:spTgt spid="26"/>
                        </p:tgtEl>
                      </p:cond>
                    </p:stCondLst>
                    <p:endSync evt="end" delay="0">
                      <p:rtn val="all"/>
                    </p:endSync>
                    <p:childTnLst>
                      <p:par>
                        <p:cTn id="35" fill="hold">
                          <p:stCondLst>
                            <p:cond delay="0"/>
                          </p:stCondLst>
                          <p:childTnLst>
                            <p:par>
                              <p:cTn id="36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37" presetID="42" presetClass="path" presetSubtype="0" accel="19000" fill="hold" nodeType="clickEffect" p14:presetBounceEnd="10000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-4.16667E-6 -4.81481E-6 L 0.05434 -4.81481E-6 " pathEditMode="relative" rAng="0" ptsTypes="AA" p14:bounceEnd="10000">
                                          <p:cBhvr>
                                            <p:cTn id="38" dur="300" fill="hold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2708" y="0"/>
                                        </p:animMotion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9" fill="hold">
                                <p:stCondLst>
                                  <p:cond delay="300"/>
                                </p:stCondLst>
                                <p:childTnLst>
                                  <p:par>
                                    <p:cTn id="40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2" dur="300"/>
                                            <p:tgtEl>
                                              <p:spTgt spid="2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3" fill="hold">
                                <p:stCondLst>
                                  <p:cond delay="600"/>
                                </p:stCondLst>
                                <p:childTnLst>
                                  <p:par>
                                    <p:cTn id="44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4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6" dur="500"/>
                                            <p:tgtEl>
                                              <p:spTgt spid="2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nextCondLst>
                    <p:cond evt="onClick" delay="0">
                      <p:tgtEl>
                        <p:spTgt spid="26"/>
                      </p:tgtEl>
                    </p:cond>
                  </p:nextCondLst>
                </p:seq>
                <p:seq concurrent="1" nextAc="seek">
                  <p:cTn id="47" restart="whenNotActive" fill="hold" evtFilter="cancelBubble" nodeType="interactiveSeq">
                    <p:stCondLst>
                      <p:cond evt="onClick" delay="0">
                        <p:tgtEl>
                          <p:spTgt spid="29"/>
                        </p:tgtEl>
                      </p:cond>
                    </p:stCondLst>
                    <p:endSync evt="end" delay="0">
                      <p:rtn val="all"/>
                    </p:endSync>
                    <p:childTnLst>
                      <p:par>
                        <p:cTn id="48" fill="hold">
                          <p:stCondLst>
                            <p:cond delay="0"/>
                          </p:stCondLst>
                          <p:childTnLst>
                            <p:par>
                              <p:cTn id="49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0" presetID="27" presetClass="emph" presetSubtype="0" fill="remove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animClr clrSpc="rgb" dir="cw">
                                          <p:cBhvr override="childStyle">
                                            <p:cTn id="51" dur="250" autoRev="1" fill="remove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style.color</p:attrName>
                                            </p:attrNameLst>
                                          </p:cBhvr>
                                          <p:to>
                                            <a:srgbClr val="FFC000"/>
                                          </p:to>
                                        </p:animClr>
                                        <p:animClr clrSpc="rgb" dir="cw">
                                          <p:cBhvr>
                                            <p:cTn id="52" dur="250" autoRev="1" fill="remove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fillcolor</p:attrName>
                                            </p:attrNameLst>
                                          </p:cBhvr>
                                          <p:to>
                                            <a:srgbClr val="FFC000"/>
                                          </p:to>
                                        </p:animClr>
                                        <p:set>
                                          <p:cBhvr>
                                            <p:cTn id="53" dur="250" autoRev="1" fill="remove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fill.type</p:attrName>
                                            </p:attrNameLst>
                                          </p:cBhvr>
                                          <p:to>
                                            <p:strVal val="solid"/>
                                          </p:to>
                                        </p:set>
                                        <p:set>
                                          <p:cBhvr>
                                            <p:cTn id="54" dur="250" autoRev="1" fill="remove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fill.on</p:attrName>
                                            </p:attrNameLst>
                                          </p:cBhvr>
                                          <p:to>
                                            <p:strVal val="true"/>
                                          </p:to>
                                        </p:se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nextCondLst>
                    <p:cond evt="onClick" delay="0">
                      <p:tgtEl>
                        <p:spTgt spid="29"/>
                      </p:tgtEl>
                    </p:cond>
                  </p:nextCondLst>
                </p:seq>
              </p:childTnLst>
            </p:cTn>
          </p:par>
        </p:tnLst>
        <p:bldLst>
          <p:bldP spid="29" grpId="0" animBg="1"/>
          <p:bldP spid="27" grpId="0"/>
          <p:bldP spid="28" grpId="0"/>
          <p:bldP spid="23" grpId="0"/>
          <p:bldP spid="24" grpId="0"/>
          <p:bldP spid="16" grpId="0"/>
          <p:bldP spid="17" grpId="0"/>
          <p:bldP spid="8" grpId="0" animBg="1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6" presetClass="entr" presetSubtype="32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circle(out)">
                                          <p:cBhvr>
                                            <p:cTn id="7" dur="700"/>
                                            <p:tgtEl>
                                              <p:spTgt spid="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  <p:seq concurrent="1" nextAc="seek">
                  <p:cTn id="8" restart="whenNotActive" fill="hold" evtFilter="cancelBubble" nodeType="interactiveSeq">
                    <p:stCondLst>
                      <p:cond evt="onClick" delay="0">
                        <p:tgtEl>
                          <p:spTgt spid="6"/>
                        </p:tgtEl>
                      </p:cond>
                    </p:stCondLst>
                    <p:endSync evt="end" delay="0">
                      <p:rtn val="all"/>
                    </p:endSync>
                    <p:childTnLst>
                      <p:par>
                        <p:cTn id="9" fill="hold">
                          <p:stCondLst>
                            <p:cond delay="0"/>
                          </p:stCondLst>
                          <p:childTnLst>
                            <p:par>
                              <p:cTn id="10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1" presetID="42" presetClass="path" presetSubtype="0" accel="19000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1.38889E-6 3.33333E-6 L 0.05434 3.33333E-6 " pathEditMode="relative" rAng="0" ptsTypes="AA">
                                          <p:cBhvr>
                                            <p:cTn id="12" dur="3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2708" y="0"/>
                                        </p:animMotion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3" fill="hold">
                                <p:stCondLst>
                                  <p:cond delay="300"/>
                                </p:stCondLst>
                                <p:childTnLst>
                                  <p:par>
                                    <p:cTn id="14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6" dur="3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7" fill="hold">
                                <p:stCondLst>
                                  <p:cond delay="600"/>
                                </p:stCondLst>
                                <p:childTnLst>
                                  <p:par>
                                    <p:cTn id="18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0" dur="500"/>
                                            <p:tgtEl>
                                              <p:spTgt spid="1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nextCondLst>
                    <p:cond evt="onClick" delay="0">
                      <p:tgtEl>
                        <p:spTgt spid="6"/>
                      </p:tgtEl>
                    </p:cond>
                  </p:nextCondLst>
                </p:seq>
                <p:seq concurrent="1" nextAc="seek">
                  <p:cTn id="21" restart="whenNotActive" fill="hold" evtFilter="cancelBubble" nodeType="interactiveSeq">
                    <p:stCondLst>
                      <p:cond evt="onClick" delay="0">
                        <p:tgtEl>
                          <p:spTgt spid="22"/>
                        </p:tgtEl>
                      </p:cond>
                    </p:stCondLst>
                    <p:endSync evt="end" delay="0">
                      <p:rtn val="all"/>
                    </p:endSync>
                    <p:childTnLst>
                      <p:par>
                        <p:cTn id="22" fill="hold">
                          <p:stCondLst>
                            <p:cond delay="0"/>
                          </p:stCondLst>
                          <p:childTnLst>
                            <p:par>
                              <p:cTn id="23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24" presetID="42" presetClass="path" presetSubtype="0" accel="19000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-4.16667E-6 -1.48148E-6 L 0.05434 -1.48148E-6 " pathEditMode="relative" rAng="0" ptsTypes="AA">
                                          <p:cBhvr>
                                            <p:cTn id="25" dur="3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2708" y="0"/>
                                        </p:animMotion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6" fill="hold">
                                <p:stCondLst>
                                  <p:cond delay="300"/>
                                </p:stCondLst>
                                <p:childTnLst>
                                  <p:par>
                                    <p:cTn id="27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9" dur="300"/>
                                            <p:tgtEl>
                                              <p:spTgt spid="2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0" fill="hold">
                                <p:stCondLst>
                                  <p:cond delay="600"/>
                                </p:stCondLst>
                                <p:childTnLst>
                                  <p:par>
                                    <p:cTn id="31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3" dur="500"/>
                                            <p:tgtEl>
                                              <p:spTgt spid="2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nextCondLst>
                    <p:cond evt="onClick" delay="0">
                      <p:tgtEl>
                        <p:spTgt spid="22"/>
                      </p:tgtEl>
                    </p:cond>
                  </p:nextCondLst>
                </p:seq>
                <p:seq concurrent="1" nextAc="seek">
                  <p:cTn id="34" restart="whenNotActive" fill="hold" evtFilter="cancelBubble" nodeType="interactiveSeq">
                    <p:stCondLst>
                      <p:cond evt="onClick" delay="0">
                        <p:tgtEl>
                          <p:spTgt spid="26"/>
                        </p:tgtEl>
                      </p:cond>
                    </p:stCondLst>
                    <p:endSync evt="end" delay="0">
                      <p:rtn val="all"/>
                    </p:endSync>
                    <p:childTnLst>
                      <p:par>
                        <p:cTn id="35" fill="hold">
                          <p:stCondLst>
                            <p:cond delay="0"/>
                          </p:stCondLst>
                          <p:childTnLst>
                            <p:par>
                              <p:cTn id="36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37" presetID="42" presetClass="path" presetSubtype="0" accel="19000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-4.16667E-6 -4.81481E-6 L 0.05434 -4.81481E-6 " pathEditMode="relative" rAng="0" ptsTypes="AA">
                                          <p:cBhvr>
                                            <p:cTn id="38" dur="300" fill="hold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2708" y="0"/>
                                        </p:animMotion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9" fill="hold">
                                <p:stCondLst>
                                  <p:cond delay="300"/>
                                </p:stCondLst>
                                <p:childTnLst>
                                  <p:par>
                                    <p:cTn id="40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2" dur="300"/>
                                            <p:tgtEl>
                                              <p:spTgt spid="2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3" fill="hold">
                                <p:stCondLst>
                                  <p:cond delay="600"/>
                                </p:stCondLst>
                                <p:childTnLst>
                                  <p:par>
                                    <p:cTn id="44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4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6" dur="500"/>
                                            <p:tgtEl>
                                              <p:spTgt spid="2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nextCondLst>
                    <p:cond evt="onClick" delay="0">
                      <p:tgtEl>
                        <p:spTgt spid="26"/>
                      </p:tgtEl>
                    </p:cond>
                  </p:nextCondLst>
                </p:seq>
                <p:seq concurrent="1" nextAc="seek">
                  <p:cTn id="47" restart="whenNotActive" fill="hold" evtFilter="cancelBubble" nodeType="interactiveSeq">
                    <p:stCondLst>
                      <p:cond evt="onClick" delay="0">
                        <p:tgtEl>
                          <p:spTgt spid="29"/>
                        </p:tgtEl>
                      </p:cond>
                    </p:stCondLst>
                    <p:endSync evt="end" delay="0">
                      <p:rtn val="all"/>
                    </p:endSync>
                    <p:childTnLst>
                      <p:par>
                        <p:cTn id="48" fill="hold">
                          <p:stCondLst>
                            <p:cond delay="0"/>
                          </p:stCondLst>
                          <p:childTnLst>
                            <p:par>
                              <p:cTn id="49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0" presetID="27" presetClass="emph" presetSubtype="0" fill="remove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animClr clrSpc="rgb" dir="cw">
                                          <p:cBhvr override="childStyle">
                                            <p:cTn id="51" dur="250" autoRev="1" fill="remove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style.color</p:attrName>
                                            </p:attrNameLst>
                                          </p:cBhvr>
                                          <p:to>
                                            <a:srgbClr val="FFC000"/>
                                          </p:to>
                                        </p:animClr>
                                        <p:animClr clrSpc="rgb" dir="cw">
                                          <p:cBhvr>
                                            <p:cTn id="52" dur="250" autoRev="1" fill="remove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fillcolor</p:attrName>
                                            </p:attrNameLst>
                                          </p:cBhvr>
                                          <p:to>
                                            <a:srgbClr val="FFC000"/>
                                          </p:to>
                                        </p:animClr>
                                        <p:set>
                                          <p:cBhvr>
                                            <p:cTn id="53" dur="250" autoRev="1" fill="remove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fill.type</p:attrName>
                                            </p:attrNameLst>
                                          </p:cBhvr>
                                          <p:to>
                                            <p:strVal val="solid"/>
                                          </p:to>
                                        </p:set>
                                        <p:set>
                                          <p:cBhvr>
                                            <p:cTn id="54" dur="250" autoRev="1" fill="remove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fill.on</p:attrName>
                                            </p:attrNameLst>
                                          </p:cBhvr>
                                          <p:to>
                                            <p:strVal val="true"/>
                                          </p:to>
                                        </p:se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nextCondLst>
                    <p:cond evt="onClick" delay="0">
                      <p:tgtEl>
                        <p:spTgt spid="29"/>
                      </p:tgtEl>
                    </p:cond>
                  </p:nextCondLst>
                </p:seq>
              </p:childTnLst>
            </p:cTn>
          </p:par>
        </p:tnLst>
        <p:bldLst>
          <p:bldP spid="29" grpId="0" animBg="1"/>
          <p:bldP spid="27" grpId="0"/>
          <p:bldP spid="28" grpId="0"/>
          <p:bldP spid="23" grpId="0"/>
          <p:bldP spid="24" grpId="0"/>
          <p:bldP spid="16" grpId="0"/>
          <p:bldP spid="17" grpId="0"/>
          <p:bldP spid="8" grpId="0" animBg="1"/>
        </p:bldLst>
      </p:timing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06D86926-8661-423C-850D-A816DB4C26C1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423" r="-794"/>
          <a:stretch/>
        </p:blipFill>
        <p:spPr>
          <a:xfrm>
            <a:off x="2225614" y="1072743"/>
            <a:ext cx="4710023" cy="4712516"/>
          </a:xfrm>
          <a:prstGeom prst="rect">
            <a:avLst/>
          </a:prstGeom>
        </p:spPr>
      </p:pic>
      <p:sp>
        <p:nvSpPr>
          <p:cNvPr id="10" name="Which planet am i?">
            <a:extLst>
              <a:ext uri="{FF2B5EF4-FFF2-40B4-BE49-F238E27FC236}">
                <a16:creationId xmlns:a16="http://schemas.microsoft.com/office/drawing/2014/main" id="{E54D0E4A-A042-4095-A0BA-B607D7BFE40F}"/>
              </a:ext>
            </a:extLst>
          </p:cNvPr>
          <p:cNvSpPr/>
          <p:nvPr/>
        </p:nvSpPr>
        <p:spPr>
          <a:xfrm>
            <a:off x="2743200" y="3060700"/>
            <a:ext cx="3657600" cy="736600"/>
          </a:xfrm>
          <a:prstGeom prst="roundRect">
            <a:avLst>
              <a:gd name="adj" fmla="val 50000"/>
            </a:avLst>
          </a:prstGeom>
          <a:solidFill>
            <a:schemeClr val="bg1"/>
          </a:solidFill>
          <a:ln w="57150">
            <a:solidFill>
              <a:srgbClr val="003E7D"/>
            </a:solidFill>
          </a:ln>
          <a:effectLst>
            <a:outerShdw dist="635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bIns="108000" rtlCol="0" anchor="ctr"/>
          <a:lstStyle/>
          <a:p>
            <a:pPr algn="ctr"/>
            <a:r>
              <a:rPr lang="en-GB" sz="3600" b="1" dirty="0">
                <a:solidFill>
                  <a:schemeClr val="tx1"/>
                </a:solidFill>
              </a:rPr>
              <a:t>I am Mercury!</a:t>
            </a:r>
          </a:p>
        </p:txBody>
      </p:sp>
      <p:sp>
        <p:nvSpPr>
          <p:cNvPr id="5" name="Next Slide Arrow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5891D7E7-3625-4097-BB0B-4CAD30B2C542}"/>
              </a:ext>
            </a:extLst>
          </p:cNvPr>
          <p:cNvSpPr/>
          <p:nvPr/>
        </p:nvSpPr>
        <p:spPr>
          <a:xfrm rot="5400000">
            <a:off x="4078090" y="5382781"/>
            <a:ext cx="987820" cy="1246188"/>
          </a:xfrm>
          <a:prstGeom prst="chevron">
            <a:avLst/>
          </a:prstGeom>
          <a:solidFill>
            <a:schemeClr val="bg1"/>
          </a:solidFill>
          <a:ln w="57150">
            <a:solidFill>
              <a:srgbClr val="003E7D"/>
            </a:solidFill>
          </a:ln>
          <a:effectLst>
            <a:outerShdw dist="635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bIns="108000" rtlCol="0" anchor="ctr"/>
          <a:lstStyle/>
          <a:p>
            <a:pPr algn="ctr"/>
            <a:endParaRPr lang="en-GB" sz="3600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34922445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94444E-6 0 L 1.94444E-6 -0.15463 " pathEditMode="relative" rAng="0" ptsTypes="AA">
                                      <p:cBhvr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7731"/>
                                    </p:animMotion>
                                  </p:childTnLst>
                                </p:cTn>
                              </p:par>
                              <p:par>
                                <p:cTn id="11" presetID="47" presetClass="entr" presetSubtype="0" fill="hold" grpId="0" nodeType="withEffect">
                                  <p:stCondLst>
                                    <p:cond delay="12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3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3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3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5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Which planet am i?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07370642-2A89-446D-935F-30BB77B33D9B}"/>
              </a:ext>
            </a:extLst>
          </p:cNvPr>
          <p:cNvSpPr/>
          <p:nvPr/>
        </p:nvSpPr>
        <p:spPr>
          <a:xfrm>
            <a:off x="3761230" y="5920524"/>
            <a:ext cx="3924302" cy="630936"/>
          </a:xfrm>
          <a:prstGeom prst="roundRect">
            <a:avLst>
              <a:gd name="adj" fmla="val 50000"/>
            </a:avLst>
          </a:prstGeom>
          <a:solidFill>
            <a:schemeClr val="bg1"/>
          </a:solidFill>
          <a:ln w="57150">
            <a:solidFill>
              <a:srgbClr val="003E7D"/>
            </a:solidFill>
          </a:ln>
          <a:effectLst>
            <a:outerShdw dist="635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bIns="108000" rtlCol="0" anchor="ctr"/>
          <a:lstStyle/>
          <a:p>
            <a:pPr algn="ctr"/>
            <a:r>
              <a:rPr lang="en-GB" sz="2800" dirty="0">
                <a:solidFill>
                  <a:schemeClr val="tx1"/>
                </a:solidFill>
              </a:rPr>
              <a:t>Which planet am I?</a:t>
            </a:r>
          </a:p>
        </p:txBody>
      </p:sp>
      <p:sp>
        <p:nvSpPr>
          <p:cNvPr id="25" name="Moon Switch Box 3">
            <a:extLst>
              <a:ext uri="{FF2B5EF4-FFF2-40B4-BE49-F238E27FC236}">
                <a16:creationId xmlns:a16="http://schemas.microsoft.com/office/drawing/2014/main" id="{0C21C6AB-AC14-4871-9988-4DDFAFE147A5}"/>
              </a:ext>
            </a:extLst>
          </p:cNvPr>
          <p:cNvSpPr/>
          <p:nvPr/>
        </p:nvSpPr>
        <p:spPr>
          <a:xfrm>
            <a:off x="932510" y="4478454"/>
            <a:ext cx="1975789" cy="1459959"/>
          </a:xfrm>
          <a:prstGeom prst="roundRect">
            <a:avLst>
              <a:gd name="adj" fmla="val 50000"/>
            </a:avLst>
          </a:prstGeom>
          <a:solidFill>
            <a:schemeClr val="bg2">
              <a:lumMod val="1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600"/>
          </a:p>
        </p:txBody>
      </p:sp>
      <p:pic>
        <p:nvPicPr>
          <p:cNvPr id="26" name="Moon Switch 3">
            <a:extLst>
              <a:ext uri="{FF2B5EF4-FFF2-40B4-BE49-F238E27FC236}">
                <a16:creationId xmlns:a16="http://schemas.microsoft.com/office/drawing/2014/main" id="{8973CBCD-F65D-46E8-B583-65398797BC7F}"/>
              </a:ext>
            </a:extLst>
          </p:cNvPr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53160" y="4565650"/>
            <a:ext cx="1257085" cy="1273181"/>
          </a:xfrm>
          <a:prstGeom prst="rect">
            <a:avLst/>
          </a:prstGeom>
        </p:spPr>
      </p:pic>
      <p:sp>
        <p:nvSpPr>
          <p:cNvPr id="27" name="Moon Txt 3">
            <a:extLst>
              <a:ext uri="{FF2B5EF4-FFF2-40B4-BE49-F238E27FC236}">
                <a16:creationId xmlns:a16="http://schemas.microsoft.com/office/drawing/2014/main" id="{684FB5BC-CF62-4712-B864-22EA4336B5F3}"/>
              </a:ext>
            </a:extLst>
          </p:cNvPr>
          <p:cNvSpPr txBox="1"/>
          <p:nvPr/>
        </p:nvSpPr>
        <p:spPr>
          <a:xfrm>
            <a:off x="3162300" y="4478454"/>
            <a:ext cx="5049189" cy="1459959"/>
          </a:xfrm>
          <a:prstGeom prst="rect">
            <a:avLst/>
          </a:prstGeom>
          <a:noFill/>
        </p:spPr>
        <p:txBody>
          <a:bodyPr wrap="square" rtlCol="0" anchor="ctr" anchorCtr="0">
            <a:noAutofit/>
          </a:bodyPr>
          <a:lstStyle/>
          <a:p>
            <a:r>
              <a:rPr lang="en-GB" sz="2800" dirty="0"/>
              <a:t>I am the second planet from the sun.</a:t>
            </a:r>
          </a:p>
        </p:txBody>
      </p:sp>
      <p:sp>
        <p:nvSpPr>
          <p:cNvPr id="28" name="Moon Num 3">
            <a:extLst>
              <a:ext uri="{FF2B5EF4-FFF2-40B4-BE49-F238E27FC236}">
                <a16:creationId xmlns:a16="http://schemas.microsoft.com/office/drawing/2014/main" id="{5EBBA8B9-2596-4D14-B4E3-DE7F33435C40}"/>
              </a:ext>
            </a:extLst>
          </p:cNvPr>
          <p:cNvSpPr txBox="1"/>
          <p:nvPr/>
        </p:nvSpPr>
        <p:spPr>
          <a:xfrm>
            <a:off x="1452117" y="4478454"/>
            <a:ext cx="1456181" cy="1459958"/>
          </a:xfrm>
          <a:prstGeom prst="rect">
            <a:avLst/>
          </a:prstGeom>
          <a:noFill/>
        </p:spPr>
        <p:txBody>
          <a:bodyPr wrap="square" rtlCol="0" anchor="ctr" anchorCtr="0">
            <a:noAutofit/>
          </a:bodyPr>
          <a:lstStyle/>
          <a:p>
            <a:pPr algn="ctr"/>
            <a:r>
              <a:rPr lang="en-GB" sz="9600" b="1" dirty="0">
                <a:ln w="28575" cmpd="sng">
                  <a:solidFill>
                    <a:srgbClr val="002060"/>
                  </a:solidFill>
                  <a:prstDash val="solid"/>
                </a:ln>
                <a:solidFill>
                  <a:schemeClr val="bg1"/>
                </a:solidFill>
              </a:rPr>
              <a:t>3</a:t>
            </a:r>
          </a:p>
        </p:txBody>
      </p:sp>
      <p:sp>
        <p:nvSpPr>
          <p:cNvPr id="21" name="Moon Switch Box 2">
            <a:extLst>
              <a:ext uri="{FF2B5EF4-FFF2-40B4-BE49-F238E27FC236}">
                <a16:creationId xmlns:a16="http://schemas.microsoft.com/office/drawing/2014/main" id="{68A3F6F9-47E7-43E2-B900-9F620CA7F557}"/>
              </a:ext>
            </a:extLst>
          </p:cNvPr>
          <p:cNvSpPr/>
          <p:nvPr/>
        </p:nvSpPr>
        <p:spPr>
          <a:xfrm>
            <a:off x="932510" y="2791948"/>
            <a:ext cx="1975789" cy="1459959"/>
          </a:xfrm>
          <a:prstGeom prst="roundRect">
            <a:avLst>
              <a:gd name="adj" fmla="val 50000"/>
            </a:avLst>
          </a:prstGeom>
          <a:solidFill>
            <a:schemeClr val="bg2">
              <a:lumMod val="1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600"/>
          </a:p>
        </p:txBody>
      </p:sp>
      <p:pic>
        <p:nvPicPr>
          <p:cNvPr id="22" name="Moon Switch 2">
            <a:extLst>
              <a:ext uri="{FF2B5EF4-FFF2-40B4-BE49-F238E27FC236}">
                <a16:creationId xmlns:a16="http://schemas.microsoft.com/office/drawing/2014/main" id="{5438B870-1854-4594-8434-606AC2868CE9}"/>
              </a:ext>
            </a:extLst>
          </p:cNvPr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53160" y="2879144"/>
            <a:ext cx="1257085" cy="1273181"/>
          </a:xfrm>
          <a:prstGeom prst="rect">
            <a:avLst/>
          </a:prstGeom>
        </p:spPr>
      </p:pic>
      <p:sp>
        <p:nvSpPr>
          <p:cNvPr id="23" name="Moon Txt 2">
            <a:extLst>
              <a:ext uri="{FF2B5EF4-FFF2-40B4-BE49-F238E27FC236}">
                <a16:creationId xmlns:a16="http://schemas.microsoft.com/office/drawing/2014/main" id="{0F9571CD-A25C-4084-806E-B56CCD288BFB}"/>
              </a:ext>
            </a:extLst>
          </p:cNvPr>
          <p:cNvSpPr txBox="1"/>
          <p:nvPr/>
        </p:nvSpPr>
        <p:spPr>
          <a:xfrm>
            <a:off x="3162300" y="2791948"/>
            <a:ext cx="5638800" cy="1459959"/>
          </a:xfrm>
          <a:prstGeom prst="rect">
            <a:avLst/>
          </a:prstGeom>
          <a:noFill/>
        </p:spPr>
        <p:txBody>
          <a:bodyPr wrap="square" rtlCol="0" anchor="ctr" anchorCtr="0">
            <a:noAutofit/>
          </a:bodyPr>
          <a:lstStyle/>
          <a:p>
            <a:r>
              <a:rPr lang="en-GB" sz="2800" dirty="0"/>
              <a:t>My atmosphere is hot and deadly.</a:t>
            </a:r>
          </a:p>
        </p:txBody>
      </p:sp>
      <p:sp>
        <p:nvSpPr>
          <p:cNvPr id="24" name="Moon Num 2">
            <a:extLst>
              <a:ext uri="{FF2B5EF4-FFF2-40B4-BE49-F238E27FC236}">
                <a16:creationId xmlns:a16="http://schemas.microsoft.com/office/drawing/2014/main" id="{311B8754-D91A-41F4-98F0-46E7355F382D}"/>
              </a:ext>
            </a:extLst>
          </p:cNvPr>
          <p:cNvSpPr txBox="1"/>
          <p:nvPr/>
        </p:nvSpPr>
        <p:spPr>
          <a:xfrm>
            <a:off x="1452117" y="2791948"/>
            <a:ext cx="1456181" cy="1459958"/>
          </a:xfrm>
          <a:prstGeom prst="rect">
            <a:avLst/>
          </a:prstGeom>
          <a:noFill/>
        </p:spPr>
        <p:txBody>
          <a:bodyPr wrap="square" rtlCol="0" anchor="ctr" anchorCtr="0">
            <a:noAutofit/>
          </a:bodyPr>
          <a:lstStyle/>
          <a:p>
            <a:pPr algn="ctr"/>
            <a:r>
              <a:rPr lang="en-GB" sz="9600" b="1" dirty="0">
                <a:ln w="28575" cmpd="sng">
                  <a:solidFill>
                    <a:srgbClr val="002060"/>
                  </a:solidFill>
                  <a:prstDash val="solid"/>
                </a:ln>
                <a:solidFill>
                  <a:schemeClr val="bg1"/>
                </a:solidFill>
              </a:rPr>
              <a:t>2</a:t>
            </a:r>
          </a:p>
        </p:txBody>
      </p:sp>
      <p:sp>
        <p:nvSpPr>
          <p:cNvPr id="10" name="Moon Switch Box 1">
            <a:extLst>
              <a:ext uri="{FF2B5EF4-FFF2-40B4-BE49-F238E27FC236}">
                <a16:creationId xmlns:a16="http://schemas.microsoft.com/office/drawing/2014/main" id="{1A34AE73-7234-49E0-95AC-AA8B75ECD5AC}"/>
              </a:ext>
            </a:extLst>
          </p:cNvPr>
          <p:cNvSpPr/>
          <p:nvPr/>
        </p:nvSpPr>
        <p:spPr>
          <a:xfrm>
            <a:off x="938861" y="1105441"/>
            <a:ext cx="1975789" cy="1459959"/>
          </a:xfrm>
          <a:prstGeom prst="roundRect">
            <a:avLst>
              <a:gd name="adj" fmla="val 50000"/>
            </a:avLst>
          </a:prstGeom>
          <a:solidFill>
            <a:schemeClr val="bg2">
              <a:lumMod val="1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600"/>
          </a:p>
        </p:txBody>
      </p:sp>
      <p:pic>
        <p:nvPicPr>
          <p:cNvPr id="6" name="Moon Switch 1">
            <a:extLst>
              <a:ext uri="{FF2B5EF4-FFF2-40B4-BE49-F238E27FC236}">
                <a16:creationId xmlns:a16="http://schemas.microsoft.com/office/drawing/2014/main" id="{345DD10B-A7A5-4259-A794-5C11AA495B07}"/>
              </a:ext>
            </a:extLst>
          </p:cNvPr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59511" y="1192637"/>
            <a:ext cx="1257085" cy="1273181"/>
          </a:xfrm>
          <a:prstGeom prst="rect">
            <a:avLst/>
          </a:prstGeom>
        </p:spPr>
      </p:pic>
      <p:sp>
        <p:nvSpPr>
          <p:cNvPr id="16" name="Moon Txt 1">
            <a:extLst>
              <a:ext uri="{FF2B5EF4-FFF2-40B4-BE49-F238E27FC236}">
                <a16:creationId xmlns:a16="http://schemas.microsoft.com/office/drawing/2014/main" id="{FF1C7482-C11B-44B2-A41C-0DD203398ED2}"/>
              </a:ext>
            </a:extLst>
          </p:cNvPr>
          <p:cNvSpPr txBox="1"/>
          <p:nvPr/>
        </p:nvSpPr>
        <p:spPr>
          <a:xfrm>
            <a:off x="3168651" y="1105441"/>
            <a:ext cx="5441949" cy="1459959"/>
          </a:xfrm>
          <a:prstGeom prst="rect">
            <a:avLst/>
          </a:prstGeom>
          <a:noFill/>
        </p:spPr>
        <p:txBody>
          <a:bodyPr wrap="square" rtlCol="0" anchor="ctr" anchorCtr="0">
            <a:noAutofit/>
          </a:bodyPr>
          <a:lstStyle/>
          <a:p>
            <a:r>
              <a:rPr lang="en-GB" sz="2800" dirty="0"/>
              <a:t>I am named after the Roman Goddess of love and beauty.</a:t>
            </a:r>
          </a:p>
        </p:txBody>
      </p:sp>
      <p:sp>
        <p:nvSpPr>
          <p:cNvPr id="17" name="Moon Num 1">
            <a:extLst>
              <a:ext uri="{FF2B5EF4-FFF2-40B4-BE49-F238E27FC236}">
                <a16:creationId xmlns:a16="http://schemas.microsoft.com/office/drawing/2014/main" id="{3DC430A0-85CB-462F-82FF-37D4AE1DC778}"/>
              </a:ext>
            </a:extLst>
          </p:cNvPr>
          <p:cNvSpPr txBox="1"/>
          <p:nvPr/>
        </p:nvSpPr>
        <p:spPr>
          <a:xfrm>
            <a:off x="1458469" y="1105440"/>
            <a:ext cx="1456181" cy="1459958"/>
          </a:xfrm>
          <a:prstGeom prst="rect">
            <a:avLst/>
          </a:prstGeom>
          <a:noFill/>
        </p:spPr>
        <p:txBody>
          <a:bodyPr wrap="square" rtlCol="0" anchor="ctr" anchorCtr="0">
            <a:noAutofit/>
          </a:bodyPr>
          <a:lstStyle/>
          <a:p>
            <a:pPr algn="ctr"/>
            <a:r>
              <a:rPr lang="en-GB" sz="9600" b="1" dirty="0">
                <a:ln w="28575" cmpd="sng">
                  <a:solidFill>
                    <a:srgbClr val="002060"/>
                  </a:solidFill>
                  <a:prstDash val="solid"/>
                </a:ln>
                <a:solidFill>
                  <a:schemeClr val="bg1"/>
                </a:solidFill>
              </a:rPr>
              <a:t>1</a:t>
            </a:r>
          </a:p>
        </p:txBody>
      </p:sp>
      <p:sp>
        <p:nvSpPr>
          <p:cNvPr id="8" name="Click the moons">
            <a:extLst>
              <a:ext uri="{FF2B5EF4-FFF2-40B4-BE49-F238E27FC236}">
                <a16:creationId xmlns:a16="http://schemas.microsoft.com/office/drawing/2014/main" id="{7BB96CDF-F138-4011-8E10-8E69D9EFACA7}"/>
              </a:ext>
            </a:extLst>
          </p:cNvPr>
          <p:cNvSpPr/>
          <p:nvPr/>
        </p:nvSpPr>
        <p:spPr>
          <a:xfrm>
            <a:off x="1458468" y="274363"/>
            <a:ext cx="6227064" cy="630936"/>
          </a:xfrm>
          <a:prstGeom prst="roundRect">
            <a:avLst>
              <a:gd name="adj" fmla="val 50000"/>
            </a:avLst>
          </a:prstGeom>
          <a:solidFill>
            <a:schemeClr val="bg1"/>
          </a:solidFill>
          <a:ln w="57150">
            <a:solidFill>
              <a:srgbClr val="003E7D"/>
            </a:solidFill>
          </a:ln>
          <a:effectLst>
            <a:outerShdw dist="635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bIns="108000" rtlCol="0" anchor="ctr"/>
          <a:lstStyle/>
          <a:p>
            <a:pPr algn="ctr"/>
            <a:r>
              <a:rPr lang="en-GB" sz="2800" dirty="0">
                <a:solidFill>
                  <a:schemeClr val="tx1"/>
                </a:solidFill>
              </a:rPr>
              <a:t>Click the moons to reveal the facts.</a:t>
            </a:r>
          </a:p>
        </p:txBody>
      </p:sp>
    </p:spTree>
    <p:extLst>
      <p:ext uri="{BB962C8B-B14F-4D97-AF65-F5344CB8AC3E}">
        <p14:creationId xmlns:p14="http://schemas.microsoft.com/office/powerpoint/2010/main" val="3375121509"/>
      </p:ext>
    </p:extLst>
  </p:cSld>
  <p:clrMapOvr>
    <a:masterClrMapping/>
  </p:clrMapOvr>
  <p:transition spd="slow" advClick="0">
    <p:push dir="u"/>
  </p:transition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6" presetClass="entr" presetSubtype="32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circle(out)">
                                          <p:cBhvr>
                                            <p:cTn id="7" dur="700"/>
                                            <p:tgtEl>
                                              <p:spTgt spid="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  <p:seq concurrent="1" nextAc="seek">
                  <p:cTn id="8" restart="whenNotActive" fill="hold" evtFilter="cancelBubble" nodeType="interactiveSeq">
                    <p:stCondLst>
                      <p:cond evt="onClick" delay="0">
                        <p:tgtEl>
                          <p:spTgt spid="6"/>
                        </p:tgtEl>
                      </p:cond>
                    </p:stCondLst>
                    <p:endSync evt="end" delay="0">
                      <p:rtn val="all"/>
                    </p:endSync>
                    <p:childTnLst>
                      <p:par>
                        <p:cTn id="9" fill="hold">
                          <p:stCondLst>
                            <p:cond delay="0"/>
                          </p:stCondLst>
                          <p:childTnLst>
                            <p:par>
                              <p:cTn id="10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1" presetID="42" presetClass="path" presetSubtype="0" accel="19000" fill="hold" nodeType="clickEffect" p14:presetBounceEnd="10000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1.38889E-6 3.33333E-6 L 0.05434 3.33333E-6 " pathEditMode="relative" rAng="0" ptsTypes="AA" p14:bounceEnd="10000">
                                          <p:cBhvr>
                                            <p:cTn id="12" dur="3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2708" y="0"/>
                                        </p:animMotion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3" fill="hold">
                                <p:stCondLst>
                                  <p:cond delay="300"/>
                                </p:stCondLst>
                                <p:childTnLst>
                                  <p:par>
                                    <p:cTn id="14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6" dur="3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7" fill="hold">
                                <p:stCondLst>
                                  <p:cond delay="600"/>
                                </p:stCondLst>
                                <p:childTnLst>
                                  <p:par>
                                    <p:cTn id="18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0" dur="500"/>
                                            <p:tgtEl>
                                              <p:spTgt spid="1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nextCondLst>
                    <p:cond evt="onClick" delay="0">
                      <p:tgtEl>
                        <p:spTgt spid="6"/>
                      </p:tgtEl>
                    </p:cond>
                  </p:nextCondLst>
                </p:seq>
                <p:seq concurrent="1" nextAc="seek">
                  <p:cTn id="21" restart="whenNotActive" fill="hold" evtFilter="cancelBubble" nodeType="interactiveSeq">
                    <p:stCondLst>
                      <p:cond evt="onClick" delay="0">
                        <p:tgtEl>
                          <p:spTgt spid="22"/>
                        </p:tgtEl>
                      </p:cond>
                    </p:stCondLst>
                    <p:endSync evt="end" delay="0">
                      <p:rtn val="all"/>
                    </p:endSync>
                    <p:childTnLst>
                      <p:par>
                        <p:cTn id="22" fill="hold">
                          <p:stCondLst>
                            <p:cond delay="0"/>
                          </p:stCondLst>
                          <p:childTnLst>
                            <p:par>
                              <p:cTn id="23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24" presetID="42" presetClass="path" presetSubtype="0" accel="19000" fill="hold" nodeType="clickEffect" p14:presetBounceEnd="10000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-4.16667E-6 -1.48148E-6 L 0.05434 -1.48148E-6 " pathEditMode="relative" rAng="0" ptsTypes="AA" p14:bounceEnd="10000">
                                          <p:cBhvr>
                                            <p:cTn id="25" dur="3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2708" y="0"/>
                                        </p:animMotion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6" fill="hold">
                                <p:stCondLst>
                                  <p:cond delay="300"/>
                                </p:stCondLst>
                                <p:childTnLst>
                                  <p:par>
                                    <p:cTn id="27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9" dur="300"/>
                                            <p:tgtEl>
                                              <p:spTgt spid="2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0" fill="hold">
                                <p:stCondLst>
                                  <p:cond delay="600"/>
                                </p:stCondLst>
                                <p:childTnLst>
                                  <p:par>
                                    <p:cTn id="31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3" dur="500"/>
                                            <p:tgtEl>
                                              <p:spTgt spid="2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nextCondLst>
                    <p:cond evt="onClick" delay="0">
                      <p:tgtEl>
                        <p:spTgt spid="22"/>
                      </p:tgtEl>
                    </p:cond>
                  </p:nextCondLst>
                </p:seq>
                <p:seq concurrent="1" nextAc="seek">
                  <p:cTn id="34" restart="whenNotActive" fill="hold" evtFilter="cancelBubble" nodeType="interactiveSeq">
                    <p:stCondLst>
                      <p:cond evt="onClick" delay="0">
                        <p:tgtEl>
                          <p:spTgt spid="26"/>
                        </p:tgtEl>
                      </p:cond>
                    </p:stCondLst>
                    <p:endSync evt="end" delay="0">
                      <p:rtn val="all"/>
                    </p:endSync>
                    <p:childTnLst>
                      <p:par>
                        <p:cTn id="35" fill="hold">
                          <p:stCondLst>
                            <p:cond delay="0"/>
                          </p:stCondLst>
                          <p:childTnLst>
                            <p:par>
                              <p:cTn id="36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37" presetID="42" presetClass="path" presetSubtype="0" accel="19000" fill="hold" nodeType="clickEffect" p14:presetBounceEnd="10000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-4.16667E-6 -4.81481E-6 L 0.05434 -4.81481E-6 " pathEditMode="relative" rAng="0" ptsTypes="AA" p14:bounceEnd="10000">
                                          <p:cBhvr>
                                            <p:cTn id="38" dur="300" fill="hold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2708" y="0"/>
                                        </p:animMotion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9" fill="hold">
                                <p:stCondLst>
                                  <p:cond delay="300"/>
                                </p:stCondLst>
                                <p:childTnLst>
                                  <p:par>
                                    <p:cTn id="40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2" dur="300"/>
                                            <p:tgtEl>
                                              <p:spTgt spid="2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3" fill="hold">
                                <p:stCondLst>
                                  <p:cond delay="600"/>
                                </p:stCondLst>
                                <p:childTnLst>
                                  <p:par>
                                    <p:cTn id="44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4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6" dur="500"/>
                                            <p:tgtEl>
                                              <p:spTgt spid="2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nextCondLst>
                    <p:cond evt="onClick" delay="0">
                      <p:tgtEl>
                        <p:spTgt spid="26"/>
                      </p:tgtEl>
                    </p:cond>
                  </p:nextCondLst>
                </p:seq>
                <p:seq concurrent="1" nextAc="seek">
                  <p:cTn id="47" restart="whenNotActive" fill="hold" evtFilter="cancelBubble" nodeType="interactiveSeq">
                    <p:stCondLst>
                      <p:cond evt="onClick" delay="0">
                        <p:tgtEl>
                          <p:spTgt spid="29"/>
                        </p:tgtEl>
                      </p:cond>
                    </p:stCondLst>
                    <p:endSync evt="end" delay="0">
                      <p:rtn val="all"/>
                    </p:endSync>
                    <p:childTnLst>
                      <p:par>
                        <p:cTn id="48" fill="hold">
                          <p:stCondLst>
                            <p:cond delay="0"/>
                          </p:stCondLst>
                          <p:childTnLst>
                            <p:par>
                              <p:cTn id="49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0" presetID="27" presetClass="emph" presetSubtype="0" fill="remove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animClr clrSpc="rgb" dir="cw">
                                          <p:cBhvr override="childStyle">
                                            <p:cTn id="51" dur="250" autoRev="1" fill="remove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style.color</p:attrName>
                                            </p:attrNameLst>
                                          </p:cBhvr>
                                          <p:to>
                                            <a:srgbClr val="FFC000"/>
                                          </p:to>
                                        </p:animClr>
                                        <p:animClr clrSpc="rgb" dir="cw">
                                          <p:cBhvr>
                                            <p:cTn id="52" dur="250" autoRev="1" fill="remove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fillcolor</p:attrName>
                                            </p:attrNameLst>
                                          </p:cBhvr>
                                          <p:to>
                                            <a:srgbClr val="FFC000"/>
                                          </p:to>
                                        </p:animClr>
                                        <p:set>
                                          <p:cBhvr>
                                            <p:cTn id="53" dur="250" autoRev="1" fill="remove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fill.type</p:attrName>
                                            </p:attrNameLst>
                                          </p:cBhvr>
                                          <p:to>
                                            <p:strVal val="solid"/>
                                          </p:to>
                                        </p:set>
                                        <p:set>
                                          <p:cBhvr>
                                            <p:cTn id="54" dur="250" autoRev="1" fill="remove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fill.on</p:attrName>
                                            </p:attrNameLst>
                                          </p:cBhvr>
                                          <p:to>
                                            <p:strVal val="true"/>
                                          </p:to>
                                        </p:se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nextCondLst>
                    <p:cond evt="onClick" delay="0">
                      <p:tgtEl>
                        <p:spTgt spid="29"/>
                      </p:tgtEl>
                    </p:cond>
                  </p:nextCondLst>
                </p:seq>
              </p:childTnLst>
            </p:cTn>
          </p:par>
        </p:tnLst>
        <p:bldLst>
          <p:bldP spid="29" grpId="0" animBg="1"/>
          <p:bldP spid="27" grpId="0"/>
          <p:bldP spid="28" grpId="0"/>
          <p:bldP spid="23" grpId="0"/>
          <p:bldP spid="24" grpId="0"/>
          <p:bldP spid="16" grpId="0"/>
          <p:bldP spid="17" grpId="0"/>
          <p:bldP spid="8" grpId="0" animBg="1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6" presetClass="entr" presetSubtype="32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circle(out)">
                                          <p:cBhvr>
                                            <p:cTn id="7" dur="700"/>
                                            <p:tgtEl>
                                              <p:spTgt spid="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  <p:seq concurrent="1" nextAc="seek">
                  <p:cTn id="8" restart="whenNotActive" fill="hold" evtFilter="cancelBubble" nodeType="interactiveSeq">
                    <p:stCondLst>
                      <p:cond evt="onClick" delay="0">
                        <p:tgtEl>
                          <p:spTgt spid="6"/>
                        </p:tgtEl>
                      </p:cond>
                    </p:stCondLst>
                    <p:endSync evt="end" delay="0">
                      <p:rtn val="all"/>
                    </p:endSync>
                    <p:childTnLst>
                      <p:par>
                        <p:cTn id="9" fill="hold">
                          <p:stCondLst>
                            <p:cond delay="0"/>
                          </p:stCondLst>
                          <p:childTnLst>
                            <p:par>
                              <p:cTn id="10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1" presetID="42" presetClass="path" presetSubtype="0" accel="19000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1.38889E-6 3.33333E-6 L 0.05434 3.33333E-6 " pathEditMode="relative" rAng="0" ptsTypes="AA">
                                          <p:cBhvr>
                                            <p:cTn id="12" dur="3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2708" y="0"/>
                                        </p:animMotion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3" fill="hold">
                                <p:stCondLst>
                                  <p:cond delay="300"/>
                                </p:stCondLst>
                                <p:childTnLst>
                                  <p:par>
                                    <p:cTn id="14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6" dur="3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7" fill="hold">
                                <p:stCondLst>
                                  <p:cond delay="600"/>
                                </p:stCondLst>
                                <p:childTnLst>
                                  <p:par>
                                    <p:cTn id="18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0" dur="500"/>
                                            <p:tgtEl>
                                              <p:spTgt spid="1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nextCondLst>
                    <p:cond evt="onClick" delay="0">
                      <p:tgtEl>
                        <p:spTgt spid="6"/>
                      </p:tgtEl>
                    </p:cond>
                  </p:nextCondLst>
                </p:seq>
                <p:seq concurrent="1" nextAc="seek">
                  <p:cTn id="21" restart="whenNotActive" fill="hold" evtFilter="cancelBubble" nodeType="interactiveSeq">
                    <p:stCondLst>
                      <p:cond evt="onClick" delay="0">
                        <p:tgtEl>
                          <p:spTgt spid="22"/>
                        </p:tgtEl>
                      </p:cond>
                    </p:stCondLst>
                    <p:endSync evt="end" delay="0">
                      <p:rtn val="all"/>
                    </p:endSync>
                    <p:childTnLst>
                      <p:par>
                        <p:cTn id="22" fill="hold">
                          <p:stCondLst>
                            <p:cond delay="0"/>
                          </p:stCondLst>
                          <p:childTnLst>
                            <p:par>
                              <p:cTn id="23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24" presetID="42" presetClass="path" presetSubtype="0" accel="19000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-4.16667E-6 -1.48148E-6 L 0.05434 -1.48148E-6 " pathEditMode="relative" rAng="0" ptsTypes="AA">
                                          <p:cBhvr>
                                            <p:cTn id="25" dur="3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2708" y="0"/>
                                        </p:animMotion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6" fill="hold">
                                <p:stCondLst>
                                  <p:cond delay="300"/>
                                </p:stCondLst>
                                <p:childTnLst>
                                  <p:par>
                                    <p:cTn id="27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9" dur="300"/>
                                            <p:tgtEl>
                                              <p:spTgt spid="2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0" fill="hold">
                                <p:stCondLst>
                                  <p:cond delay="600"/>
                                </p:stCondLst>
                                <p:childTnLst>
                                  <p:par>
                                    <p:cTn id="31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3" dur="500"/>
                                            <p:tgtEl>
                                              <p:spTgt spid="2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nextCondLst>
                    <p:cond evt="onClick" delay="0">
                      <p:tgtEl>
                        <p:spTgt spid="22"/>
                      </p:tgtEl>
                    </p:cond>
                  </p:nextCondLst>
                </p:seq>
                <p:seq concurrent="1" nextAc="seek">
                  <p:cTn id="34" restart="whenNotActive" fill="hold" evtFilter="cancelBubble" nodeType="interactiveSeq">
                    <p:stCondLst>
                      <p:cond evt="onClick" delay="0">
                        <p:tgtEl>
                          <p:spTgt spid="26"/>
                        </p:tgtEl>
                      </p:cond>
                    </p:stCondLst>
                    <p:endSync evt="end" delay="0">
                      <p:rtn val="all"/>
                    </p:endSync>
                    <p:childTnLst>
                      <p:par>
                        <p:cTn id="35" fill="hold">
                          <p:stCondLst>
                            <p:cond delay="0"/>
                          </p:stCondLst>
                          <p:childTnLst>
                            <p:par>
                              <p:cTn id="36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37" presetID="42" presetClass="path" presetSubtype="0" accel="19000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-4.16667E-6 -4.81481E-6 L 0.05434 -4.81481E-6 " pathEditMode="relative" rAng="0" ptsTypes="AA">
                                          <p:cBhvr>
                                            <p:cTn id="38" dur="300" fill="hold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2708" y="0"/>
                                        </p:animMotion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9" fill="hold">
                                <p:stCondLst>
                                  <p:cond delay="300"/>
                                </p:stCondLst>
                                <p:childTnLst>
                                  <p:par>
                                    <p:cTn id="40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2" dur="300"/>
                                            <p:tgtEl>
                                              <p:spTgt spid="2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3" fill="hold">
                                <p:stCondLst>
                                  <p:cond delay="600"/>
                                </p:stCondLst>
                                <p:childTnLst>
                                  <p:par>
                                    <p:cTn id="44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4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6" dur="500"/>
                                            <p:tgtEl>
                                              <p:spTgt spid="2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nextCondLst>
                    <p:cond evt="onClick" delay="0">
                      <p:tgtEl>
                        <p:spTgt spid="26"/>
                      </p:tgtEl>
                    </p:cond>
                  </p:nextCondLst>
                </p:seq>
                <p:seq concurrent="1" nextAc="seek">
                  <p:cTn id="47" restart="whenNotActive" fill="hold" evtFilter="cancelBubble" nodeType="interactiveSeq">
                    <p:stCondLst>
                      <p:cond evt="onClick" delay="0">
                        <p:tgtEl>
                          <p:spTgt spid="29"/>
                        </p:tgtEl>
                      </p:cond>
                    </p:stCondLst>
                    <p:endSync evt="end" delay="0">
                      <p:rtn val="all"/>
                    </p:endSync>
                    <p:childTnLst>
                      <p:par>
                        <p:cTn id="48" fill="hold">
                          <p:stCondLst>
                            <p:cond delay="0"/>
                          </p:stCondLst>
                          <p:childTnLst>
                            <p:par>
                              <p:cTn id="49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0" presetID="27" presetClass="emph" presetSubtype="0" fill="remove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animClr clrSpc="rgb" dir="cw">
                                          <p:cBhvr override="childStyle">
                                            <p:cTn id="51" dur="250" autoRev="1" fill="remove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style.color</p:attrName>
                                            </p:attrNameLst>
                                          </p:cBhvr>
                                          <p:to>
                                            <a:srgbClr val="FFC000"/>
                                          </p:to>
                                        </p:animClr>
                                        <p:animClr clrSpc="rgb" dir="cw">
                                          <p:cBhvr>
                                            <p:cTn id="52" dur="250" autoRev="1" fill="remove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fillcolor</p:attrName>
                                            </p:attrNameLst>
                                          </p:cBhvr>
                                          <p:to>
                                            <a:srgbClr val="FFC000"/>
                                          </p:to>
                                        </p:animClr>
                                        <p:set>
                                          <p:cBhvr>
                                            <p:cTn id="53" dur="250" autoRev="1" fill="remove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fill.type</p:attrName>
                                            </p:attrNameLst>
                                          </p:cBhvr>
                                          <p:to>
                                            <p:strVal val="solid"/>
                                          </p:to>
                                        </p:set>
                                        <p:set>
                                          <p:cBhvr>
                                            <p:cTn id="54" dur="250" autoRev="1" fill="remove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fill.on</p:attrName>
                                            </p:attrNameLst>
                                          </p:cBhvr>
                                          <p:to>
                                            <p:strVal val="true"/>
                                          </p:to>
                                        </p:se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nextCondLst>
                    <p:cond evt="onClick" delay="0">
                      <p:tgtEl>
                        <p:spTgt spid="29"/>
                      </p:tgtEl>
                    </p:cond>
                  </p:nextCondLst>
                </p:seq>
              </p:childTnLst>
            </p:cTn>
          </p:par>
        </p:tnLst>
        <p:bldLst>
          <p:bldP spid="29" grpId="0" animBg="1"/>
          <p:bldP spid="27" grpId="0"/>
          <p:bldP spid="28" grpId="0"/>
          <p:bldP spid="23" grpId="0"/>
          <p:bldP spid="24" grpId="0"/>
          <p:bldP spid="16" grpId="0"/>
          <p:bldP spid="17" grpId="0"/>
          <p:bldP spid="8" grpId="0" animBg="1"/>
        </p:bldLst>
      </p:timing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06D86926-8661-423C-850D-A816DB4C26C1}"/>
              </a:ext>
            </a:extLst>
          </p:cNvPr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875" r="875"/>
          <a:stretch/>
        </p:blipFill>
        <p:spPr>
          <a:xfrm>
            <a:off x="1681113" y="449263"/>
            <a:ext cx="5781775" cy="5959475"/>
          </a:xfrm>
          <a:prstGeom prst="rect">
            <a:avLst/>
          </a:prstGeom>
        </p:spPr>
      </p:pic>
      <p:sp>
        <p:nvSpPr>
          <p:cNvPr id="10" name="Which planet am i?">
            <a:extLst>
              <a:ext uri="{FF2B5EF4-FFF2-40B4-BE49-F238E27FC236}">
                <a16:creationId xmlns:a16="http://schemas.microsoft.com/office/drawing/2014/main" id="{E54D0E4A-A042-4095-A0BA-B607D7BFE40F}"/>
              </a:ext>
            </a:extLst>
          </p:cNvPr>
          <p:cNvSpPr/>
          <p:nvPr/>
        </p:nvSpPr>
        <p:spPr>
          <a:xfrm>
            <a:off x="2971800" y="3060700"/>
            <a:ext cx="3200400" cy="736600"/>
          </a:xfrm>
          <a:prstGeom prst="roundRect">
            <a:avLst>
              <a:gd name="adj" fmla="val 50000"/>
            </a:avLst>
          </a:prstGeom>
          <a:solidFill>
            <a:schemeClr val="bg1"/>
          </a:solidFill>
          <a:ln w="57150">
            <a:solidFill>
              <a:srgbClr val="003E7D"/>
            </a:solidFill>
          </a:ln>
          <a:effectLst>
            <a:outerShdw dist="635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bIns="108000" rtlCol="0" anchor="ctr"/>
          <a:lstStyle/>
          <a:p>
            <a:pPr algn="ctr"/>
            <a:r>
              <a:rPr lang="en-GB" sz="3600" b="1" dirty="0">
                <a:solidFill>
                  <a:schemeClr val="tx1"/>
                </a:solidFill>
              </a:rPr>
              <a:t>I am Venus!</a:t>
            </a:r>
          </a:p>
        </p:txBody>
      </p:sp>
      <p:sp>
        <p:nvSpPr>
          <p:cNvPr id="5" name="Next Slide Arrow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5891D7E7-3625-4097-BB0B-4CAD30B2C542}"/>
              </a:ext>
            </a:extLst>
          </p:cNvPr>
          <p:cNvSpPr/>
          <p:nvPr/>
        </p:nvSpPr>
        <p:spPr>
          <a:xfrm rot="5400000">
            <a:off x="4078090" y="5382781"/>
            <a:ext cx="987820" cy="1246188"/>
          </a:xfrm>
          <a:prstGeom prst="chevron">
            <a:avLst/>
          </a:prstGeom>
          <a:solidFill>
            <a:schemeClr val="bg1"/>
          </a:solidFill>
          <a:ln w="57150">
            <a:solidFill>
              <a:srgbClr val="003E7D"/>
            </a:solidFill>
          </a:ln>
          <a:effectLst>
            <a:outerShdw dist="635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bIns="108000" rtlCol="0" anchor="ctr"/>
          <a:lstStyle/>
          <a:p>
            <a:pPr algn="ctr"/>
            <a:endParaRPr lang="en-GB" sz="3600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49751017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0 -0.15463 " pathEditMode="relative" rAng="0" ptsTypes="AA">
                                      <p:cBhvr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7731"/>
                                    </p:animMotion>
                                  </p:childTnLst>
                                </p:cTn>
                              </p:par>
                              <p:par>
                                <p:cTn id="11" presetID="47" presetClass="entr" presetSubtype="0" fill="hold" grpId="0" nodeType="withEffect">
                                  <p:stCondLst>
                                    <p:cond delay="11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3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3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3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5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Which planet am i?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07370642-2A89-446D-935F-30BB77B33D9B}"/>
              </a:ext>
            </a:extLst>
          </p:cNvPr>
          <p:cNvSpPr/>
          <p:nvPr/>
        </p:nvSpPr>
        <p:spPr>
          <a:xfrm>
            <a:off x="3761230" y="5920524"/>
            <a:ext cx="3924302" cy="630936"/>
          </a:xfrm>
          <a:prstGeom prst="roundRect">
            <a:avLst>
              <a:gd name="adj" fmla="val 50000"/>
            </a:avLst>
          </a:prstGeom>
          <a:solidFill>
            <a:schemeClr val="bg1"/>
          </a:solidFill>
          <a:ln w="57150">
            <a:solidFill>
              <a:srgbClr val="003E7D"/>
            </a:solidFill>
          </a:ln>
          <a:effectLst>
            <a:outerShdw dist="635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bIns="108000" rtlCol="0" anchor="ctr"/>
          <a:lstStyle/>
          <a:p>
            <a:pPr algn="ctr"/>
            <a:r>
              <a:rPr lang="en-GB" sz="2800" dirty="0">
                <a:solidFill>
                  <a:schemeClr val="tx1"/>
                </a:solidFill>
              </a:rPr>
              <a:t>Which planet am I?</a:t>
            </a:r>
          </a:p>
        </p:txBody>
      </p:sp>
      <p:sp>
        <p:nvSpPr>
          <p:cNvPr id="25" name="Moon Switch Box 3">
            <a:extLst>
              <a:ext uri="{FF2B5EF4-FFF2-40B4-BE49-F238E27FC236}">
                <a16:creationId xmlns:a16="http://schemas.microsoft.com/office/drawing/2014/main" id="{0C21C6AB-AC14-4871-9988-4DDFAFE147A5}"/>
              </a:ext>
            </a:extLst>
          </p:cNvPr>
          <p:cNvSpPr/>
          <p:nvPr/>
        </p:nvSpPr>
        <p:spPr>
          <a:xfrm>
            <a:off x="932510" y="4478454"/>
            <a:ext cx="1975789" cy="1459959"/>
          </a:xfrm>
          <a:prstGeom prst="roundRect">
            <a:avLst>
              <a:gd name="adj" fmla="val 50000"/>
            </a:avLst>
          </a:prstGeom>
          <a:solidFill>
            <a:schemeClr val="bg2">
              <a:lumMod val="1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600"/>
          </a:p>
        </p:txBody>
      </p:sp>
      <p:pic>
        <p:nvPicPr>
          <p:cNvPr id="26" name="Moon Switch 3">
            <a:extLst>
              <a:ext uri="{FF2B5EF4-FFF2-40B4-BE49-F238E27FC236}">
                <a16:creationId xmlns:a16="http://schemas.microsoft.com/office/drawing/2014/main" id="{8973CBCD-F65D-46E8-B583-65398797BC7F}"/>
              </a:ext>
            </a:extLst>
          </p:cNvPr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53160" y="4565650"/>
            <a:ext cx="1257085" cy="1273181"/>
          </a:xfrm>
          <a:prstGeom prst="rect">
            <a:avLst/>
          </a:prstGeom>
        </p:spPr>
      </p:pic>
      <p:sp>
        <p:nvSpPr>
          <p:cNvPr id="27" name="Moon Txt 3">
            <a:extLst>
              <a:ext uri="{FF2B5EF4-FFF2-40B4-BE49-F238E27FC236}">
                <a16:creationId xmlns:a16="http://schemas.microsoft.com/office/drawing/2014/main" id="{684FB5BC-CF62-4712-B864-22EA4336B5F3}"/>
              </a:ext>
            </a:extLst>
          </p:cNvPr>
          <p:cNvSpPr txBox="1"/>
          <p:nvPr/>
        </p:nvSpPr>
        <p:spPr>
          <a:xfrm>
            <a:off x="3162300" y="4478454"/>
            <a:ext cx="5049189" cy="1459959"/>
          </a:xfrm>
          <a:prstGeom prst="rect">
            <a:avLst/>
          </a:prstGeom>
          <a:noFill/>
        </p:spPr>
        <p:txBody>
          <a:bodyPr wrap="square" rtlCol="0" anchor="ctr" anchorCtr="0">
            <a:noAutofit/>
          </a:bodyPr>
          <a:lstStyle/>
          <a:p>
            <a:r>
              <a:rPr lang="en-GB" sz="2800" dirty="0"/>
              <a:t>I am the largest planet in the solar system.</a:t>
            </a:r>
          </a:p>
        </p:txBody>
      </p:sp>
      <p:sp>
        <p:nvSpPr>
          <p:cNvPr id="28" name="Moon Num 3">
            <a:extLst>
              <a:ext uri="{FF2B5EF4-FFF2-40B4-BE49-F238E27FC236}">
                <a16:creationId xmlns:a16="http://schemas.microsoft.com/office/drawing/2014/main" id="{5EBBA8B9-2596-4D14-B4E3-DE7F33435C40}"/>
              </a:ext>
            </a:extLst>
          </p:cNvPr>
          <p:cNvSpPr txBox="1"/>
          <p:nvPr/>
        </p:nvSpPr>
        <p:spPr>
          <a:xfrm>
            <a:off x="1452117" y="4478454"/>
            <a:ext cx="1456181" cy="1459958"/>
          </a:xfrm>
          <a:prstGeom prst="rect">
            <a:avLst/>
          </a:prstGeom>
          <a:noFill/>
        </p:spPr>
        <p:txBody>
          <a:bodyPr wrap="square" rtlCol="0" anchor="ctr" anchorCtr="0">
            <a:noAutofit/>
          </a:bodyPr>
          <a:lstStyle/>
          <a:p>
            <a:pPr algn="ctr"/>
            <a:r>
              <a:rPr lang="en-GB" sz="9600" b="1" dirty="0">
                <a:ln w="28575" cmpd="sng">
                  <a:solidFill>
                    <a:srgbClr val="002060"/>
                  </a:solidFill>
                  <a:prstDash val="solid"/>
                </a:ln>
                <a:solidFill>
                  <a:schemeClr val="bg1"/>
                </a:solidFill>
              </a:rPr>
              <a:t>3</a:t>
            </a:r>
          </a:p>
        </p:txBody>
      </p:sp>
      <p:sp>
        <p:nvSpPr>
          <p:cNvPr id="21" name="Moon Switch Box 2">
            <a:extLst>
              <a:ext uri="{FF2B5EF4-FFF2-40B4-BE49-F238E27FC236}">
                <a16:creationId xmlns:a16="http://schemas.microsoft.com/office/drawing/2014/main" id="{68A3F6F9-47E7-43E2-B900-9F620CA7F557}"/>
              </a:ext>
            </a:extLst>
          </p:cNvPr>
          <p:cNvSpPr/>
          <p:nvPr/>
        </p:nvSpPr>
        <p:spPr>
          <a:xfrm>
            <a:off x="932510" y="2791948"/>
            <a:ext cx="1975789" cy="1459959"/>
          </a:xfrm>
          <a:prstGeom prst="roundRect">
            <a:avLst>
              <a:gd name="adj" fmla="val 50000"/>
            </a:avLst>
          </a:prstGeom>
          <a:solidFill>
            <a:schemeClr val="bg2">
              <a:lumMod val="1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600"/>
          </a:p>
        </p:txBody>
      </p:sp>
      <p:pic>
        <p:nvPicPr>
          <p:cNvPr id="22" name="Moon Switch 2">
            <a:extLst>
              <a:ext uri="{FF2B5EF4-FFF2-40B4-BE49-F238E27FC236}">
                <a16:creationId xmlns:a16="http://schemas.microsoft.com/office/drawing/2014/main" id="{5438B870-1854-4594-8434-606AC2868CE9}"/>
              </a:ext>
            </a:extLst>
          </p:cNvPr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53160" y="2879144"/>
            <a:ext cx="1257085" cy="1273181"/>
          </a:xfrm>
          <a:prstGeom prst="rect">
            <a:avLst/>
          </a:prstGeom>
        </p:spPr>
      </p:pic>
      <p:sp>
        <p:nvSpPr>
          <p:cNvPr id="23" name="Moon Txt 2">
            <a:extLst>
              <a:ext uri="{FF2B5EF4-FFF2-40B4-BE49-F238E27FC236}">
                <a16:creationId xmlns:a16="http://schemas.microsoft.com/office/drawing/2014/main" id="{0F9571CD-A25C-4084-806E-B56CCD288BFB}"/>
              </a:ext>
            </a:extLst>
          </p:cNvPr>
          <p:cNvSpPr txBox="1"/>
          <p:nvPr/>
        </p:nvSpPr>
        <p:spPr>
          <a:xfrm>
            <a:off x="3162300" y="2791948"/>
            <a:ext cx="5638800" cy="1459959"/>
          </a:xfrm>
          <a:prstGeom prst="rect">
            <a:avLst/>
          </a:prstGeom>
          <a:noFill/>
        </p:spPr>
        <p:txBody>
          <a:bodyPr wrap="square" rtlCol="0" anchor="ctr" anchorCtr="0">
            <a:noAutofit/>
          </a:bodyPr>
          <a:lstStyle/>
          <a:p>
            <a:r>
              <a:rPr lang="en-GB" sz="2800" dirty="0"/>
              <a:t>I have a large spot which is actually a storm that has been raging for many years.</a:t>
            </a:r>
          </a:p>
        </p:txBody>
      </p:sp>
      <p:sp>
        <p:nvSpPr>
          <p:cNvPr id="24" name="Moon Num 2">
            <a:extLst>
              <a:ext uri="{FF2B5EF4-FFF2-40B4-BE49-F238E27FC236}">
                <a16:creationId xmlns:a16="http://schemas.microsoft.com/office/drawing/2014/main" id="{311B8754-D91A-41F4-98F0-46E7355F382D}"/>
              </a:ext>
            </a:extLst>
          </p:cNvPr>
          <p:cNvSpPr txBox="1"/>
          <p:nvPr/>
        </p:nvSpPr>
        <p:spPr>
          <a:xfrm>
            <a:off x="1452117" y="2791948"/>
            <a:ext cx="1456181" cy="1459958"/>
          </a:xfrm>
          <a:prstGeom prst="rect">
            <a:avLst/>
          </a:prstGeom>
          <a:noFill/>
        </p:spPr>
        <p:txBody>
          <a:bodyPr wrap="square" rtlCol="0" anchor="ctr" anchorCtr="0">
            <a:noAutofit/>
          </a:bodyPr>
          <a:lstStyle/>
          <a:p>
            <a:pPr algn="ctr"/>
            <a:r>
              <a:rPr lang="en-GB" sz="9600" b="1" dirty="0">
                <a:ln w="28575" cmpd="sng">
                  <a:solidFill>
                    <a:srgbClr val="002060"/>
                  </a:solidFill>
                  <a:prstDash val="solid"/>
                </a:ln>
                <a:solidFill>
                  <a:schemeClr val="bg1"/>
                </a:solidFill>
              </a:rPr>
              <a:t>2</a:t>
            </a:r>
          </a:p>
        </p:txBody>
      </p:sp>
      <p:sp>
        <p:nvSpPr>
          <p:cNvPr id="10" name="Moon Switch Box 1">
            <a:extLst>
              <a:ext uri="{FF2B5EF4-FFF2-40B4-BE49-F238E27FC236}">
                <a16:creationId xmlns:a16="http://schemas.microsoft.com/office/drawing/2014/main" id="{1A34AE73-7234-49E0-95AC-AA8B75ECD5AC}"/>
              </a:ext>
            </a:extLst>
          </p:cNvPr>
          <p:cNvSpPr/>
          <p:nvPr/>
        </p:nvSpPr>
        <p:spPr>
          <a:xfrm>
            <a:off x="938861" y="1105441"/>
            <a:ext cx="1975789" cy="1459959"/>
          </a:xfrm>
          <a:prstGeom prst="roundRect">
            <a:avLst>
              <a:gd name="adj" fmla="val 50000"/>
            </a:avLst>
          </a:prstGeom>
          <a:solidFill>
            <a:schemeClr val="bg2">
              <a:lumMod val="1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600"/>
          </a:p>
        </p:txBody>
      </p:sp>
      <p:pic>
        <p:nvPicPr>
          <p:cNvPr id="6" name="Moon Switch 1">
            <a:extLst>
              <a:ext uri="{FF2B5EF4-FFF2-40B4-BE49-F238E27FC236}">
                <a16:creationId xmlns:a16="http://schemas.microsoft.com/office/drawing/2014/main" id="{345DD10B-A7A5-4259-A794-5C11AA495B07}"/>
              </a:ext>
            </a:extLst>
          </p:cNvPr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59511" y="1192637"/>
            <a:ext cx="1257085" cy="1273181"/>
          </a:xfrm>
          <a:prstGeom prst="rect">
            <a:avLst/>
          </a:prstGeom>
        </p:spPr>
      </p:pic>
      <p:sp>
        <p:nvSpPr>
          <p:cNvPr id="16" name="Moon Txt 1">
            <a:extLst>
              <a:ext uri="{FF2B5EF4-FFF2-40B4-BE49-F238E27FC236}">
                <a16:creationId xmlns:a16="http://schemas.microsoft.com/office/drawing/2014/main" id="{FF1C7482-C11B-44B2-A41C-0DD203398ED2}"/>
              </a:ext>
            </a:extLst>
          </p:cNvPr>
          <p:cNvSpPr txBox="1"/>
          <p:nvPr/>
        </p:nvSpPr>
        <p:spPr>
          <a:xfrm>
            <a:off x="3168651" y="1105441"/>
            <a:ext cx="5441949" cy="1459959"/>
          </a:xfrm>
          <a:prstGeom prst="rect">
            <a:avLst/>
          </a:prstGeom>
          <a:noFill/>
        </p:spPr>
        <p:txBody>
          <a:bodyPr wrap="square" rtlCol="0" anchor="ctr" anchorCtr="0">
            <a:noAutofit/>
          </a:bodyPr>
          <a:lstStyle/>
          <a:p>
            <a:r>
              <a:rPr lang="en-GB" sz="2800" dirty="0"/>
              <a:t>I am named after the king of Roman Gods.</a:t>
            </a:r>
          </a:p>
        </p:txBody>
      </p:sp>
      <p:sp>
        <p:nvSpPr>
          <p:cNvPr id="17" name="Moon Num 1">
            <a:extLst>
              <a:ext uri="{FF2B5EF4-FFF2-40B4-BE49-F238E27FC236}">
                <a16:creationId xmlns:a16="http://schemas.microsoft.com/office/drawing/2014/main" id="{3DC430A0-85CB-462F-82FF-37D4AE1DC778}"/>
              </a:ext>
            </a:extLst>
          </p:cNvPr>
          <p:cNvSpPr txBox="1"/>
          <p:nvPr/>
        </p:nvSpPr>
        <p:spPr>
          <a:xfrm>
            <a:off x="1458469" y="1105440"/>
            <a:ext cx="1456181" cy="1459958"/>
          </a:xfrm>
          <a:prstGeom prst="rect">
            <a:avLst/>
          </a:prstGeom>
          <a:noFill/>
        </p:spPr>
        <p:txBody>
          <a:bodyPr wrap="square" rtlCol="0" anchor="ctr" anchorCtr="0">
            <a:noAutofit/>
          </a:bodyPr>
          <a:lstStyle/>
          <a:p>
            <a:pPr algn="ctr"/>
            <a:r>
              <a:rPr lang="en-GB" sz="9600" b="1" dirty="0">
                <a:ln w="28575" cmpd="sng">
                  <a:solidFill>
                    <a:srgbClr val="002060"/>
                  </a:solidFill>
                  <a:prstDash val="solid"/>
                </a:ln>
                <a:solidFill>
                  <a:schemeClr val="bg1"/>
                </a:solidFill>
              </a:rPr>
              <a:t>1</a:t>
            </a:r>
          </a:p>
        </p:txBody>
      </p:sp>
      <p:sp>
        <p:nvSpPr>
          <p:cNvPr id="8" name="Click the moons">
            <a:extLst>
              <a:ext uri="{FF2B5EF4-FFF2-40B4-BE49-F238E27FC236}">
                <a16:creationId xmlns:a16="http://schemas.microsoft.com/office/drawing/2014/main" id="{7BB96CDF-F138-4011-8E10-8E69D9EFACA7}"/>
              </a:ext>
            </a:extLst>
          </p:cNvPr>
          <p:cNvSpPr/>
          <p:nvPr/>
        </p:nvSpPr>
        <p:spPr>
          <a:xfrm>
            <a:off x="1458468" y="274363"/>
            <a:ext cx="6227064" cy="630936"/>
          </a:xfrm>
          <a:prstGeom prst="roundRect">
            <a:avLst>
              <a:gd name="adj" fmla="val 50000"/>
            </a:avLst>
          </a:prstGeom>
          <a:solidFill>
            <a:schemeClr val="bg1"/>
          </a:solidFill>
          <a:ln w="57150">
            <a:solidFill>
              <a:srgbClr val="003E7D"/>
            </a:solidFill>
          </a:ln>
          <a:effectLst>
            <a:outerShdw dist="635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bIns="108000" rtlCol="0" anchor="ctr"/>
          <a:lstStyle/>
          <a:p>
            <a:pPr algn="ctr"/>
            <a:r>
              <a:rPr lang="en-GB" sz="2800" dirty="0">
                <a:solidFill>
                  <a:schemeClr val="tx1"/>
                </a:solidFill>
              </a:rPr>
              <a:t>Click the moons to reveal the facts.</a:t>
            </a:r>
          </a:p>
        </p:txBody>
      </p:sp>
    </p:spTree>
    <p:extLst>
      <p:ext uri="{BB962C8B-B14F-4D97-AF65-F5344CB8AC3E}">
        <p14:creationId xmlns:p14="http://schemas.microsoft.com/office/powerpoint/2010/main" val="1388003034"/>
      </p:ext>
    </p:extLst>
  </p:cSld>
  <p:clrMapOvr>
    <a:masterClrMapping/>
  </p:clrMapOvr>
  <p:transition spd="slow" advClick="0">
    <p:push dir="u"/>
  </p:transition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6" presetClass="entr" presetSubtype="32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circle(out)">
                                          <p:cBhvr>
                                            <p:cTn id="7" dur="700"/>
                                            <p:tgtEl>
                                              <p:spTgt spid="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  <p:seq concurrent="1" nextAc="seek">
                  <p:cTn id="8" restart="whenNotActive" fill="hold" evtFilter="cancelBubble" nodeType="interactiveSeq">
                    <p:stCondLst>
                      <p:cond evt="onClick" delay="0">
                        <p:tgtEl>
                          <p:spTgt spid="6"/>
                        </p:tgtEl>
                      </p:cond>
                    </p:stCondLst>
                    <p:endSync evt="end" delay="0">
                      <p:rtn val="all"/>
                    </p:endSync>
                    <p:childTnLst>
                      <p:par>
                        <p:cTn id="9" fill="hold">
                          <p:stCondLst>
                            <p:cond delay="0"/>
                          </p:stCondLst>
                          <p:childTnLst>
                            <p:par>
                              <p:cTn id="10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1" presetID="42" presetClass="path" presetSubtype="0" accel="19000" fill="hold" nodeType="clickEffect" p14:presetBounceEnd="10000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1.38889E-6 3.33333E-6 L 0.05434 3.33333E-6 " pathEditMode="relative" rAng="0" ptsTypes="AA" p14:bounceEnd="10000">
                                          <p:cBhvr>
                                            <p:cTn id="12" dur="3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2708" y="0"/>
                                        </p:animMotion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3" fill="hold">
                                <p:stCondLst>
                                  <p:cond delay="300"/>
                                </p:stCondLst>
                                <p:childTnLst>
                                  <p:par>
                                    <p:cTn id="14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6" dur="3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7" fill="hold">
                                <p:stCondLst>
                                  <p:cond delay="600"/>
                                </p:stCondLst>
                                <p:childTnLst>
                                  <p:par>
                                    <p:cTn id="18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0" dur="500"/>
                                            <p:tgtEl>
                                              <p:spTgt spid="1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nextCondLst>
                    <p:cond evt="onClick" delay="0">
                      <p:tgtEl>
                        <p:spTgt spid="6"/>
                      </p:tgtEl>
                    </p:cond>
                  </p:nextCondLst>
                </p:seq>
                <p:seq concurrent="1" nextAc="seek">
                  <p:cTn id="21" restart="whenNotActive" fill="hold" evtFilter="cancelBubble" nodeType="interactiveSeq">
                    <p:stCondLst>
                      <p:cond evt="onClick" delay="0">
                        <p:tgtEl>
                          <p:spTgt spid="22"/>
                        </p:tgtEl>
                      </p:cond>
                    </p:stCondLst>
                    <p:endSync evt="end" delay="0">
                      <p:rtn val="all"/>
                    </p:endSync>
                    <p:childTnLst>
                      <p:par>
                        <p:cTn id="22" fill="hold">
                          <p:stCondLst>
                            <p:cond delay="0"/>
                          </p:stCondLst>
                          <p:childTnLst>
                            <p:par>
                              <p:cTn id="23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24" presetID="42" presetClass="path" presetSubtype="0" accel="19000" fill="hold" nodeType="clickEffect" p14:presetBounceEnd="10000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-4.16667E-6 -1.48148E-6 L 0.05434 -1.48148E-6 " pathEditMode="relative" rAng="0" ptsTypes="AA" p14:bounceEnd="10000">
                                          <p:cBhvr>
                                            <p:cTn id="25" dur="3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2708" y="0"/>
                                        </p:animMotion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6" fill="hold">
                                <p:stCondLst>
                                  <p:cond delay="300"/>
                                </p:stCondLst>
                                <p:childTnLst>
                                  <p:par>
                                    <p:cTn id="27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9" dur="300"/>
                                            <p:tgtEl>
                                              <p:spTgt spid="2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0" fill="hold">
                                <p:stCondLst>
                                  <p:cond delay="600"/>
                                </p:stCondLst>
                                <p:childTnLst>
                                  <p:par>
                                    <p:cTn id="31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3" dur="500"/>
                                            <p:tgtEl>
                                              <p:spTgt spid="2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nextCondLst>
                    <p:cond evt="onClick" delay="0">
                      <p:tgtEl>
                        <p:spTgt spid="22"/>
                      </p:tgtEl>
                    </p:cond>
                  </p:nextCondLst>
                </p:seq>
                <p:seq concurrent="1" nextAc="seek">
                  <p:cTn id="34" restart="whenNotActive" fill="hold" evtFilter="cancelBubble" nodeType="interactiveSeq">
                    <p:stCondLst>
                      <p:cond evt="onClick" delay="0">
                        <p:tgtEl>
                          <p:spTgt spid="26"/>
                        </p:tgtEl>
                      </p:cond>
                    </p:stCondLst>
                    <p:endSync evt="end" delay="0">
                      <p:rtn val="all"/>
                    </p:endSync>
                    <p:childTnLst>
                      <p:par>
                        <p:cTn id="35" fill="hold">
                          <p:stCondLst>
                            <p:cond delay="0"/>
                          </p:stCondLst>
                          <p:childTnLst>
                            <p:par>
                              <p:cTn id="36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37" presetID="42" presetClass="path" presetSubtype="0" accel="19000" fill="hold" nodeType="clickEffect" p14:presetBounceEnd="10000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-4.16667E-6 -4.81481E-6 L 0.05434 -4.81481E-6 " pathEditMode="relative" rAng="0" ptsTypes="AA" p14:bounceEnd="10000">
                                          <p:cBhvr>
                                            <p:cTn id="38" dur="300" fill="hold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2708" y="0"/>
                                        </p:animMotion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9" fill="hold">
                                <p:stCondLst>
                                  <p:cond delay="300"/>
                                </p:stCondLst>
                                <p:childTnLst>
                                  <p:par>
                                    <p:cTn id="40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2" dur="300"/>
                                            <p:tgtEl>
                                              <p:spTgt spid="2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3" fill="hold">
                                <p:stCondLst>
                                  <p:cond delay="600"/>
                                </p:stCondLst>
                                <p:childTnLst>
                                  <p:par>
                                    <p:cTn id="44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4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6" dur="500"/>
                                            <p:tgtEl>
                                              <p:spTgt spid="2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nextCondLst>
                    <p:cond evt="onClick" delay="0">
                      <p:tgtEl>
                        <p:spTgt spid="26"/>
                      </p:tgtEl>
                    </p:cond>
                  </p:nextCondLst>
                </p:seq>
                <p:seq concurrent="1" nextAc="seek">
                  <p:cTn id="47" restart="whenNotActive" fill="hold" evtFilter="cancelBubble" nodeType="interactiveSeq">
                    <p:stCondLst>
                      <p:cond evt="onClick" delay="0">
                        <p:tgtEl>
                          <p:spTgt spid="29"/>
                        </p:tgtEl>
                      </p:cond>
                    </p:stCondLst>
                    <p:endSync evt="end" delay="0">
                      <p:rtn val="all"/>
                    </p:endSync>
                    <p:childTnLst>
                      <p:par>
                        <p:cTn id="48" fill="hold">
                          <p:stCondLst>
                            <p:cond delay="0"/>
                          </p:stCondLst>
                          <p:childTnLst>
                            <p:par>
                              <p:cTn id="49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0" presetID="27" presetClass="emph" presetSubtype="0" fill="remove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animClr clrSpc="rgb" dir="cw">
                                          <p:cBhvr override="childStyle">
                                            <p:cTn id="51" dur="250" autoRev="1" fill="remove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style.color</p:attrName>
                                            </p:attrNameLst>
                                          </p:cBhvr>
                                          <p:to>
                                            <a:srgbClr val="FFC000"/>
                                          </p:to>
                                        </p:animClr>
                                        <p:animClr clrSpc="rgb" dir="cw">
                                          <p:cBhvr>
                                            <p:cTn id="52" dur="250" autoRev="1" fill="remove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fillcolor</p:attrName>
                                            </p:attrNameLst>
                                          </p:cBhvr>
                                          <p:to>
                                            <a:srgbClr val="FFC000"/>
                                          </p:to>
                                        </p:animClr>
                                        <p:set>
                                          <p:cBhvr>
                                            <p:cTn id="53" dur="250" autoRev="1" fill="remove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fill.type</p:attrName>
                                            </p:attrNameLst>
                                          </p:cBhvr>
                                          <p:to>
                                            <p:strVal val="solid"/>
                                          </p:to>
                                        </p:set>
                                        <p:set>
                                          <p:cBhvr>
                                            <p:cTn id="54" dur="250" autoRev="1" fill="remove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fill.on</p:attrName>
                                            </p:attrNameLst>
                                          </p:cBhvr>
                                          <p:to>
                                            <p:strVal val="true"/>
                                          </p:to>
                                        </p:se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nextCondLst>
                    <p:cond evt="onClick" delay="0">
                      <p:tgtEl>
                        <p:spTgt spid="29"/>
                      </p:tgtEl>
                    </p:cond>
                  </p:nextCondLst>
                </p:seq>
              </p:childTnLst>
            </p:cTn>
          </p:par>
        </p:tnLst>
        <p:bldLst>
          <p:bldP spid="29" grpId="0" animBg="1"/>
          <p:bldP spid="27" grpId="0"/>
          <p:bldP spid="28" grpId="0"/>
          <p:bldP spid="23" grpId="0"/>
          <p:bldP spid="24" grpId="0"/>
          <p:bldP spid="16" grpId="0"/>
          <p:bldP spid="17" grpId="0"/>
          <p:bldP spid="8" grpId="0" animBg="1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6" presetClass="entr" presetSubtype="32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circle(out)">
                                          <p:cBhvr>
                                            <p:cTn id="7" dur="700"/>
                                            <p:tgtEl>
                                              <p:spTgt spid="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  <p:seq concurrent="1" nextAc="seek">
                  <p:cTn id="8" restart="whenNotActive" fill="hold" evtFilter="cancelBubble" nodeType="interactiveSeq">
                    <p:stCondLst>
                      <p:cond evt="onClick" delay="0">
                        <p:tgtEl>
                          <p:spTgt spid="6"/>
                        </p:tgtEl>
                      </p:cond>
                    </p:stCondLst>
                    <p:endSync evt="end" delay="0">
                      <p:rtn val="all"/>
                    </p:endSync>
                    <p:childTnLst>
                      <p:par>
                        <p:cTn id="9" fill="hold">
                          <p:stCondLst>
                            <p:cond delay="0"/>
                          </p:stCondLst>
                          <p:childTnLst>
                            <p:par>
                              <p:cTn id="10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1" presetID="42" presetClass="path" presetSubtype="0" accel="19000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1.38889E-6 3.33333E-6 L 0.05434 3.33333E-6 " pathEditMode="relative" rAng="0" ptsTypes="AA">
                                          <p:cBhvr>
                                            <p:cTn id="12" dur="3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2708" y="0"/>
                                        </p:animMotion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3" fill="hold">
                                <p:stCondLst>
                                  <p:cond delay="300"/>
                                </p:stCondLst>
                                <p:childTnLst>
                                  <p:par>
                                    <p:cTn id="14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6" dur="3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7" fill="hold">
                                <p:stCondLst>
                                  <p:cond delay="600"/>
                                </p:stCondLst>
                                <p:childTnLst>
                                  <p:par>
                                    <p:cTn id="18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0" dur="500"/>
                                            <p:tgtEl>
                                              <p:spTgt spid="1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nextCondLst>
                    <p:cond evt="onClick" delay="0">
                      <p:tgtEl>
                        <p:spTgt spid="6"/>
                      </p:tgtEl>
                    </p:cond>
                  </p:nextCondLst>
                </p:seq>
                <p:seq concurrent="1" nextAc="seek">
                  <p:cTn id="21" restart="whenNotActive" fill="hold" evtFilter="cancelBubble" nodeType="interactiveSeq">
                    <p:stCondLst>
                      <p:cond evt="onClick" delay="0">
                        <p:tgtEl>
                          <p:spTgt spid="22"/>
                        </p:tgtEl>
                      </p:cond>
                    </p:stCondLst>
                    <p:endSync evt="end" delay="0">
                      <p:rtn val="all"/>
                    </p:endSync>
                    <p:childTnLst>
                      <p:par>
                        <p:cTn id="22" fill="hold">
                          <p:stCondLst>
                            <p:cond delay="0"/>
                          </p:stCondLst>
                          <p:childTnLst>
                            <p:par>
                              <p:cTn id="23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24" presetID="42" presetClass="path" presetSubtype="0" accel="19000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-4.16667E-6 -1.48148E-6 L 0.05434 -1.48148E-6 " pathEditMode="relative" rAng="0" ptsTypes="AA">
                                          <p:cBhvr>
                                            <p:cTn id="25" dur="3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2708" y="0"/>
                                        </p:animMotion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6" fill="hold">
                                <p:stCondLst>
                                  <p:cond delay="300"/>
                                </p:stCondLst>
                                <p:childTnLst>
                                  <p:par>
                                    <p:cTn id="27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9" dur="300"/>
                                            <p:tgtEl>
                                              <p:spTgt spid="2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0" fill="hold">
                                <p:stCondLst>
                                  <p:cond delay="600"/>
                                </p:stCondLst>
                                <p:childTnLst>
                                  <p:par>
                                    <p:cTn id="31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3" dur="500"/>
                                            <p:tgtEl>
                                              <p:spTgt spid="2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nextCondLst>
                    <p:cond evt="onClick" delay="0">
                      <p:tgtEl>
                        <p:spTgt spid="22"/>
                      </p:tgtEl>
                    </p:cond>
                  </p:nextCondLst>
                </p:seq>
                <p:seq concurrent="1" nextAc="seek">
                  <p:cTn id="34" restart="whenNotActive" fill="hold" evtFilter="cancelBubble" nodeType="interactiveSeq">
                    <p:stCondLst>
                      <p:cond evt="onClick" delay="0">
                        <p:tgtEl>
                          <p:spTgt spid="26"/>
                        </p:tgtEl>
                      </p:cond>
                    </p:stCondLst>
                    <p:endSync evt="end" delay="0">
                      <p:rtn val="all"/>
                    </p:endSync>
                    <p:childTnLst>
                      <p:par>
                        <p:cTn id="35" fill="hold">
                          <p:stCondLst>
                            <p:cond delay="0"/>
                          </p:stCondLst>
                          <p:childTnLst>
                            <p:par>
                              <p:cTn id="36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37" presetID="42" presetClass="path" presetSubtype="0" accel="19000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-4.16667E-6 -4.81481E-6 L 0.05434 -4.81481E-6 " pathEditMode="relative" rAng="0" ptsTypes="AA">
                                          <p:cBhvr>
                                            <p:cTn id="38" dur="300" fill="hold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2708" y="0"/>
                                        </p:animMotion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9" fill="hold">
                                <p:stCondLst>
                                  <p:cond delay="300"/>
                                </p:stCondLst>
                                <p:childTnLst>
                                  <p:par>
                                    <p:cTn id="40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2" dur="300"/>
                                            <p:tgtEl>
                                              <p:spTgt spid="2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3" fill="hold">
                                <p:stCondLst>
                                  <p:cond delay="600"/>
                                </p:stCondLst>
                                <p:childTnLst>
                                  <p:par>
                                    <p:cTn id="44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4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6" dur="500"/>
                                            <p:tgtEl>
                                              <p:spTgt spid="2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nextCondLst>
                    <p:cond evt="onClick" delay="0">
                      <p:tgtEl>
                        <p:spTgt spid="26"/>
                      </p:tgtEl>
                    </p:cond>
                  </p:nextCondLst>
                </p:seq>
                <p:seq concurrent="1" nextAc="seek">
                  <p:cTn id="47" restart="whenNotActive" fill="hold" evtFilter="cancelBubble" nodeType="interactiveSeq">
                    <p:stCondLst>
                      <p:cond evt="onClick" delay="0">
                        <p:tgtEl>
                          <p:spTgt spid="29"/>
                        </p:tgtEl>
                      </p:cond>
                    </p:stCondLst>
                    <p:endSync evt="end" delay="0">
                      <p:rtn val="all"/>
                    </p:endSync>
                    <p:childTnLst>
                      <p:par>
                        <p:cTn id="48" fill="hold">
                          <p:stCondLst>
                            <p:cond delay="0"/>
                          </p:stCondLst>
                          <p:childTnLst>
                            <p:par>
                              <p:cTn id="49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0" presetID="27" presetClass="emph" presetSubtype="0" fill="remove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animClr clrSpc="rgb" dir="cw">
                                          <p:cBhvr override="childStyle">
                                            <p:cTn id="51" dur="250" autoRev="1" fill="remove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style.color</p:attrName>
                                            </p:attrNameLst>
                                          </p:cBhvr>
                                          <p:to>
                                            <a:srgbClr val="FFC000"/>
                                          </p:to>
                                        </p:animClr>
                                        <p:animClr clrSpc="rgb" dir="cw">
                                          <p:cBhvr>
                                            <p:cTn id="52" dur="250" autoRev="1" fill="remove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fillcolor</p:attrName>
                                            </p:attrNameLst>
                                          </p:cBhvr>
                                          <p:to>
                                            <a:srgbClr val="FFC000"/>
                                          </p:to>
                                        </p:animClr>
                                        <p:set>
                                          <p:cBhvr>
                                            <p:cTn id="53" dur="250" autoRev="1" fill="remove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fill.type</p:attrName>
                                            </p:attrNameLst>
                                          </p:cBhvr>
                                          <p:to>
                                            <p:strVal val="solid"/>
                                          </p:to>
                                        </p:set>
                                        <p:set>
                                          <p:cBhvr>
                                            <p:cTn id="54" dur="250" autoRev="1" fill="remove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fill.on</p:attrName>
                                            </p:attrNameLst>
                                          </p:cBhvr>
                                          <p:to>
                                            <p:strVal val="true"/>
                                          </p:to>
                                        </p:se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nextCondLst>
                    <p:cond evt="onClick" delay="0">
                      <p:tgtEl>
                        <p:spTgt spid="29"/>
                      </p:tgtEl>
                    </p:cond>
                  </p:nextCondLst>
                </p:seq>
              </p:childTnLst>
            </p:cTn>
          </p:par>
        </p:tnLst>
        <p:bldLst>
          <p:bldP spid="29" grpId="0" animBg="1"/>
          <p:bldP spid="27" grpId="0"/>
          <p:bldP spid="28" grpId="0"/>
          <p:bldP spid="23" grpId="0"/>
          <p:bldP spid="24" grpId="0"/>
          <p:bldP spid="16" grpId="0"/>
          <p:bldP spid="17" grpId="0"/>
          <p:bldP spid="8" grpId="0" animBg="1"/>
        </p:bldLst>
      </p:timing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Jupiter">
            <a:extLst>
              <a:ext uri="{FF2B5EF4-FFF2-40B4-BE49-F238E27FC236}">
                <a16:creationId xmlns:a16="http://schemas.microsoft.com/office/drawing/2014/main" id="{06D86926-8661-423C-850D-A816DB4C26C1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646" t="-2415" b="-1852"/>
          <a:stretch/>
        </p:blipFill>
        <p:spPr>
          <a:xfrm>
            <a:off x="-311150" y="-1731671"/>
            <a:ext cx="9766300" cy="10245142"/>
          </a:xfrm>
          <a:prstGeom prst="rect">
            <a:avLst/>
          </a:prstGeom>
        </p:spPr>
      </p:pic>
      <p:sp>
        <p:nvSpPr>
          <p:cNvPr id="10" name="Which planet am i?">
            <a:extLst>
              <a:ext uri="{FF2B5EF4-FFF2-40B4-BE49-F238E27FC236}">
                <a16:creationId xmlns:a16="http://schemas.microsoft.com/office/drawing/2014/main" id="{E54D0E4A-A042-4095-A0BA-B607D7BFE40F}"/>
              </a:ext>
            </a:extLst>
          </p:cNvPr>
          <p:cNvSpPr/>
          <p:nvPr/>
        </p:nvSpPr>
        <p:spPr>
          <a:xfrm>
            <a:off x="2933699" y="3060700"/>
            <a:ext cx="3276602" cy="736600"/>
          </a:xfrm>
          <a:prstGeom prst="roundRect">
            <a:avLst>
              <a:gd name="adj" fmla="val 50000"/>
            </a:avLst>
          </a:prstGeom>
          <a:solidFill>
            <a:schemeClr val="bg1"/>
          </a:solidFill>
          <a:ln w="57150">
            <a:solidFill>
              <a:srgbClr val="003E7D"/>
            </a:solidFill>
          </a:ln>
          <a:effectLst>
            <a:outerShdw dist="635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bIns="108000" rtlCol="0" anchor="ctr"/>
          <a:lstStyle/>
          <a:p>
            <a:pPr algn="ctr"/>
            <a:r>
              <a:rPr lang="en-GB" sz="3600" b="1" dirty="0">
                <a:solidFill>
                  <a:schemeClr val="tx1"/>
                </a:solidFill>
              </a:rPr>
              <a:t>I am Jupiter!</a:t>
            </a:r>
          </a:p>
        </p:txBody>
      </p:sp>
      <p:sp>
        <p:nvSpPr>
          <p:cNvPr id="5" name="Next Slide Arrow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5891D7E7-3625-4097-BB0B-4CAD30B2C542}"/>
              </a:ext>
            </a:extLst>
          </p:cNvPr>
          <p:cNvSpPr/>
          <p:nvPr/>
        </p:nvSpPr>
        <p:spPr>
          <a:xfrm rot="5400000">
            <a:off x="4078090" y="5382781"/>
            <a:ext cx="987820" cy="1246188"/>
          </a:xfrm>
          <a:prstGeom prst="chevron">
            <a:avLst/>
          </a:prstGeom>
          <a:solidFill>
            <a:schemeClr val="bg1"/>
          </a:solidFill>
          <a:ln w="57150">
            <a:solidFill>
              <a:srgbClr val="003E7D"/>
            </a:solidFill>
          </a:ln>
          <a:effectLst>
            <a:outerShdw dist="635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bIns="108000" rtlCol="0" anchor="ctr"/>
          <a:lstStyle/>
          <a:p>
            <a:pPr algn="ctr"/>
            <a:endParaRPr lang="en-GB" sz="3600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79700071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-4.44444E-6 L 0 -0.1074 " pathEditMode="relative" rAng="0" ptsTypes="AA">
                                      <p:cBhvr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5370"/>
                                    </p:animMotion>
                                  </p:childTnLst>
                                </p:cTn>
                              </p:par>
                              <p:par>
                                <p:cTn id="11" presetID="6" presetClass="emph" presetSubtype="0" accel="33000" decel="36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2" dur="2000" fill="hold"/>
                                        <p:tgtEl>
                                          <p:spTgt spid="4"/>
                                        </p:tgtEl>
                                      </p:cBhvr>
                                      <p:by x="50000" y="50000"/>
                                    </p:animScale>
                                  </p:childTnLst>
                                </p:cTn>
                              </p:par>
                              <p:par>
                                <p:cTn id="13" presetID="47" presetClass="entr" presetSubtype="0" fill="hold" grpId="0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3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3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3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5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Which planet am i?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07370642-2A89-446D-935F-30BB77B33D9B}"/>
              </a:ext>
            </a:extLst>
          </p:cNvPr>
          <p:cNvSpPr/>
          <p:nvPr/>
        </p:nvSpPr>
        <p:spPr>
          <a:xfrm>
            <a:off x="3761230" y="5920524"/>
            <a:ext cx="3924302" cy="630936"/>
          </a:xfrm>
          <a:prstGeom prst="roundRect">
            <a:avLst>
              <a:gd name="adj" fmla="val 50000"/>
            </a:avLst>
          </a:prstGeom>
          <a:solidFill>
            <a:schemeClr val="bg1"/>
          </a:solidFill>
          <a:ln w="57150">
            <a:solidFill>
              <a:srgbClr val="003E7D"/>
            </a:solidFill>
          </a:ln>
          <a:effectLst>
            <a:outerShdw dist="635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bIns="108000" rtlCol="0" anchor="ctr"/>
          <a:lstStyle/>
          <a:p>
            <a:pPr algn="ctr"/>
            <a:r>
              <a:rPr lang="en-GB" sz="2800" dirty="0">
                <a:solidFill>
                  <a:schemeClr val="tx1"/>
                </a:solidFill>
              </a:rPr>
              <a:t>Which planet am I?</a:t>
            </a:r>
          </a:p>
        </p:txBody>
      </p:sp>
      <p:sp>
        <p:nvSpPr>
          <p:cNvPr id="25" name="Moon Switch Box 3">
            <a:extLst>
              <a:ext uri="{FF2B5EF4-FFF2-40B4-BE49-F238E27FC236}">
                <a16:creationId xmlns:a16="http://schemas.microsoft.com/office/drawing/2014/main" id="{0C21C6AB-AC14-4871-9988-4DDFAFE147A5}"/>
              </a:ext>
            </a:extLst>
          </p:cNvPr>
          <p:cNvSpPr/>
          <p:nvPr/>
        </p:nvSpPr>
        <p:spPr>
          <a:xfrm>
            <a:off x="932510" y="4478454"/>
            <a:ext cx="1975789" cy="1459959"/>
          </a:xfrm>
          <a:prstGeom prst="roundRect">
            <a:avLst>
              <a:gd name="adj" fmla="val 50000"/>
            </a:avLst>
          </a:prstGeom>
          <a:solidFill>
            <a:schemeClr val="bg2">
              <a:lumMod val="1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600"/>
          </a:p>
        </p:txBody>
      </p:sp>
      <p:pic>
        <p:nvPicPr>
          <p:cNvPr id="26" name="Moon Switch 3">
            <a:extLst>
              <a:ext uri="{FF2B5EF4-FFF2-40B4-BE49-F238E27FC236}">
                <a16:creationId xmlns:a16="http://schemas.microsoft.com/office/drawing/2014/main" id="{8973CBCD-F65D-46E8-B583-65398797BC7F}"/>
              </a:ext>
            </a:extLst>
          </p:cNvPr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53160" y="4565650"/>
            <a:ext cx="1257085" cy="1273181"/>
          </a:xfrm>
          <a:prstGeom prst="rect">
            <a:avLst/>
          </a:prstGeom>
        </p:spPr>
      </p:pic>
      <p:sp>
        <p:nvSpPr>
          <p:cNvPr id="27" name="Moon Txt 3">
            <a:extLst>
              <a:ext uri="{FF2B5EF4-FFF2-40B4-BE49-F238E27FC236}">
                <a16:creationId xmlns:a16="http://schemas.microsoft.com/office/drawing/2014/main" id="{684FB5BC-CF62-4712-B864-22EA4336B5F3}"/>
              </a:ext>
            </a:extLst>
          </p:cNvPr>
          <p:cNvSpPr txBox="1"/>
          <p:nvPr/>
        </p:nvSpPr>
        <p:spPr>
          <a:xfrm>
            <a:off x="3162300" y="4478454"/>
            <a:ext cx="5049189" cy="1459959"/>
          </a:xfrm>
          <a:prstGeom prst="rect">
            <a:avLst/>
          </a:prstGeom>
          <a:noFill/>
        </p:spPr>
        <p:txBody>
          <a:bodyPr wrap="square" rtlCol="0" anchor="ctr" anchorCtr="0">
            <a:noAutofit/>
          </a:bodyPr>
          <a:lstStyle/>
          <a:p>
            <a:r>
              <a:rPr lang="en-GB" sz="2800" dirty="0"/>
              <a:t>I am the coldest planet in the solar system.</a:t>
            </a:r>
          </a:p>
        </p:txBody>
      </p:sp>
      <p:sp>
        <p:nvSpPr>
          <p:cNvPr id="28" name="Moon Num 3">
            <a:extLst>
              <a:ext uri="{FF2B5EF4-FFF2-40B4-BE49-F238E27FC236}">
                <a16:creationId xmlns:a16="http://schemas.microsoft.com/office/drawing/2014/main" id="{5EBBA8B9-2596-4D14-B4E3-DE7F33435C40}"/>
              </a:ext>
            </a:extLst>
          </p:cNvPr>
          <p:cNvSpPr txBox="1"/>
          <p:nvPr/>
        </p:nvSpPr>
        <p:spPr>
          <a:xfrm>
            <a:off x="1452117" y="4478454"/>
            <a:ext cx="1456181" cy="1459958"/>
          </a:xfrm>
          <a:prstGeom prst="rect">
            <a:avLst/>
          </a:prstGeom>
          <a:noFill/>
        </p:spPr>
        <p:txBody>
          <a:bodyPr wrap="square" rtlCol="0" anchor="ctr" anchorCtr="0">
            <a:noAutofit/>
          </a:bodyPr>
          <a:lstStyle/>
          <a:p>
            <a:pPr algn="ctr"/>
            <a:r>
              <a:rPr lang="en-GB" sz="9600" b="1" dirty="0">
                <a:ln w="28575" cmpd="sng">
                  <a:solidFill>
                    <a:srgbClr val="002060"/>
                  </a:solidFill>
                  <a:prstDash val="solid"/>
                </a:ln>
                <a:solidFill>
                  <a:schemeClr val="bg1"/>
                </a:solidFill>
              </a:rPr>
              <a:t>3</a:t>
            </a:r>
          </a:p>
        </p:txBody>
      </p:sp>
      <p:sp>
        <p:nvSpPr>
          <p:cNvPr id="21" name="Moon Switch Box 2">
            <a:extLst>
              <a:ext uri="{FF2B5EF4-FFF2-40B4-BE49-F238E27FC236}">
                <a16:creationId xmlns:a16="http://schemas.microsoft.com/office/drawing/2014/main" id="{68A3F6F9-47E7-43E2-B900-9F620CA7F557}"/>
              </a:ext>
            </a:extLst>
          </p:cNvPr>
          <p:cNvSpPr/>
          <p:nvPr/>
        </p:nvSpPr>
        <p:spPr>
          <a:xfrm>
            <a:off x="932510" y="2791948"/>
            <a:ext cx="1975789" cy="1459959"/>
          </a:xfrm>
          <a:prstGeom prst="roundRect">
            <a:avLst>
              <a:gd name="adj" fmla="val 50000"/>
            </a:avLst>
          </a:prstGeom>
          <a:solidFill>
            <a:schemeClr val="bg2">
              <a:lumMod val="1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600"/>
          </a:p>
        </p:txBody>
      </p:sp>
      <p:pic>
        <p:nvPicPr>
          <p:cNvPr id="22" name="Moon Switch 2">
            <a:extLst>
              <a:ext uri="{FF2B5EF4-FFF2-40B4-BE49-F238E27FC236}">
                <a16:creationId xmlns:a16="http://schemas.microsoft.com/office/drawing/2014/main" id="{5438B870-1854-4594-8434-606AC2868CE9}"/>
              </a:ext>
            </a:extLst>
          </p:cNvPr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53160" y="2879144"/>
            <a:ext cx="1257085" cy="1273181"/>
          </a:xfrm>
          <a:prstGeom prst="rect">
            <a:avLst/>
          </a:prstGeom>
        </p:spPr>
      </p:pic>
      <p:sp>
        <p:nvSpPr>
          <p:cNvPr id="23" name="Moon Txt 2">
            <a:extLst>
              <a:ext uri="{FF2B5EF4-FFF2-40B4-BE49-F238E27FC236}">
                <a16:creationId xmlns:a16="http://schemas.microsoft.com/office/drawing/2014/main" id="{0F9571CD-A25C-4084-806E-B56CCD288BFB}"/>
              </a:ext>
            </a:extLst>
          </p:cNvPr>
          <p:cNvSpPr txBox="1"/>
          <p:nvPr/>
        </p:nvSpPr>
        <p:spPr>
          <a:xfrm>
            <a:off x="3162300" y="2791948"/>
            <a:ext cx="5638800" cy="1459959"/>
          </a:xfrm>
          <a:prstGeom prst="rect">
            <a:avLst/>
          </a:prstGeom>
          <a:noFill/>
        </p:spPr>
        <p:txBody>
          <a:bodyPr wrap="square" rtlCol="0" anchor="ctr" anchorCtr="0">
            <a:noAutofit/>
          </a:bodyPr>
          <a:lstStyle/>
          <a:p>
            <a:r>
              <a:rPr lang="en-GB" sz="2800" dirty="0"/>
              <a:t>I spin on my side.</a:t>
            </a:r>
          </a:p>
        </p:txBody>
      </p:sp>
      <p:sp>
        <p:nvSpPr>
          <p:cNvPr id="24" name="Moon Num 2">
            <a:extLst>
              <a:ext uri="{FF2B5EF4-FFF2-40B4-BE49-F238E27FC236}">
                <a16:creationId xmlns:a16="http://schemas.microsoft.com/office/drawing/2014/main" id="{311B8754-D91A-41F4-98F0-46E7355F382D}"/>
              </a:ext>
            </a:extLst>
          </p:cNvPr>
          <p:cNvSpPr txBox="1"/>
          <p:nvPr/>
        </p:nvSpPr>
        <p:spPr>
          <a:xfrm>
            <a:off x="1452117" y="2791948"/>
            <a:ext cx="1456181" cy="1459958"/>
          </a:xfrm>
          <a:prstGeom prst="rect">
            <a:avLst/>
          </a:prstGeom>
          <a:noFill/>
        </p:spPr>
        <p:txBody>
          <a:bodyPr wrap="square" rtlCol="0" anchor="ctr" anchorCtr="0">
            <a:noAutofit/>
          </a:bodyPr>
          <a:lstStyle/>
          <a:p>
            <a:pPr algn="ctr"/>
            <a:r>
              <a:rPr lang="en-GB" sz="9600" b="1" dirty="0">
                <a:ln w="28575" cmpd="sng">
                  <a:solidFill>
                    <a:srgbClr val="002060"/>
                  </a:solidFill>
                  <a:prstDash val="solid"/>
                </a:ln>
                <a:solidFill>
                  <a:schemeClr val="bg1"/>
                </a:solidFill>
              </a:rPr>
              <a:t>2</a:t>
            </a:r>
          </a:p>
        </p:txBody>
      </p:sp>
      <p:sp>
        <p:nvSpPr>
          <p:cNvPr id="10" name="Moon Switch Box 1">
            <a:extLst>
              <a:ext uri="{FF2B5EF4-FFF2-40B4-BE49-F238E27FC236}">
                <a16:creationId xmlns:a16="http://schemas.microsoft.com/office/drawing/2014/main" id="{1A34AE73-7234-49E0-95AC-AA8B75ECD5AC}"/>
              </a:ext>
            </a:extLst>
          </p:cNvPr>
          <p:cNvSpPr/>
          <p:nvPr/>
        </p:nvSpPr>
        <p:spPr>
          <a:xfrm>
            <a:off x="938861" y="1105441"/>
            <a:ext cx="1975789" cy="1459959"/>
          </a:xfrm>
          <a:prstGeom prst="roundRect">
            <a:avLst>
              <a:gd name="adj" fmla="val 50000"/>
            </a:avLst>
          </a:prstGeom>
          <a:solidFill>
            <a:schemeClr val="bg2">
              <a:lumMod val="1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600"/>
          </a:p>
        </p:txBody>
      </p:sp>
      <p:pic>
        <p:nvPicPr>
          <p:cNvPr id="6" name="Moon Switch 1">
            <a:extLst>
              <a:ext uri="{FF2B5EF4-FFF2-40B4-BE49-F238E27FC236}">
                <a16:creationId xmlns:a16="http://schemas.microsoft.com/office/drawing/2014/main" id="{345DD10B-A7A5-4259-A794-5C11AA495B07}"/>
              </a:ext>
            </a:extLst>
          </p:cNvPr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59511" y="1192637"/>
            <a:ext cx="1257085" cy="1273181"/>
          </a:xfrm>
          <a:prstGeom prst="rect">
            <a:avLst/>
          </a:prstGeom>
        </p:spPr>
      </p:pic>
      <p:sp>
        <p:nvSpPr>
          <p:cNvPr id="16" name="Moon Txt 1">
            <a:extLst>
              <a:ext uri="{FF2B5EF4-FFF2-40B4-BE49-F238E27FC236}">
                <a16:creationId xmlns:a16="http://schemas.microsoft.com/office/drawing/2014/main" id="{FF1C7482-C11B-44B2-A41C-0DD203398ED2}"/>
              </a:ext>
            </a:extLst>
          </p:cNvPr>
          <p:cNvSpPr txBox="1"/>
          <p:nvPr/>
        </p:nvSpPr>
        <p:spPr>
          <a:xfrm>
            <a:off x="3168651" y="1105441"/>
            <a:ext cx="5441949" cy="1459959"/>
          </a:xfrm>
          <a:prstGeom prst="rect">
            <a:avLst/>
          </a:prstGeom>
          <a:noFill/>
        </p:spPr>
        <p:txBody>
          <a:bodyPr wrap="square" rtlCol="0" anchor="ctr" anchorCtr="0">
            <a:noAutofit/>
          </a:bodyPr>
          <a:lstStyle/>
          <a:p>
            <a:r>
              <a:rPr lang="en-GB" sz="2800" dirty="0"/>
              <a:t>I am named after the Greek God of the sky.</a:t>
            </a:r>
          </a:p>
        </p:txBody>
      </p:sp>
      <p:sp>
        <p:nvSpPr>
          <p:cNvPr id="17" name="Moon Num 1">
            <a:extLst>
              <a:ext uri="{FF2B5EF4-FFF2-40B4-BE49-F238E27FC236}">
                <a16:creationId xmlns:a16="http://schemas.microsoft.com/office/drawing/2014/main" id="{3DC430A0-85CB-462F-82FF-37D4AE1DC778}"/>
              </a:ext>
            </a:extLst>
          </p:cNvPr>
          <p:cNvSpPr txBox="1"/>
          <p:nvPr/>
        </p:nvSpPr>
        <p:spPr>
          <a:xfrm>
            <a:off x="1458469" y="1105440"/>
            <a:ext cx="1456181" cy="1459958"/>
          </a:xfrm>
          <a:prstGeom prst="rect">
            <a:avLst/>
          </a:prstGeom>
          <a:noFill/>
        </p:spPr>
        <p:txBody>
          <a:bodyPr wrap="square" rtlCol="0" anchor="ctr" anchorCtr="0">
            <a:noAutofit/>
          </a:bodyPr>
          <a:lstStyle/>
          <a:p>
            <a:pPr algn="ctr"/>
            <a:r>
              <a:rPr lang="en-GB" sz="9600" b="1" dirty="0">
                <a:ln w="28575" cmpd="sng">
                  <a:solidFill>
                    <a:srgbClr val="002060"/>
                  </a:solidFill>
                  <a:prstDash val="solid"/>
                </a:ln>
                <a:solidFill>
                  <a:schemeClr val="bg1"/>
                </a:solidFill>
              </a:rPr>
              <a:t>1</a:t>
            </a:r>
          </a:p>
        </p:txBody>
      </p:sp>
      <p:sp>
        <p:nvSpPr>
          <p:cNvPr id="8" name="Click the moons">
            <a:extLst>
              <a:ext uri="{FF2B5EF4-FFF2-40B4-BE49-F238E27FC236}">
                <a16:creationId xmlns:a16="http://schemas.microsoft.com/office/drawing/2014/main" id="{7BB96CDF-F138-4011-8E10-8E69D9EFACA7}"/>
              </a:ext>
            </a:extLst>
          </p:cNvPr>
          <p:cNvSpPr/>
          <p:nvPr/>
        </p:nvSpPr>
        <p:spPr>
          <a:xfrm>
            <a:off x="1458468" y="274363"/>
            <a:ext cx="6227064" cy="630936"/>
          </a:xfrm>
          <a:prstGeom prst="roundRect">
            <a:avLst>
              <a:gd name="adj" fmla="val 50000"/>
            </a:avLst>
          </a:prstGeom>
          <a:solidFill>
            <a:schemeClr val="bg1"/>
          </a:solidFill>
          <a:ln w="57150">
            <a:solidFill>
              <a:srgbClr val="003E7D"/>
            </a:solidFill>
          </a:ln>
          <a:effectLst>
            <a:outerShdw dist="635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bIns="108000" rtlCol="0" anchor="ctr"/>
          <a:lstStyle/>
          <a:p>
            <a:pPr algn="ctr"/>
            <a:r>
              <a:rPr lang="en-GB" sz="2800" dirty="0">
                <a:solidFill>
                  <a:schemeClr val="tx1"/>
                </a:solidFill>
              </a:rPr>
              <a:t>Click the moons to reveal the facts.</a:t>
            </a:r>
          </a:p>
        </p:txBody>
      </p:sp>
    </p:spTree>
    <p:extLst>
      <p:ext uri="{BB962C8B-B14F-4D97-AF65-F5344CB8AC3E}">
        <p14:creationId xmlns:p14="http://schemas.microsoft.com/office/powerpoint/2010/main" val="406440165"/>
      </p:ext>
    </p:extLst>
  </p:cSld>
  <p:clrMapOvr>
    <a:masterClrMapping/>
  </p:clrMapOvr>
  <p:transition spd="slow" advClick="0">
    <p:push dir="u"/>
  </p:transition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6" presetClass="entr" presetSubtype="32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circle(out)">
                                          <p:cBhvr>
                                            <p:cTn id="7" dur="700"/>
                                            <p:tgtEl>
                                              <p:spTgt spid="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  <p:seq concurrent="1" nextAc="seek">
                  <p:cTn id="8" restart="whenNotActive" fill="hold" evtFilter="cancelBubble" nodeType="interactiveSeq">
                    <p:stCondLst>
                      <p:cond evt="onClick" delay="0">
                        <p:tgtEl>
                          <p:spTgt spid="6"/>
                        </p:tgtEl>
                      </p:cond>
                    </p:stCondLst>
                    <p:endSync evt="end" delay="0">
                      <p:rtn val="all"/>
                    </p:endSync>
                    <p:childTnLst>
                      <p:par>
                        <p:cTn id="9" fill="hold">
                          <p:stCondLst>
                            <p:cond delay="0"/>
                          </p:stCondLst>
                          <p:childTnLst>
                            <p:par>
                              <p:cTn id="10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1" presetID="42" presetClass="path" presetSubtype="0" accel="19000" fill="hold" nodeType="clickEffect" p14:presetBounceEnd="10000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1.38889E-6 3.33333E-6 L 0.05434 3.33333E-6 " pathEditMode="relative" rAng="0" ptsTypes="AA" p14:bounceEnd="10000">
                                          <p:cBhvr>
                                            <p:cTn id="12" dur="3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2708" y="0"/>
                                        </p:animMotion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3" fill="hold">
                                <p:stCondLst>
                                  <p:cond delay="300"/>
                                </p:stCondLst>
                                <p:childTnLst>
                                  <p:par>
                                    <p:cTn id="14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6" dur="3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7" fill="hold">
                                <p:stCondLst>
                                  <p:cond delay="600"/>
                                </p:stCondLst>
                                <p:childTnLst>
                                  <p:par>
                                    <p:cTn id="18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0" dur="500"/>
                                            <p:tgtEl>
                                              <p:spTgt spid="1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nextCondLst>
                    <p:cond evt="onClick" delay="0">
                      <p:tgtEl>
                        <p:spTgt spid="6"/>
                      </p:tgtEl>
                    </p:cond>
                  </p:nextCondLst>
                </p:seq>
                <p:seq concurrent="1" nextAc="seek">
                  <p:cTn id="21" restart="whenNotActive" fill="hold" evtFilter="cancelBubble" nodeType="interactiveSeq">
                    <p:stCondLst>
                      <p:cond evt="onClick" delay="0">
                        <p:tgtEl>
                          <p:spTgt spid="22"/>
                        </p:tgtEl>
                      </p:cond>
                    </p:stCondLst>
                    <p:endSync evt="end" delay="0">
                      <p:rtn val="all"/>
                    </p:endSync>
                    <p:childTnLst>
                      <p:par>
                        <p:cTn id="22" fill="hold">
                          <p:stCondLst>
                            <p:cond delay="0"/>
                          </p:stCondLst>
                          <p:childTnLst>
                            <p:par>
                              <p:cTn id="23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24" presetID="42" presetClass="path" presetSubtype="0" accel="19000" fill="hold" nodeType="clickEffect" p14:presetBounceEnd="10000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-4.16667E-6 -1.48148E-6 L 0.05434 -1.48148E-6 " pathEditMode="relative" rAng="0" ptsTypes="AA" p14:bounceEnd="10000">
                                          <p:cBhvr>
                                            <p:cTn id="25" dur="3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2708" y="0"/>
                                        </p:animMotion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6" fill="hold">
                                <p:stCondLst>
                                  <p:cond delay="300"/>
                                </p:stCondLst>
                                <p:childTnLst>
                                  <p:par>
                                    <p:cTn id="27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9" dur="300"/>
                                            <p:tgtEl>
                                              <p:spTgt spid="2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0" fill="hold">
                                <p:stCondLst>
                                  <p:cond delay="600"/>
                                </p:stCondLst>
                                <p:childTnLst>
                                  <p:par>
                                    <p:cTn id="31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3" dur="500"/>
                                            <p:tgtEl>
                                              <p:spTgt spid="2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nextCondLst>
                    <p:cond evt="onClick" delay="0">
                      <p:tgtEl>
                        <p:spTgt spid="22"/>
                      </p:tgtEl>
                    </p:cond>
                  </p:nextCondLst>
                </p:seq>
                <p:seq concurrent="1" nextAc="seek">
                  <p:cTn id="34" restart="whenNotActive" fill="hold" evtFilter="cancelBubble" nodeType="interactiveSeq">
                    <p:stCondLst>
                      <p:cond evt="onClick" delay="0">
                        <p:tgtEl>
                          <p:spTgt spid="26"/>
                        </p:tgtEl>
                      </p:cond>
                    </p:stCondLst>
                    <p:endSync evt="end" delay="0">
                      <p:rtn val="all"/>
                    </p:endSync>
                    <p:childTnLst>
                      <p:par>
                        <p:cTn id="35" fill="hold">
                          <p:stCondLst>
                            <p:cond delay="0"/>
                          </p:stCondLst>
                          <p:childTnLst>
                            <p:par>
                              <p:cTn id="36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37" presetID="42" presetClass="path" presetSubtype="0" accel="19000" fill="hold" nodeType="clickEffect" p14:presetBounceEnd="10000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-4.16667E-6 -4.81481E-6 L 0.05434 -4.81481E-6 " pathEditMode="relative" rAng="0" ptsTypes="AA" p14:bounceEnd="10000">
                                          <p:cBhvr>
                                            <p:cTn id="38" dur="300" fill="hold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2708" y="0"/>
                                        </p:animMotion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9" fill="hold">
                                <p:stCondLst>
                                  <p:cond delay="300"/>
                                </p:stCondLst>
                                <p:childTnLst>
                                  <p:par>
                                    <p:cTn id="40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2" dur="300"/>
                                            <p:tgtEl>
                                              <p:spTgt spid="2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3" fill="hold">
                                <p:stCondLst>
                                  <p:cond delay="600"/>
                                </p:stCondLst>
                                <p:childTnLst>
                                  <p:par>
                                    <p:cTn id="44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4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6" dur="500"/>
                                            <p:tgtEl>
                                              <p:spTgt spid="2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nextCondLst>
                    <p:cond evt="onClick" delay="0">
                      <p:tgtEl>
                        <p:spTgt spid="26"/>
                      </p:tgtEl>
                    </p:cond>
                  </p:nextCondLst>
                </p:seq>
                <p:seq concurrent="1" nextAc="seek">
                  <p:cTn id="47" restart="whenNotActive" fill="hold" evtFilter="cancelBubble" nodeType="interactiveSeq">
                    <p:stCondLst>
                      <p:cond evt="onClick" delay="0">
                        <p:tgtEl>
                          <p:spTgt spid="29"/>
                        </p:tgtEl>
                      </p:cond>
                    </p:stCondLst>
                    <p:endSync evt="end" delay="0">
                      <p:rtn val="all"/>
                    </p:endSync>
                    <p:childTnLst>
                      <p:par>
                        <p:cTn id="48" fill="hold">
                          <p:stCondLst>
                            <p:cond delay="0"/>
                          </p:stCondLst>
                          <p:childTnLst>
                            <p:par>
                              <p:cTn id="49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0" presetID="27" presetClass="emph" presetSubtype="0" fill="remove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animClr clrSpc="rgb" dir="cw">
                                          <p:cBhvr override="childStyle">
                                            <p:cTn id="51" dur="250" autoRev="1" fill="remove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style.color</p:attrName>
                                            </p:attrNameLst>
                                          </p:cBhvr>
                                          <p:to>
                                            <a:srgbClr val="FFC000"/>
                                          </p:to>
                                        </p:animClr>
                                        <p:animClr clrSpc="rgb" dir="cw">
                                          <p:cBhvr>
                                            <p:cTn id="52" dur="250" autoRev="1" fill="remove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fillcolor</p:attrName>
                                            </p:attrNameLst>
                                          </p:cBhvr>
                                          <p:to>
                                            <a:srgbClr val="FFC000"/>
                                          </p:to>
                                        </p:animClr>
                                        <p:set>
                                          <p:cBhvr>
                                            <p:cTn id="53" dur="250" autoRev="1" fill="remove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fill.type</p:attrName>
                                            </p:attrNameLst>
                                          </p:cBhvr>
                                          <p:to>
                                            <p:strVal val="solid"/>
                                          </p:to>
                                        </p:set>
                                        <p:set>
                                          <p:cBhvr>
                                            <p:cTn id="54" dur="250" autoRev="1" fill="remove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fill.on</p:attrName>
                                            </p:attrNameLst>
                                          </p:cBhvr>
                                          <p:to>
                                            <p:strVal val="true"/>
                                          </p:to>
                                        </p:se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nextCondLst>
                    <p:cond evt="onClick" delay="0">
                      <p:tgtEl>
                        <p:spTgt spid="29"/>
                      </p:tgtEl>
                    </p:cond>
                  </p:nextCondLst>
                </p:seq>
              </p:childTnLst>
            </p:cTn>
          </p:par>
        </p:tnLst>
        <p:bldLst>
          <p:bldP spid="29" grpId="0" animBg="1"/>
          <p:bldP spid="27" grpId="0"/>
          <p:bldP spid="28" grpId="0"/>
          <p:bldP spid="23" grpId="0"/>
          <p:bldP spid="24" grpId="0"/>
          <p:bldP spid="16" grpId="0"/>
          <p:bldP spid="17" grpId="0"/>
          <p:bldP spid="8" grpId="0" animBg="1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6" presetClass="entr" presetSubtype="32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circle(out)">
                                          <p:cBhvr>
                                            <p:cTn id="7" dur="700"/>
                                            <p:tgtEl>
                                              <p:spTgt spid="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  <p:seq concurrent="1" nextAc="seek">
                  <p:cTn id="8" restart="whenNotActive" fill="hold" evtFilter="cancelBubble" nodeType="interactiveSeq">
                    <p:stCondLst>
                      <p:cond evt="onClick" delay="0">
                        <p:tgtEl>
                          <p:spTgt spid="6"/>
                        </p:tgtEl>
                      </p:cond>
                    </p:stCondLst>
                    <p:endSync evt="end" delay="0">
                      <p:rtn val="all"/>
                    </p:endSync>
                    <p:childTnLst>
                      <p:par>
                        <p:cTn id="9" fill="hold">
                          <p:stCondLst>
                            <p:cond delay="0"/>
                          </p:stCondLst>
                          <p:childTnLst>
                            <p:par>
                              <p:cTn id="10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1" presetID="42" presetClass="path" presetSubtype="0" accel="19000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1.38889E-6 3.33333E-6 L 0.05434 3.33333E-6 " pathEditMode="relative" rAng="0" ptsTypes="AA">
                                          <p:cBhvr>
                                            <p:cTn id="12" dur="3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2708" y="0"/>
                                        </p:animMotion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3" fill="hold">
                                <p:stCondLst>
                                  <p:cond delay="300"/>
                                </p:stCondLst>
                                <p:childTnLst>
                                  <p:par>
                                    <p:cTn id="14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6" dur="3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7" fill="hold">
                                <p:stCondLst>
                                  <p:cond delay="600"/>
                                </p:stCondLst>
                                <p:childTnLst>
                                  <p:par>
                                    <p:cTn id="18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0" dur="500"/>
                                            <p:tgtEl>
                                              <p:spTgt spid="1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nextCondLst>
                    <p:cond evt="onClick" delay="0">
                      <p:tgtEl>
                        <p:spTgt spid="6"/>
                      </p:tgtEl>
                    </p:cond>
                  </p:nextCondLst>
                </p:seq>
                <p:seq concurrent="1" nextAc="seek">
                  <p:cTn id="21" restart="whenNotActive" fill="hold" evtFilter="cancelBubble" nodeType="interactiveSeq">
                    <p:stCondLst>
                      <p:cond evt="onClick" delay="0">
                        <p:tgtEl>
                          <p:spTgt spid="22"/>
                        </p:tgtEl>
                      </p:cond>
                    </p:stCondLst>
                    <p:endSync evt="end" delay="0">
                      <p:rtn val="all"/>
                    </p:endSync>
                    <p:childTnLst>
                      <p:par>
                        <p:cTn id="22" fill="hold">
                          <p:stCondLst>
                            <p:cond delay="0"/>
                          </p:stCondLst>
                          <p:childTnLst>
                            <p:par>
                              <p:cTn id="23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24" presetID="42" presetClass="path" presetSubtype="0" accel="19000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-4.16667E-6 -1.48148E-6 L 0.05434 -1.48148E-6 " pathEditMode="relative" rAng="0" ptsTypes="AA">
                                          <p:cBhvr>
                                            <p:cTn id="25" dur="3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2708" y="0"/>
                                        </p:animMotion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6" fill="hold">
                                <p:stCondLst>
                                  <p:cond delay="300"/>
                                </p:stCondLst>
                                <p:childTnLst>
                                  <p:par>
                                    <p:cTn id="27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9" dur="300"/>
                                            <p:tgtEl>
                                              <p:spTgt spid="2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0" fill="hold">
                                <p:stCondLst>
                                  <p:cond delay="600"/>
                                </p:stCondLst>
                                <p:childTnLst>
                                  <p:par>
                                    <p:cTn id="31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3" dur="500"/>
                                            <p:tgtEl>
                                              <p:spTgt spid="2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nextCondLst>
                    <p:cond evt="onClick" delay="0">
                      <p:tgtEl>
                        <p:spTgt spid="22"/>
                      </p:tgtEl>
                    </p:cond>
                  </p:nextCondLst>
                </p:seq>
                <p:seq concurrent="1" nextAc="seek">
                  <p:cTn id="34" restart="whenNotActive" fill="hold" evtFilter="cancelBubble" nodeType="interactiveSeq">
                    <p:stCondLst>
                      <p:cond evt="onClick" delay="0">
                        <p:tgtEl>
                          <p:spTgt spid="26"/>
                        </p:tgtEl>
                      </p:cond>
                    </p:stCondLst>
                    <p:endSync evt="end" delay="0">
                      <p:rtn val="all"/>
                    </p:endSync>
                    <p:childTnLst>
                      <p:par>
                        <p:cTn id="35" fill="hold">
                          <p:stCondLst>
                            <p:cond delay="0"/>
                          </p:stCondLst>
                          <p:childTnLst>
                            <p:par>
                              <p:cTn id="36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37" presetID="42" presetClass="path" presetSubtype="0" accel="19000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-4.16667E-6 -4.81481E-6 L 0.05434 -4.81481E-6 " pathEditMode="relative" rAng="0" ptsTypes="AA">
                                          <p:cBhvr>
                                            <p:cTn id="38" dur="300" fill="hold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2708" y="0"/>
                                        </p:animMotion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9" fill="hold">
                                <p:stCondLst>
                                  <p:cond delay="300"/>
                                </p:stCondLst>
                                <p:childTnLst>
                                  <p:par>
                                    <p:cTn id="40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2" dur="300"/>
                                            <p:tgtEl>
                                              <p:spTgt spid="2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3" fill="hold">
                                <p:stCondLst>
                                  <p:cond delay="600"/>
                                </p:stCondLst>
                                <p:childTnLst>
                                  <p:par>
                                    <p:cTn id="44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4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6" dur="500"/>
                                            <p:tgtEl>
                                              <p:spTgt spid="2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nextCondLst>
                    <p:cond evt="onClick" delay="0">
                      <p:tgtEl>
                        <p:spTgt spid="26"/>
                      </p:tgtEl>
                    </p:cond>
                  </p:nextCondLst>
                </p:seq>
                <p:seq concurrent="1" nextAc="seek">
                  <p:cTn id="47" restart="whenNotActive" fill="hold" evtFilter="cancelBubble" nodeType="interactiveSeq">
                    <p:stCondLst>
                      <p:cond evt="onClick" delay="0">
                        <p:tgtEl>
                          <p:spTgt spid="29"/>
                        </p:tgtEl>
                      </p:cond>
                    </p:stCondLst>
                    <p:endSync evt="end" delay="0">
                      <p:rtn val="all"/>
                    </p:endSync>
                    <p:childTnLst>
                      <p:par>
                        <p:cTn id="48" fill="hold">
                          <p:stCondLst>
                            <p:cond delay="0"/>
                          </p:stCondLst>
                          <p:childTnLst>
                            <p:par>
                              <p:cTn id="49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0" presetID="27" presetClass="emph" presetSubtype="0" fill="remove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animClr clrSpc="rgb" dir="cw">
                                          <p:cBhvr override="childStyle">
                                            <p:cTn id="51" dur="250" autoRev="1" fill="remove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style.color</p:attrName>
                                            </p:attrNameLst>
                                          </p:cBhvr>
                                          <p:to>
                                            <a:srgbClr val="FFC000"/>
                                          </p:to>
                                        </p:animClr>
                                        <p:animClr clrSpc="rgb" dir="cw">
                                          <p:cBhvr>
                                            <p:cTn id="52" dur="250" autoRev="1" fill="remove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fillcolor</p:attrName>
                                            </p:attrNameLst>
                                          </p:cBhvr>
                                          <p:to>
                                            <a:srgbClr val="FFC000"/>
                                          </p:to>
                                        </p:animClr>
                                        <p:set>
                                          <p:cBhvr>
                                            <p:cTn id="53" dur="250" autoRev="1" fill="remove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fill.type</p:attrName>
                                            </p:attrNameLst>
                                          </p:cBhvr>
                                          <p:to>
                                            <p:strVal val="solid"/>
                                          </p:to>
                                        </p:set>
                                        <p:set>
                                          <p:cBhvr>
                                            <p:cTn id="54" dur="250" autoRev="1" fill="remove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fill.on</p:attrName>
                                            </p:attrNameLst>
                                          </p:cBhvr>
                                          <p:to>
                                            <p:strVal val="true"/>
                                          </p:to>
                                        </p:se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nextCondLst>
                    <p:cond evt="onClick" delay="0">
                      <p:tgtEl>
                        <p:spTgt spid="29"/>
                      </p:tgtEl>
                    </p:cond>
                  </p:nextCondLst>
                </p:seq>
              </p:childTnLst>
            </p:cTn>
          </p:par>
        </p:tnLst>
        <p:bldLst>
          <p:bldP spid="29" grpId="0" animBg="1"/>
          <p:bldP spid="27" grpId="0"/>
          <p:bldP spid="28" grpId="0"/>
          <p:bldP spid="23" grpId="0"/>
          <p:bldP spid="24" grpId="0"/>
          <p:bldP spid="16" grpId="0"/>
          <p:bldP spid="17" grpId="0"/>
          <p:bldP spid="8" grpId="0" animBg="1"/>
        </p:bldLst>
      </p:timing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06D86926-8661-423C-850D-A816DB4C26C1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838" r="-838"/>
          <a:stretch/>
        </p:blipFill>
        <p:spPr>
          <a:xfrm>
            <a:off x="1" y="449263"/>
            <a:ext cx="9144000" cy="5959475"/>
          </a:xfrm>
          <a:prstGeom prst="rect">
            <a:avLst/>
          </a:prstGeom>
        </p:spPr>
      </p:pic>
      <p:sp>
        <p:nvSpPr>
          <p:cNvPr id="10" name="Which planet am i?">
            <a:extLst>
              <a:ext uri="{FF2B5EF4-FFF2-40B4-BE49-F238E27FC236}">
                <a16:creationId xmlns:a16="http://schemas.microsoft.com/office/drawing/2014/main" id="{E54D0E4A-A042-4095-A0BA-B607D7BFE40F}"/>
              </a:ext>
            </a:extLst>
          </p:cNvPr>
          <p:cNvSpPr/>
          <p:nvPr/>
        </p:nvSpPr>
        <p:spPr>
          <a:xfrm>
            <a:off x="2971800" y="3060700"/>
            <a:ext cx="3200400" cy="736600"/>
          </a:xfrm>
          <a:prstGeom prst="roundRect">
            <a:avLst>
              <a:gd name="adj" fmla="val 50000"/>
            </a:avLst>
          </a:prstGeom>
          <a:solidFill>
            <a:schemeClr val="bg1"/>
          </a:solidFill>
          <a:ln w="57150">
            <a:solidFill>
              <a:srgbClr val="003E7D"/>
            </a:solidFill>
          </a:ln>
          <a:effectLst>
            <a:outerShdw dist="635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bIns="108000" rtlCol="0" anchor="ctr"/>
          <a:lstStyle/>
          <a:p>
            <a:pPr algn="ctr"/>
            <a:r>
              <a:rPr lang="en-GB" sz="3600" b="1" dirty="0">
                <a:solidFill>
                  <a:schemeClr val="tx1"/>
                </a:solidFill>
              </a:rPr>
              <a:t>I am Uranus!</a:t>
            </a:r>
          </a:p>
        </p:txBody>
      </p:sp>
      <p:sp>
        <p:nvSpPr>
          <p:cNvPr id="5" name="Next Slide Arrow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5891D7E7-3625-4097-BB0B-4CAD30B2C542}"/>
              </a:ext>
            </a:extLst>
          </p:cNvPr>
          <p:cNvSpPr/>
          <p:nvPr/>
        </p:nvSpPr>
        <p:spPr>
          <a:xfrm rot="5400000">
            <a:off x="4078090" y="5382781"/>
            <a:ext cx="987820" cy="1246188"/>
          </a:xfrm>
          <a:prstGeom prst="chevron">
            <a:avLst/>
          </a:prstGeom>
          <a:solidFill>
            <a:schemeClr val="bg1"/>
          </a:solidFill>
          <a:ln w="57150">
            <a:solidFill>
              <a:srgbClr val="003E7D"/>
            </a:solidFill>
          </a:ln>
          <a:effectLst>
            <a:outerShdw dist="635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bIns="108000" rtlCol="0" anchor="ctr"/>
          <a:lstStyle/>
          <a:p>
            <a:pPr algn="ctr"/>
            <a:endParaRPr lang="en-GB" sz="3600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02246642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0 -0.15463 " pathEditMode="relative" rAng="0" ptsTypes="AA">
                                      <p:cBhvr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7731"/>
                                    </p:animMotion>
                                  </p:childTnLst>
                                </p:cTn>
                              </p:par>
                              <p:par>
                                <p:cTn id="11" presetID="47" presetClass="entr" presetSubtype="0" fill="hold" grpId="0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3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3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3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5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13">
            <a:extLst>
              <a:ext uri="{FF2B5EF4-FFF2-40B4-BE49-F238E27FC236}">
                <a16:creationId xmlns:a16="http://schemas.microsoft.com/office/drawing/2014/main" id="{793C8D37-1749-4466-914A-E23E461AB388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14921" t="28042"/>
          <a:stretch/>
        </p:blipFill>
        <p:spPr>
          <a:xfrm>
            <a:off x="1364342" y="1923142"/>
            <a:ext cx="7779657" cy="4934858"/>
          </a:xfrm>
          <a:prstGeom prst="rect">
            <a:avLst/>
          </a:prstGeom>
        </p:spPr>
      </p:pic>
      <p:sp>
        <p:nvSpPr>
          <p:cNvPr id="2" name="Which planet am i?">
            <a:extLst>
              <a:ext uri="{FF2B5EF4-FFF2-40B4-BE49-F238E27FC236}">
                <a16:creationId xmlns:a16="http://schemas.microsoft.com/office/drawing/2014/main" id="{A9AF632D-9602-4632-96FB-B2848A3E4217}"/>
              </a:ext>
            </a:extLst>
          </p:cNvPr>
          <p:cNvSpPr/>
          <p:nvPr/>
        </p:nvSpPr>
        <p:spPr>
          <a:xfrm>
            <a:off x="1438275" y="3060700"/>
            <a:ext cx="6267450" cy="736600"/>
          </a:xfrm>
          <a:prstGeom prst="roundRect">
            <a:avLst>
              <a:gd name="adj" fmla="val 50000"/>
            </a:avLst>
          </a:prstGeom>
          <a:solidFill>
            <a:schemeClr val="bg1"/>
          </a:solidFill>
          <a:ln w="57150">
            <a:solidFill>
              <a:srgbClr val="003E7D"/>
            </a:solidFill>
          </a:ln>
          <a:effectLst>
            <a:outerShdw dist="635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bIns="108000" rtlCol="0" anchor="ctr"/>
          <a:lstStyle/>
          <a:p>
            <a:pPr algn="ctr"/>
            <a:r>
              <a:rPr lang="en-GB" sz="2800" dirty="0">
                <a:solidFill>
                  <a:schemeClr val="tx1"/>
                </a:solidFill>
              </a:rPr>
              <a:t>Well done for completing </a:t>
            </a:r>
            <a:r>
              <a:rPr lang="en-GB" sz="2800">
                <a:solidFill>
                  <a:schemeClr val="tx1"/>
                </a:solidFill>
              </a:rPr>
              <a:t>the game!</a:t>
            </a:r>
            <a:endParaRPr lang="en-GB" sz="2800" dirty="0">
              <a:solidFill>
                <a:schemeClr val="tx1"/>
              </a:solidFill>
            </a:endParaRP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39A1B30F-B7F7-46B7-B852-F7619AFF284D}"/>
              </a:ext>
            </a:extLst>
          </p:cNvPr>
          <p:cNvGrpSpPr/>
          <p:nvPr/>
        </p:nvGrpSpPr>
        <p:grpSpPr>
          <a:xfrm>
            <a:off x="3764654" y="-381895"/>
            <a:ext cx="1614692" cy="1223978"/>
            <a:chOff x="4028922" y="1204110"/>
            <a:chExt cx="1614692" cy="1223978"/>
          </a:xfrm>
        </p:grpSpPr>
        <p:pic>
          <p:nvPicPr>
            <p:cNvPr id="8" name="Picture 7">
              <a:extLst>
                <a:ext uri="{FF2B5EF4-FFF2-40B4-BE49-F238E27FC236}">
                  <a16:creationId xmlns:a16="http://schemas.microsoft.com/office/drawing/2014/main" id="{CC803E00-A72E-4CAC-948D-E973EAF8ECB8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4028922" y="1204110"/>
              <a:ext cx="1086156" cy="1223978"/>
            </a:xfrm>
            <a:prstGeom prst="rect">
              <a:avLst/>
            </a:prstGeom>
          </p:spPr>
        </p:pic>
        <p:pic>
          <p:nvPicPr>
            <p:cNvPr id="9" name="Picture 8">
              <a:extLst>
                <a:ext uri="{FF2B5EF4-FFF2-40B4-BE49-F238E27FC236}">
                  <a16:creationId xmlns:a16="http://schemas.microsoft.com/office/drawing/2014/main" id="{23BA560B-973D-4A62-BE83-A536C6AAE8C6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 rot="7920954">
              <a:off x="5204454" y="1219100"/>
              <a:ext cx="412960" cy="465360"/>
            </a:xfrm>
            <a:prstGeom prst="rect">
              <a:avLst/>
            </a:prstGeom>
          </p:spPr>
        </p:pic>
        <p:pic>
          <p:nvPicPr>
            <p:cNvPr id="10" name="Picture 9">
              <a:extLst>
                <a:ext uri="{FF2B5EF4-FFF2-40B4-BE49-F238E27FC236}">
                  <a16:creationId xmlns:a16="http://schemas.microsoft.com/office/drawing/2014/main" id="{F5A9753B-6304-48AE-8232-D0775041A4BA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 rot="7920954">
              <a:off x="5171429" y="1723754"/>
              <a:ext cx="282575" cy="318430"/>
            </a:xfrm>
            <a:prstGeom prst="rect">
              <a:avLst/>
            </a:prstGeom>
          </p:spPr>
        </p:pic>
      </p:grpSp>
      <p:pic>
        <p:nvPicPr>
          <p:cNvPr id="12" name="Picture 11">
            <a:extLst>
              <a:ext uri="{FF2B5EF4-FFF2-40B4-BE49-F238E27FC236}">
                <a16:creationId xmlns:a16="http://schemas.microsoft.com/office/drawing/2014/main" id="{9DDC6D38-DA3E-49FF-8ABC-FAF99CD7D6FD}"/>
              </a:ext>
            </a:extLst>
          </p:cNvPr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9366046">
            <a:off x="7039816" y="945580"/>
            <a:ext cx="551429" cy="621400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DD57A79F-DF7F-4631-9BEF-8A37F6143BAB}"/>
              </a:ext>
            </a:extLst>
          </p:cNvPr>
          <p:cNvPicPr>
            <a:picLocks noChangeAspect="1"/>
          </p:cNvPicPr>
          <p:nvPr/>
        </p:nvPicPr>
        <p:blipFill>
          <a:blip r:embed="rId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9366046">
            <a:off x="-264605" y="2360676"/>
            <a:ext cx="884537" cy="9967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462739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Rot by="21600000">
                                      <p:cBhvr>
                                        <p:cTn id="12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Rot by="-21600000">
                                      <p:cBhvr>
                                        <p:cTn id="17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" presetClass="path" presetSubtype="0" repeatCount="indefinite" fill="hold" nodeType="with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Motion origin="layout" path="M 0 -3.33333E-6 C 0.22552 -3.33333E-6 0.40903 0.19885 0.40903 0.44398 C 0.40903 0.68912 0.22552 0.8882 0 0.8882 C -0.22569 0.8882 -0.40903 0.68912 -0.40903 0.44398 C -0.40903 0.19885 -0.22569 -3.33333E-6 0 -3.33333E-6 Z " pathEditMode="relative" rAng="0" ptsTypes="AAAAA">
                                      <p:cBhvr>
                                        <p:cTn id="22" dur="20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44398"/>
                                    </p:animMotion>
                                  </p:childTnLst>
                                </p:cTn>
                              </p:par>
                              <p:par>
                                <p:cTn id="23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Rot by="21600000">
                                      <p:cBhvr>
                                        <p:cTn id="24" dur="10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64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64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080758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owerPoint Template.potx" id="{8C058020-CE1A-4275-96FF-3E9B179AFEF1}" vid="{BE2BE99D-79A1-4F73-BB89-E052F53DA928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PowerPoint Template</Template>
  <TotalTime>298</TotalTime>
  <Words>386</Words>
  <Application>Microsoft Office PowerPoint</Application>
  <PresentationFormat>On-screen Show (4:3)</PresentationFormat>
  <Paragraphs>74</Paragraphs>
  <Slides>20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20</vt:i4>
      </vt:variant>
    </vt:vector>
  </HeadingPairs>
  <TitlesOfParts>
    <vt:vector size="24" baseType="lpstr">
      <vt:lpstr>Arial</vt:lpstr>
      <vt:lpstr>Calibri</vt:lpstr>
      <vt:lpstr>Twinkl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Guidance</dc:title>
  <dc:creator>Jonathan Fox</dc:creator>
  <cp:lastModifiedBy>Lucy Pilgrim</cp:lastModifiedBy>
  <cp:revision>30</cp:revision>
  <dcterms:created xsi:type="dcterms:W3CDTF">2021-03-24T16:03:00Z</dcterms:created>
  <dcterms:modified xsi:type="dcterms:W3CDTF">2021-07-08T14:53:27Z</dcterms:modified>
</cp:coreProperties>
</file>