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0"/>
  </p:handoutMasterIdLst>
  <p:sldIdLst>
    <p:sldId id="258" r:id="rId2"/>
    <p:sldId id="259" r:id="rId3"/>
    <p:sldId id="261" r:id="rId4"/>
    <p:sldId id="262" r:id="rId5"/>
    <p:sldId id="263" r:id="rId6"/>
    <p:sldId id="264" r:id="rId7"/>
    <p:sldId id="265" r:id="rId8"/>
    <p:sldId id="260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assoon Infant Md" panose="02000603050000020003" pitchFamily="2" charset="0"/>
      <p:regular r:id="rId15"/>
    </p:embeddedFont>
    <p:embeddedFont>
      <p:font typeface="Sassoon Infant Rg" panose="02000803050000020003"/>
      <p:regular r:id="rId16"/>
      <p:bold r:id="rId1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D321"/>
    <a:srgbClr val="ACDDFD"/>
    <a:srgbClr val="FF8400"/>
    <a:srgbClr val="FFD200"/>
    <a:srgbClr val="FFA44B"/>
    <a:srgbClr val="23A7F9"/>
    <a:srgbClr val="21A6F9"/>
    <a:srgbClr val="FEFB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546" y="90"/>
      </p:cViewPr>
      <p:guideLst>
        <p:guide orient="horz" pos="2183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058806B-CFD7-4985-A03B-8FF153FB46D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1B9522-C3E7-4605-8F26-69AB23A0B3E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460461F-A059-4114-846B-0448070C62F7}" type="datetimeFigureOut">
              <a:rPr lang="en-GB"/>
              <a:pPr>
                <a:defRPr/>
              </a:pPr>
              <a:t>21/03/2020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F03C98-D80F-4E43-A2D9-164902823BC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817F6B-BA55-4A69-A6A1-C1D7DB31564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3968A87-024B-47D8-93FB-7D81DC16125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CF36134-5254-4342-BB1C-4CF7F080D73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945F28E3-04DC-4844-845E-4BFCE38F10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879949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C165754-EDE4-4926-9963-DD863A2AA2F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F5C71682-0226-4D5A-A5F5-726BD9E74F1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38149"/>
            <a:ext cx="8220075" cy="123825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1676400"/>
            <a:ext cx="8220075" cy="4719637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5161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1AEA1A95-F946-46A8-996B-4FC50C0CB57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198" y="438149"/>
            <a:ext cx="8220075" cy="123825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197" y="1676400"/>
            <a:ext cx="8220075" cy="4719637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54094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46676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5279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9CBAC14C-FA06-46AA-9A9D-0D6755A3F0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0612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2F28DFD-A247-4D89-9C39-3A046C1CE26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4372767-359A-4DCC-8E9E-1F506693F33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1" r:id="rId4"/>
    <p:sldLayoutId id="2147483712" r:id="rId5"/>
    <p:sldLayoutId id="214748371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D3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>
            <a:extLst>
              <a:ext uri="{FF2B5EF4-FFF2-40B4-BE49-F238E27FC236}">
                <a16:creationId xmlns:a16="http://schemas.microsoft.com/office/drawing/2014/main" id="{5720A9E1-0D02-4554-99EF-9E028B84EF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007" b="23470"/>
          <a:stretch>
            <a:fillRect/>
          </a:stretch>
        </p:blipFill>
        <p:spPr bwMode="auto">
          <a:xfrm>
            <a:off x="4970463" y="977900"/>
            <a:ext cx="4183062" cy="588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4">
            <a:extLst>
              <a:ext uri="{FF2B5EF4-FFF2-40B4-BE49-F238E27FC236}">
                <a16:creationId xmlns:a16="http://schemas.microsoft.com/office/drawing/2014/main" id="{D5354903-F9A9-407F-B12F-1ECEB32A6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08" r="2" b="10963"/>
          <a:stretch>
            <a:fillRect/>
          </a:stretch>
        </p:blipFill>
        <p:spPr bwMode="auto">
          <a:xfrm>
            <a:off x="0" y="1101725"/>
            <a:ext cx="6673850" cy="575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8">
            <a:extLst>
              <a:ext uri="{FF2B5EF4-FFF2-40B4-BE49-F238E27FC236}">
                <a16:creationId xmlns:a16="http://schemas.microsoft.com/office/drawing/2014/main" id="{188198C9-3E38-4F88-BBC4-2BFCFA625D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501"/>
          <a:stretch>
            <a:fillRect/>
          </a:stretch>
        </p:blipFill>
        <p:spPr bwMode="auto">
          <a:xfrm>
            <a:off x="1943100" y="2895600"/>
            <a:ext cx="3973513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0B370A4-A6F4-4E61-AD00-1DCACA1C465B}"/>
              </a:ext>
            </a:extLst>
          </p:cNvPr>
          <p:cNvSpPr/>
          <p:nvPr/>
        </p:nvSpPr>
        <p:spPr>
          <a:xfrm>
            <a:off x="0" y="5029200"/>
            <a:ext cx="9144000" cy="1620838"/>
          </a:xfrm>
          <a:prstGeom prst="rect">
            <a:avLst/>
          </a:prstGeom>
          <a:solidFill>
            <a:schemeClr val="bg1"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4800" dirty="0">
                <a:solidFill>
                  <a:schemeClr val="tx1"/>
                </a:solidFill>
                <a:latin typeface="+mj-lt"/>
              </a:rPr>
              <a:t>Variations in Animal Groups</a:t>
            </a:r>
          </a:p>
          <a:p>
            <a:pPr algn="ctr">
              <a:defRPr/>
            </a:pPr>
            <a:r>
              <a:rPr lang="en-GB" sz="2800" dirty="0">
                <a:solidFill>
                  <a:schemeClr val="tx1"/>
                </a:solidFill>
              </a:rPr>
              <a:t>Discussion Prompts</a:t>
            </a:r>
          </a:p>
        </p:txBody>
      </p:sp>
      <p:pic>
        <p:nvPicPr>
          <p:cNvPr id="7174" name="Picture 4">
            <a:extLst>
              <a:ext uri="{FF2B5EF4-FFF2-40B4-BE49-F238E27FC236}">
                <a16:creationId xmlns:a16="http://schemas.microsoft.com/office/drawing/2014/main" id="{2320C7E9-8763-44DA-9475-25C39F3AA287}"/>
              </a:ext>
            </a:extLst>
          </p:cNvPr>
          <p:cNvPicPr>
            <a:picLocks noChangeAspect="1"/>
          </p:cNvPicPr>
          <p:nvPr/>
        </p:nvPicPr>
        <p:blipFill>
          <a:blip r:embed="rId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263525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9">
            <a:extLst>
              <a:ext uri="{FF2B5EF4-FFF2-40B4-BE49-F238E27FC236}">
                <a16:creationId xmlns:a16="http://schemas.microsoft.com/office/drawing/2014/main" id="{3D9627A5-D977-4EFA-AE3C-FAF6DA325B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5238" y="514350"/>
            <a:ext cx="1760537" cy="248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5AEE9A5D-7635-4582-AA8D-75A6C7050649}"/>
              </a:ext>
            </a:extLst>
          </p:cNvPr>
          <p:cNvSpPr/>
          <p:nvPr/>
        </p:nvSpPr>
        <p:spPr>
          <a:xfrm>
            <a:off x="579438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rgbClr val="F9D321">
              <a:alpha val="91000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400" dirty="0">
                <a:solidFill>
                  <a:schemeClr val="bg1"/>
                </a:solidFill>
                <a:latin typeface="+mj-lt"/>
              </a:rPr>
              <a:t>Amphibians</a:t>
            </a:r>
            <a:endParaRPr lang="en-GB" sz="20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8195" name="Picture 14">
            <a:extLst>
              <a:ext uri="{FF2B5EF4-FFF2-40B4-BE49-F238E27FC236}">
                <a16:creationId xmlns:a16="http://schemas.microsoft.com/office/drawing/2014/main" id="{910FBF95-9B61-4594-A273-EE76560570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938" y="672147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60CCEF4-6094-478B-B4DD-236CD7C27769}"/>
              </a:ext>
            </a:extLst>
          </p:cNvPr>
          <p:cNvSpPr/>
          <p:nvPr/>
        </p:nvSpPr>
        <p:spPr>
          <a:xfrm>
            <a:off x="736600" y="1533525"/>
            <a:ext cx="4095750" cy="2689225"/>
          </a:xfrm>
          <a:prstGeom prst="roundRect">
            <a:avLst>
              <a:gd name="adj" fmla="val 445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8CE0B295-F05B-4332-AADC-E1364F837388}"/>
              </a:ext>
            </a:extLst>
          </p:cNvPr>
          <p:cNvSpPr/>
          <p:nvPr/>
        </p:nvSpPr>
        <p:spPr>
          <a:xfrm>
            <a:off x="4314825" y="3313113"/>
            <a:ext cx="4094163" cy="2689225"/>
          </a:xfrm>
          <a:prstGeom prst="roundRect">
            <a:avLst>
              <a:gd name="adj" fmla="val 445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E21A37A-86B1-43AA-B3FA-E7C5E22ECFD6}"/>
              </a:ext>
            </a:extLst>
          </p:cNvPr>
          <p:cNvSpPr/>
          <p:nvPr/>
        </p:nvSpPr>
        <p:spPr>
          <a:xfrm>
            <a:off x="579438" y="6442075"/>
            <a:ext cx="7985125" cy="204788"/>
          </a:xfrm>
          <a:prstGeom prst="roundRect">
            <a:avLst>
              <a:gd name="adj" fmla="val 5544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" dirty="0">
                <a:solidFill>
                  <a:schemeClr val="tx1"/>
                </a:solidFill>
              </a:rPr>
              <a:t>Photo courtesy of </a:t>
            </a:r>
            <a:r>
              <a:rPr lang="en-GB" sz="600" dirty="0" err="1">
                <a:solidFill>
                  <a:schemeClr val="tx1"/>
                </a:solidFill>
              </a:rPr>
              <a:t>wwarby</a:t>
            </a:r>
            <a:r>
              <a:rPr lang="en-GB" sz="600" dirty="0">
                <a:solidFill>
                  <a:schemeClr val="tx1"/>
                </a:solidFill>
              </a:rPr>
              <a:t>, </a:t>
            </a:r>
            <a:r>
              <a:rPr lang="en-GB" sz="600" dirty="0" err="1">
                <a:solidFill>
                  <a:schemeClr val="tx1"/>
                </a:solidFill>
              </a:rPr>
              <a:t>httpwwwflickrcomphotostopend</a:t>
            </a:r>
            <a:r>
              <a:rPr lang="en-GB" sz="600" dirty="0">
                <a:solidFill>
                  <a:schemeClr val="tx1"/>
                </a:solidFill>
              </a:rPr>
              <a:t> (@flickr.com) - granted under creative commons licence - attribution</a:t>
            </a:r>
            <a:endParaRPr lang="en-GB" sz="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199" name="TextBox 6">
            <a:extLst>
              <a:ext uri="{FF2B5EF4-FFF2-40B4-BE49-F238E27FC236}">
                <a16:creationId xmlns:a16="http://schemas.microsoft.com/office/drawing/2014/main" id="{2A635EF8-1679-4F58-9AEA-3778DCA573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9513" y="1844675"/>
            <a:ext cx="3419475" cy="976313"/>
          </a:xfrm>
          <a:prstGeom prst="roundRect">
            <a:avLst>
              <a:gd name="adj" fmla="val 10111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r>
              <a:rPr lang="en-GB" altLang="en-US"/>
              <a:t>Amphibians live on land and in water. They lay their eggs in water.</a:t>
            </a:r>
          </a:p>
        </p:txBody>
      </p:sp>
      <p:sp>
        <p:nvSpPr>
          <p:cNvPr id="8200" name="TextBox 11">
            <a:extLst>
              <a:ext uri="{FF2B5EF4-FFF2-40B4-BE49-F238E27FC236}">
                <a16:creationId xmlns:a16="http://schemas.microsoft.com/office/drawing/2014/main" id="{3CF26A5D-C970-455C-B5D0-EB6A3361EE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600" y="4754563"/>
            <a:ext cx="3422650" cy="6477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r>
              <a:rPr lang="en-GB" altLang="en-US" sz="1600"/>
              <a:t>Note the similarities and differences between them.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58DF034-3952-4AC4-ADC2-7D40EDB2EEF3}"/>
              </a:ext>
            </a:extLst>
          </p:cNvPr>
          <p:cNvSpPr txBox="1"/>
          <p:nvPr/>
        </p:nvSpPr>
        <p:spPr>
          <a:xfrm>
            <a:off x="4353557" y="5334701"/>
            <a:ext cx="285222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assoon Infant Md" panose="02000603050000020003" pitchFamily="50" charset="0"/>
              </a:rPr>
              <a:t>salamander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8A23585-D764-4F89-BF7B-52AEDB36CDD5}"/>
              </a:ext>
            </a:extLst>
          </p:cNvPr>
          <p:cNvSpPr txBox="1"/>
          <p:nvPr/>
        </p:nvSpPr>
        <p:spPr>
          <a:xfrm>
            <a:off x="736823" y="3563506"/>
            <a:ext cx="285222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assoon Infant Md" panose="02000603050000020003" pitchFamily="50" charset="0"/>
              </a:rPr>
              <a:t>frog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3A8696B-D15E-49FA-9C87-977A1CAE484E}"/>
              </a:ext>
            </a:extLst>
          </p:cNvPr>
          <p:cNvSpPr/>
          <p:nvPr/>
        </p:nvSpPr>
        <p:spPr>
          <a:xfrm>
            <a:off x="579438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rgbClr val="F9D321">
              <a:alpha val="91000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400" dirty="0">
                <a:solidFill>
                  <a:schemeClr val="bg1"/>
                </a:solidFill>
                <a:latin typeface="+mj-lt"/>
              </a:rPr>
              <a:t>Reptiles</a:t>
            </a:r>
            <a:endParaRPr lang="en-GB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236CE8B0-84F6-47C9-BF81-812DD8EFAD7D}"/>
              </a:ext>
            </a:extLst>
          </p:cNvPr>
          <p:cNvSpPr/>
          <p:nvPr/>
        </p:nvSpPr>
        <p:spPr>
          <a:xfrm>
            <a:off x="579438" y="6400800"/>
            <a:ext cx="7985125" cy="285750"/>
          </a:xfrm>
          <a:prstGeom prst="roundRect">
            <a:avLst>
              <a:gd name="adj" fmla="val 5544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" dirty="0">
                <a:solidFill>
                  <a:schemeClr val="tx1"/>
                </a:solidFill>
              </a:rPr>
              <a:t>Photo courtesy of bestrated1, 75491103@N00 (@flickr.com) - granted under creative commons licence - attribution</a:t>
            </a:r>
            <a:endParaRPr lang="en-GB" sz="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9220" name="Picture 14">
            <a:extLst>
              <a:ext uri="{FF2B5EF4-FFF2-40B4-BE49-F238E27FC236}">
                <a16:creationId xmlns:a16="http://schemas.microsoft.com/office/drawing/2014/main" id="{072D7CE8-30F2-4D18-963E-B40BBF8E98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938" y="672147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Box 7">
            <a:extLst>
              <a:ext uri="{FF2B5EF4-FFF2-40B4-BE49-F238E27FC236}">
                <a16:creationId xmlns:a16="http://schemas.microsoft.com/office/drawing/2014/main" id="{67456FDC-9129-409C-8D85-6C6413373C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9513" y="1657350"/>
            <a:ext cx="3419475" cy="1452563"/>
          </a:xfrm>
          <a:prstGeom prst="roundRect">
            <a:avLst>
              <a:gd name="adj" fmla="val 9019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r>
              <a:rPr lang="en-GB" altLang="en-US" sz="1400"/>
              <a:t>Reptiles live in water and on land.</a:t>
            </a:r>
          </a:p>
          <a:p>
            <a:r>
              <a:rPr lang="en-GB" altLang="en-US" sz="1400"/>
              <a:t>They have scales and are cold blooded. This means that they cannot keep warm by themselves and need to be in a warm place.</a:t>
            </a:r>
          </a:p>
          <a:p>
            <a:endParaRPr lang="en-GB" altLang="en-US" sz="1400"/>
          </a:p>
          <a:p>
            <a:r>
              <a:rPr lang="en-GB" altLang="en-US" sz="1400"/>
              <a:t>They lay their eggs on land.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6BD51C8-0757-4E2F-B0A5-7FDAC4B62B82}"/>
              </a:ext>
            </a:extLst>
          </p:cNvPr>
          <p:cNvSpPr/>
          <p:nvPr/>
        </p:nvSpPr>
        <p:spPr>
          <a:xfrm>
            <a:off x="736600" y="1533525"/>
            <a:ext cx="4095750" cy="2689225"/>
          </a:xfrm>
          <a:prstGeom prst="roundRect">
            <a:avLst>
              <a:gd name="adj" fmla="val 445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3CEEB78D-397C-48AD-8A94-569B8BED72C7}"/>
              </a:ext>
            </a:extLst>
          </p:cNvPr>
          <p:cNvSpPr/>
          <p:nvPr/>
        </p:nvSpPr>
        <p:spPr>
          <a:xfrm>
            <a:off x="4314825" y="3313113"/>
            <a:ext cx="4094163" cy="2689225"/>
          </a:xfrm>
          <a:prstGeom prst="roundRect">
            <a:avLst>
              <a:gd name="adj" fmla="val 445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D898787-290D-419C-872D-0FFB577C0E63}"/>
              </a:ext>
            </a:extLst>
          </p:cNvPr>
          <p:cNvSpPr txBox="1"/>
          <p:nvPr/>
        </p:nvSpPr>
        <p:spPr>
          <a:xfrm>
            <a:off x="4353557" y="5358146"/>
            <a:ext cx="285222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assoon Infant Md" panose="02000603050000020003" pitchFamily="50" charset="0"/>
              </a:rPr>
              <a:t>snake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846D222-DE20-4DAA-9120-B6C2AE6B4AB6}"/>
              </a:ext>
            </a:extLst>
          </p:cNvPr>
          <p:cNvSpPr txBox="1"/>
          <p:nvPr/>
        </p:nvSpPr>
        <p:spPr>
          <a:xfrm>
            <a:off x="736823" y="3618213"/>
            <a:ext cx="285222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assoon Infant Md" panose="02000603050000020003" pitchFamily="50" charset="0"/>
              </a:rPr>
              <a:t>lizard</a:t>
            </a:r>
          </a:p>
        </p:txBody>
      </p:sp>
      <p:sp>
        <p:nvSpPr>
          <p:cNvPr id="9226" name="TextBox 17">
            <a:extLst>
              <a:ext uri="{FF2B5EF4-FFF2-40B4-BE49-F238E27FC236}">
                <a16:creationId xmlns:a16="http://schemas.microsoft.com/office/drawing/2014/main" id="{D3233213-B7EF-465A-BF5B-BFC3054F69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600" y="4754563"/>
            <a:ext cx="3422650" cy="6477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r>
              <a:rPr lang="en-GB" altLang="en-US" sz="1600"/>
              <a:t>Note the similarities and differences between them.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C95CA96-A67D-4DC3-9082-F41A98E198BA}"/>
              </a:ext>
            </a:extLst>
          </p:cNvPr>
          <p:cNvSpPr/>
          <p:nvPr/>
        </p:nvSpPr>
        <p:spPr>
          <a:xfrm>
            <a:off x="579438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rgbClr val="F9D321">
              <a:alpha val="91000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400" dirty="0">
                <a:solidFill>
                  <a:schemeClr val="bg1"/>
                </a:solidFill>
                <a:latin typeface="+mj-lt"/>
              </a:rPr>
              <a:t>Mammals</a:t>
            </a:r>
            <a:endParaRPr lang="en-GB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81D8022-0B01-48BA-A912-4655DB4A17AE}"/>
              </a:ext>
            </a:extLst>
          </p:cNvPr>
          <p:cNvSpPr/>
          <p:nvPr/>
        </p:nvSpPr>
        <p:spPr>
          <a:xfrm>
            <a:off x="579438" y="6464300"/>
            <a:ext cx="7985125" cy="285750"/>
          </a:xfrm>
          <a:prstGeom prst="roundRect">
            <a:avLst>
              <a:gd name="adj" fmla="val 5544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" dirty="0">
                <a:solidFill>
                  <a:schemeClr val="tx1"/>
                </a:solidFill>
              </a:rPr>
              <a:t>Photo courtesy of </a:t>
            </a:r>
            <a:r>
              <a:rPr lang="en-GB" sz="600" dirty="0" err="1">
                <a:solidFill>
                  <a:schemeClr val="tx1"/>
                </a:solidFill>
              </a:rPr>
              <a:t>vickispix</a:t>
            </a:r>
            <a:r>
              <a:rPr lang="en-GB" sz="600" dirty="0">
                <a:solidFill>
                  <a:schemeClr val="tx1"/>
                </a:solidFill>
              </a:rPr>
              <a:t>, </a:t>
            </a:r>
            <a:r>
              <a:rPr lang="en-GB" sz="600" dirty="0" err="1">
                <a:solidFill>
                  <a:schemeClr val="tx1"/>
                </a:solidFill>
              </a:rPr>
              <a:t>tambako</a:t>
            </a:r>
            <a:r>
              <a:rPr lang="en-GB" sz="600" dirty="0">
                <a:solidFill>
                  <a:schemeClr val="tx1"/>
                </a:solidFill>
              </a:rPr>
              <a:t>(@flickr.com) - granted under creative commons licence - attribution</a:t>
            </a:r>
            <a:endParaRPr lang="en-GB" sz="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0244" name="Picture 14">
            <a:extLst>
              <a:ext uri="{FF2B5EF4-FFF2-40B4-BE49-F238E27FC236}">
                <a16:creationId xmlns:a16="http://schemas.microsoft.com/office/drawing/2014/main" id="{C1B937F0-FCFE-48A2-80A6-17FDD58E77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938" y="672147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Box 7">
            <a:extLst>
              <a:ext uri="{FF2B5EF4-FFF2-40B4-BE49-F238E27FC236}">
                <a16:creationId xmlns:a16="http://schemas.microsoft.com/office/drawing/2014/main" id="{8EB3F27A-F5D9-4A3D-AFF0-6D4EE22FB6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9513" y="1778000"/>
            <a:ext cx="3419475" cy="1171575"/>
          </a:xfrm>
          <a:prstGeom prst="roundRect">
            <a:avLst>
              <a:gd name="adj" fmla="val 1019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r>
              <a:rPr lang="en-GB" altLang="en-US" sz="1600"/>
              <a:t>Mammals usually have hair or fur.</a:t>
            </a:r>
          </a:p>
          <a:p>
            <a:r>
              <a:rPr lang="en-GB" altLang="en-US" sz="1600"/>
              <a:t>Mammal babies are born alive.</a:t>
            </a:r>
          </a:p>
          <a:p>
            <a:r>
              <a:rPr lang="en-GB" altLang="en-US" sz="1600"/>
              <a:t>The mothers feed their babies milk.</a:t>
            </a:r>
          </a:p>
          <a:p>
            <a:r>
              <a:rPr lang="en-GB" altLang="en-US" sz="1600"/>
              <a:t>We are mammals</a:t>
            </a:r>
            <a:r>
              <a:rPr lang="en-GB" altLang="en-US"/>
              <a:t>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7A2A54EC-06AA-49E6-B809-E58F409BE6B6}"/>
              </a:ext>
            </a:extLst>
          </p:cNvPr>
          <p:cNvSpPr/>
          <p:nvPr/>
        </p:nvSpPr>
        <p:spPr>
          <a:xfrm>
            <a:off x="736600" y="1533525"/>
            <a:ext cx="4095750" cy="2689225"/>
          </a:xfrm>
          <a:prstGeom prst="roundRect">
            <a:avLst>
              <a:gd name="adj" fmla="val 445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AFA9ADAE-6983-44E6-BB97-F2417BAEFDC2}"/>
              </a:ext>
            </a:extLst>
          </p:cNvPr>
          <p:cNvSpPr/>
          <p:nvPr/>
        </p:nvSpPr>
        <p:spPr>
          <a:xfrm>
            <a:off x="4314825" y="3313113"/>
            <a:ext cx="4094163" cy="2689225"/>
          </a:xfrm>
          <a:prstGeom prst="roundRect">
            <a:avLst>
              <a:gd name="adj" fmla="val 445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2E1B37-629F-4786-BF8C-C4702EE86AAB}"/>
              </a:ext>
            </a:extLst>
          </p:cNvPr>
          <p:cNvSpPr txBox="1"/>
          <p:nvPr/>
        </p:nvSpPr>
        <p:spPr>
          <a:xfrm>
            <a:off x="4353557" y="5397221"/>
            <a:ext cx="285222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assoon Infant Md" panose="02000603050000020003" pitchFamily="50" charset="0"/>
              </a:rPr>
              <a:t>zebra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0C07233-58DA-4E73-AC8D-0E7062C2C625}"/>
              </a:ext>
            </a:extLst>
          </p:cNvPr>
          <p:cNvSpPr txBox="1"/>
          <p:nvPr/>
        </p:nvSpPr>
        <p:spPr>
          <a:xfrm>
            <a:off x="736823" y="3618213"/>
            <a:ext cx="285222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assoon Infant Md" panose="02000603050000020003" pitchFamily="50" charset="0"/>
              </a:rPr>
              <a:t>lion</a:t>
            </a:r>
          </a:p>
        </p:txBody>
      </p:sp>
      <p:sp>
        <p:nvSpPr>
          <p:cNvPr id="10250" name="TextBox 20">
            <a:extLst>
              <a:ext uri="{FF2B5EF4-FFF2-40B4-BE49-F238E27FC236}">
                <a16:creationId xmlns:a16="http://schemas.microsoft.com/office/drawing/2014/main" id="{82D70CEB-93E4-486F-BFBA-62EC125C74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600" y="4754563"/>
            <a:ext cx="3422650" cy="6477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r>
              <a:rPr lang="en-GB" altLang="en-US" sz="1600"/>
              <a:t>Note the similarities and differences between them.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B3B144D-F2AE-44BE-B36C-0DEDB68B6EAC}"/>
              </a:ext>
            </a:extLst>
          </p:cNvPr>
          <p:cNvSpPr/>
          <p:nvPr/>
        </p:nvSpPr>
        <p:spPr>
          <a:xfrm>
            <a:off x="579438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rgbClr val="F9D321">
              <a:alpha val="91000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400" dirty="0">
                <a:solidFill>
                  <a:schemeClr val="bg1"/>
                </a:solidFill>
                <a:latin typeface="+mj-lt"/>
              </a:rPr>
              <a:t>Fish</a:t>
            </a:r>
            <a:endParaRPr lang="en-GB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94BAA0A-76C0-4966-A71A-E93A81700EC9}"/>
              </a:ext>
            </a:extLst>
          </p:cNvPr>
          <p:cNvSpPr/>
          <p:nvPr/>
        </p:nvSpPr>
        <p:spPr>
          <a:xfrm>
            <a:off x="579438" y="6402388"/>
            <a:ext cx="7985125" cy="284162"/>
          </a:xfrm>
          <a:prstGeom prst="roundRect">
            <a:avLst>
              <a:gd name="adj" fmla="val 5544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" dirty="0">
                <a:solidFill>
                  <a:schemeClr val="tx1"/>
                </a:solidFill>
              </a:rPr>
              <a:t>Photo courtesy of 24242453@N07, </a:t>
            </a:r>
            <a:r>
              <a:rPr lang="en-GB" sz="600" dirty="0" err="1">
                <a:solidFill>
                  <a:schemeClr val="tx1"/>
                </a:solidFill>
              </a:rPr>
              <a:t>nathaninsandiego</a:t>
            </a:r>
            <a:r>
              <a:rPr lang="en-GB" sz="600" dirty="0">
                <a:solidFill>
                  <a:schemeClr val="tx1"/>
                </a:solidFill>
              </a:rPr>
              <a:t> (@flickr.com) - granted under creative commons licence - attribution</a:t>
            </a:r>
            <a:endParaRPr lang="en-GB" sz="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1268" name="Picture 14">
            <a:extLst>
              <a:ext uri="{FF2B5EF4-FFF2-40B4-BE49-F238E27FC236}">
                <a16:creationId xmlns:a16="http://schemas.microsoft.com/office/drawing/2014/main" id="{340AA64A-84E9-4FA6-9BDB-17D428A4F3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938" y="672147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Box 7">
            <a:extLst>
              <a:ext uri="{FF2B5EF4-FFF2-40B4-BE49-F238E27FC236}">
                <a16:creationId xmlns:a16="http://schemas.microsoft.com/office/drawing/2014/main" id="{8BC91E30-3519-4021-B4C6-E7BEBA21EC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9513" y="1778000"/>
            <a:ext cx="3419475" cy="1258888"/>
          </a:xfrm>
          <a:prstGeom prst="roundRect">
            <a:avLst>
              <a:gd name="adj" fmla="val 9019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r>
              <a:rPr lang="en-GB" altLang="en-US"/>
              <a:t>Fish live in water.</a:t>
            </a:r>
          </a:p>
          <a:p>
            <a:r>
              <a:rPr lang="en-GB" altLang="en-US"/>
              <a:t>They have fins instead of legs and gills instead of lungs. They lay their eggs in water.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D07B921-AFAD-4858-AE09-CB0222ED0DB9}"/>
              </a:ext>
            </a:extLst>
          </p:cNvPr>
          <p:cNvSpPr/>
          <p:nvPr/>
        </p:nvSpPr>
        <p:spPr>
          <a:xfrm>
            <a:off x="736600" y="1533525"/>
            <a:ext cx="4095750" cy="2689225"/>
          </a:xfrm>
          <a:prstGeom prst="roundRect">
            <a:avLst>
              <a:gd name="adj" fmla="val 445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1B99FECC-276A-4F40-A1BA-1CAD8879ADB3}"/>
              </a:ext>
            </a:extLst>
          </p:cNvPr>
          <p:cNvSpPr/>
          <p:nvPr/>
        </p:nvSpPr>
        <p:spPr>
          <a:xfrm>
            <a:off x="4314825" y="3313113"/>
            <a:ext cx="4094163" cy="2689225"/>
          </a:xfrm>
          <a:prstGeom prst="roundRect">
            <a:avLst>
              <a:gd name="adj" fmla="val 445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9DD644A-8325-489C-B1C0-F2202937398D}"/>
              </a:ext>
            </a:extLst>
          </p:cNvPr>
          <p:cNvSpPr txBox="1"/>
          <p:nvPr/>
        </p:nvSpPr>
        <p:spPr>
          <a:xfrm>
            <a:off x="4353557" y="5389407"/>
            <a:ext cx="285222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assoon Infant Md" panose="02000603050000020003" pitchFamily="50" charset="0"/>
              </a:rPr>
              <a:t>Neon Tetra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5089856-BDCB-40EE-836C-40D1F70C059A}"/>
              </a:ext>
            </a:extLst>
          </p:cNvPr>
          <p:cNvSpPr txBox="1"/>
          <p:nvPr/>
        </p:nvSpPr>
        <p:spPr>
          <a:xfrm>
            <a:off x="736823" y="3563506"/>
            <a:ext cx="285222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assoon Infant Md" panose="02000603050000020003" pitchFamily="50" charset="0"/>
              </a:rPr>
              <a:t>Clown Fish</a:t>
            </a:r>
          </a:p>
        </p:txBody>
      </p:sp>
      <p:sp>
        <p:nvSpPr>
          <p:cNvPr id="11274" name="TextBox 16">
            <a:extLst>
              <a:ext uri="{FF2B5EF4-FFF2-40B4-BE49-F238E27FC236}">
                <a16:creationId xmlns:a16="http://schemas.microsoft.com/office/drawing/2014/main" id="{D7795B22-DFF4-4692-808C-12CB66DA4E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600" y="4754563"/>
            <a:ext cx="3422650" cy="6477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r>
              <a:rPr lang="en-GB" altLang="en-US" sz="1600"/>
              <a:t>Note the similarities and differences between them.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2F97AC7-C81B-4955-829A-856DD41BD113}"/>
              </a:ext>
            </a:extLst>
          </p:cNvPr>
          <p:cNvSpPr/>
          <p:nvPr/>
        </p:nvSpPr>
        <p:spPr>
          <a:xfrm>
            <a:off x="579438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rgbClr val="F9D321">
              <a:alpha val="91000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400" dirty="0">
                <a:solidFill>
                  <a:schemeClr val="bg1"/>
                </a:solidFill>
                <a:latin typeface="+mj-lt"/>
              </a:rPr>
              <a:t>Insects</a:t>
            </a:r>
            <a:endParaRPr lang="en-GB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D6C90AB3-0D84-4B9B-A76A-9F30C458C055}"/>
              </a:ext>
            </a:extLst>
          </p:cNvPr>
          <p:cNvSpPr/>
          <p:nvPr/>
        </p:nvSpPr>
        <p:spPr>
          <a:xfrm>
            <a:off x="579438" y="6464300"/>
            <a:ext cx="7985125" cy="247650"/>
          </a:xfrm>
          <a:prstGeom prst="roundRect">
            <a:avLst>
              <a:gd name="adj" fmla="val 5544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" dirty="0">
                <a:solidFill>
                  <a:schemeClr val="tx1"/>
                </a:solidFill>
              </a:rPr>
              <a:t>Photo courtesy of </a:t>
            </a:r>
            <a:r>
              <a:rPr lang="en-GB" sz="600" dirty="0" err="1">
                <a:solidFill>
                  <a:schemeClr val="tx1"/>
                </a:solidFill>
              </a:rPr>
              <a:t>texaseagle</a:t>
            </a:r>
            <a:r>
              <a:rPr lang="en-GB" sz="600" dirty="0">
                <a:solidFill>
                  <a:schemeClr val="tx1"/>
                </a:solidFill>
              </a:rPr>
              <a:t>, photos/</a:t>
            </a:r>
            <a:r>
              <a:rPr lang="en-GB" sz="600" dirty="0" err="1">
                <a:solidFill>
                  <a:schemeClr val="tx1"/>
                </a:solidFill>
              </a:rPr>
              <a:t>rachel_s</a:t>
            </a:r>
            <a:r>
              <a:rPr lang="en-GB" sz="600" dirty="0">
                <a:solidFill>
                  <a:schemeClr val="tx1"/>
                </a:solidFill>
              </a:rPr>
              <a:t> (@flickr.com) - granted under creative commons licence - attribution</a:t>
            </a:r>
            <a:endParaRPr lang="en-GB" sz="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2292" name="Picture 14">
            <a:extLst>
              <a:ext uri="{FF2B5EF4-FFF2-40B4-BE49-F238E27FC236}">
                <a16:creationId xmlns:a16="http://schemas.microsoft.com/office/drawing/2014/main" id="{23DD3DC9-E305-410B-9D36-21068CFD65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938" y="672147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Box 7">
            <a:extLst>
              <a:ext uri="{FF2B5EF4-FFF2-40B4-BE49-F238E27FC236}">
                <a16:creationId xmlns:a16="http://schemas.microsoft.com/office/drawing/2014/main" id="{94EDA175-02B1-4075-A00A-FDD9499D35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9513" y="1800225"/>
            <a:ext cx="3419475" cy="1281113"/>
          </a:xfrm>
          <a:prstGeom prst="roundRect">
            <a:avLst>
              <a:gd name="adj" fmla="val 10931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r>
              <a:rPr lang="en-GB" altLang="en-US"/>
              <a:t>Insects have 6 legs.</a:t>
            </a:r>
          </a:p>
          <a:p>
            <a:r>
              <a:rPr lang="en-GB" altLang="en-US"/>
              <a:t>Their bodies are made up of 3 parts. Some have wings.</a:t>
            </a:r>
          </a:p>
          <a:p>
            <a:r>
              <a:rPr lang="en-GB" altLang="en-US"/>
              <a:t>They lay eggs.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A16A46A-9A7D-49A5-83E1-5418F9A027FA}"/>
              </a:ext>
            </a:extLst>
          </p:cNvPr>
          <p:cNvSpPr/>
          <p:nvPr/>
        </p:nvSpPr>
        <p:spPr>
          <a:xfrm>
            <a:off x="736600" y="1533525"/>
            <a:ext cx="4095750" cy="2689225"/>
          </a:xfrm>
          <a:prstGeom prst="roundRect">
            <a:avLst>
              <a:gd name="adj" fmla="val 445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9CC47B2-4430-4CE3-B1FC-41143CF70102}"/>
              </a:ext>
            </a:extLst>
          </p:cNvPr>
          <p:cNvSpPr/>
          <p:nvPr/>
        </p:nvSpPr>
        <p:spPr>
          <a:xfrm>
            <a:off x="4314825" y="3313113"/>
            <a:ext cx="4094163" cy="2689225"/>
          </a:xfrm>
          <a:prstGeom prst="roundRect">
            <a:avLst>
              <a:gd name="adj" fmla="val 445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AD4022B-B0D3-4AF6-AD5E-8B64D60972EA}"/>
              </a:ext>
            </a:extLst>
          </p:cNvPr>
          <p:cNvSpPr txBox="1"/>
          <p:nvPr/>
        </p:nvSpPr>
        <p:spPr>
          <a:xfrm>
            <a:off x="4353557" y="5334701"/>
            <a:ext cx="285222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assoon Infant Md" panose="02000603050000020003" pitchFamily="50" charset="0"/>
              </a:rPr>
              <a:t>ladybird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18B3BD-5459-4BB0-B43F-6C28A99855CE}"/>
              </a:ext>
            </a:extLst>
          </p:cNvPr>
          <p:cNvSpPr txBox="1"/>
          <p:nvPr/>
        </p:nvSpPr>
        <p:spPr>
          <a:xfrm>
            <a:off x="736823" y="3571323"/>
            <a:ext cx="285222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assoon Infant Md" panose="02000603050000020003" pitchFamily="50" charset="0"/>
              </a:rPr>
              <a:t>butterfly</a:t>
            </a:r>
          </a:p>
        </p:txBody>
      </p:sp>
      <p:sp>
        <p:nvSpPr>
          <p:cNvPr id="12298" name="TextBox 15">
            <a:extLst>
              <a:ext uri="{FF2B5EF4-FFF2-40B4-BE49-F238E27FC236}">
                <a16:creationId xmlns:a16="http://schemas.microsoft.com/office/drawing/2014/main" id="{C7470686-2800-48A5-BF3D-FB99199E0D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600" y="4754563"/>
            <a:ext cx="3422650" cy="6477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r>
              <a:rPr lang="en-GB" altLang="en-US" sz="1600"/>
              <a:t>Note the similarities and differences between them.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ECFD8BC-0F07-4651-AE9D-627151D428B6}"/>
              </a:ext>
            </a:extLst>
          </p:cNvPr>
          <p:cNvSpPr/>
          <p:nvPr/>
        </p:nvSpPr>
        <p:spPr>
          <a:xfrm>
            <a:off x="579438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rgbClr val="F9D321">
              <a:alpha val="91000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400" dirty="0">
                <a:solidFill>
                  <a:schemeClr val="bg1"/>
                </a:solidFill>
                <a:latin typeface="+mj-lt"/>
              </a:rPr>
              <a:t>Birds</a:t>
            </a:r>
            <a:endParaRPr lang="en-GB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064F4EF-CF39-46EC-BA60-64E87A3590B0}"/>
              </a:ext>
            </a:extLst>
          </p:cNvPr>
          <p:cNvSpPr/>
          <p:nvPr/>
        </p:nvSpPr>
        <p:spPr>
          <a:xfrm>
            <a:off x="579438" y="6434138"/>
            <a:ext cx="7985125" cy="284162"/>
          </a:xfrm>
          <a:prstGeom prst="roundRect">
            <a:avLst>
              <a:gd name="adj" fmla="val 5544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" dirty="0">
                <a:solidFill>
                  <a:schemeClr val="tx1"/>
                </a:solidFill>
              </a:rPr>
              <a:t>Photo courtesy of </a:t>
            </a:r>
            <a:r>
              <a:rPr lang="en-GB" sz="600" dirty="0" err="1">
                <a:solidFill>
                  <a:schemeClr val="tx1"/>
                </a:solidFill>
              </a:rPr>
              <a:t>davidstanleytravel</a:t>
            </a:r>
            <a:r>
              <a:rPr lang="en-GB" sz="600" dirty="0">
                <a:solidFill>
                  <a:schemeClr val="tx1"/>
                </a:solidFill>
              </a:rPr>
              <a:t>, </a:t>
            </a:r>
            <a:r>
              <a:rPr lang="en-GB" sz="600" dirty="0" err="1">
                <a:solidFill>
                  <a:schemeClr val="tx1"/>
                </a:solidFill>
              </a:rPr>
              <a:t>tambako</a:t>
            </a:r>
            <a:r>
              <a:rPr lang="en-GB" sz="600" dirty="0">
                <a:solidFill>
                  <a:schemeClr val="tx1"/>
                </a:solidFill>
              </a:rPr>
              <a:t> (@flickr.com) - granted under creative commons licence - attribution</a:t>
            </a:r>
            <a:endParaRPr lang="en-GB" sz="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3316" name="Picture 14">
            <a:extLst>
              <a:ext uri="{FF2B5EF4-FFF2-40B4-BE49-F238E27FC236}">
                <a16:creationId xmlns:a16="http://schemas.microsoft.com/office/drawing/2014/main" id="{6D309467-620C-41A4-B841-3D3AFA48F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938" y="672147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Box 7">
            <a:extLst>
              <a:ext uri="{FF2B5EF4-FFF2-40B4-BE49-F238E27FC236}">
                <a16:creationId xmlns:a16="http://schemas.microsoft.com/office/drawing/2014/main" id="{E384703B-03A6-4920-9CF9-B152B51A6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9513" y="2008188"/>
            <a:ext cx="3419475" cy="690562"/>
          </a:xfrm>
          <a:prstGeom prst="roundRect">
            <a:avLst>
              <a:gd name="adj" fmla="val 1131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r>
              <a:rPr lang="en-GB" altLang="en-US"/>
              <a:t>Birds have a beak, wings, feathers and 2 legs. They lay eggs.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EB6FAE5-6AE7-4916-AFF6-F06FFB7D0887}"/>
              </a:ext>
            </a:extLst>
          </p:cNvPr>
          <p:cNvSpPr/>
          <p:nvPr/>
        </p:nvSpPr>
        <p:spPr>
          <a:xfrm>
            <a:off x="736600" y="1533525"/>
            <a:ext cx="4095750" cy="2689225"/>
          </a:xfrm>
          <a:prstGeom prst="roundRect">
            <a:avLst>
              <a:gd name="adj" fmla="val 445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25EE11F-C112-4D87-99A9-F05D336BCCBF}"/>
              </a:ext>
            </a:extLst>
          </p:cNvPr>
          <p:cNvSpPr/>
          <p:nvPr/>
        </p:nvSpPr>
        <p:spPr>
          <a:xfrm>
            <a:off x="4314825" y="3313113"/>
            <a:ext cx="4094163" cy="2689225"/>
          </a:xfrm>
          <a:prstGeom prst="roundRect">
            <a:avLst>
              <a:gd name="adj" fmla="val 445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43EB6FA-FB96-43F9-AB44-F1046A9A7EF7}"/>
              </a:ext>
            </a:extLst>
          </p:cNvPr>
          <p:cNvSpPr txBox="1"/>
          <p:nvPr/>
        </p:nvSpPr>
        <p:spPr>
          <a:xfrm>
            <a:off x="4353557" y="5436300"/>
            <a:ext cx="357775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assoon Infant Md" panose="02000603050000020003" pitchFamily="50" charset="0"/>
              </a:rPr>
              <a:t>Mandarin Duck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A2BE2AA-91D6-4CEA-897B-E9C5D913583E}"/>
              </a:ext>
            </a:extLst>
          </p:cNvPr>
          <p:cNvSpPr txBox="1"/>
          <p:nvPr/>
        </p:nvSpPr>
        <p:spPr>
          <a:xfrm>
            <a:off x="736823" y="3563506"/>
            <a:ext cx="285222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assoon Infant Md" panose="02000603050000020003" pitchFamily="50" charset="0"/>
              </a:rPr>
              <a:t>penguins</a:t>
            </a:r>
          </a:p>
        </p:txBody>
      </p:sp>
      <p:sp>
        <p:nvSpPr>
          <p:cNvPr id="13322" name="TextBox 14">
            <a:extLst>
              <a:ext uri="{FF2B5EF4-FFF2-40B4-BE49-F238E27FC236}">
                <a16:creationId xmlns:a16="http://schemas.microsoft.com/office/drawing/2014/main" id="{9B7D8AA8-41B8-4AA0-BA81-57BE007F99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600" y="4754563"/>
            <a:ext cx="3422650" cy="6477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r>
              <a:rPr lang="en-GB" altLang="en-US" sz="1600"/>
              <a:t>Note the similarities and differences between them.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D3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>
            <a:extLst>
              <a:ext uri="{FF2B5EF4-FFF2-40B4-BE49-F238E27FC236}">
                <a16:creationId xmlns:a16="http://schemas.microsoft.com/office/drawing/2014/main" id="{2EFAE286-A1D7-4A47-8FC7-E3DA5E131DF6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2919413"/>
            <a:ext cx="5873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1454</TotalTime>
  <Words>319</Words>
  <Application>Microsoft Office PowerPoint</Application>
  <PresentationFormat>On-screen Show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Ash Sothcott</cp:lastModifiedBy>
  <cp:revision>196</cp:revision>
  <dcterms:created xsi:type="dcterms:W3CDTF">2014-10-01T16:09:27Z</dcterms:created>
  <dcterms:modified xsi:type="dcterms:W3CDTF">2020-03-21T10:32:02Z</dcterms:modified>
</cp:coreProperties>
</file>