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11"/>
  </p:notesMasterIdLst>
  <p:sldIdLst>
    <p:sldId id="260" r:id="rId2"/>
    <p:sldId id="261" r:id="rId3"/>
    <p:sldId id="268" r:id="rId4"/>
    <p:sldId id="270" r:id="rId5"/>
    <p:sldId id="271" r:id="rId6"/>
    <p:sldId id="272" r:id="rId7"/>
    <p:sldId id="273" r:id="rId8"/>
    <p:sldId id="274" r:id="rId9"/>
    <p:sldId id="275" r:id="rId10"/>
  </p:sldIdLst>
  <p:sldSz cx="9144000" cy="6858000" type="screen4x3"/>
  <p:notesSz cx="6858000" cy="9144000"/>
  <p:embeddedFontLst>
    <p:embeddedFont>
      <p:font typeface="Clear Sans Medium" panose="020B0604020202020204" charset="0"/>
      <p:regular r:id="rId12"/>
      <p:italic r:id="rId13"/>
    </p:embeddedFont>
    <p:embeddedFont>
      <p:font typeface="Twinkl Light" charset="0"/>
      <p:regular r:id="rId14"/>
    </p:embeddedFont>
    <p:embeddedFont>
      <p:font typeface="Clear Sans Light" panose="020B0604020202020204" charset="0"/>
      <p:regular r:id="rId15"/>
    </p:embeddedFont>
    <p:embeddedFont>
      <p:font typeface="Twinkl SemiBold" charset="0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Sassoon Infant Rg" panose="02000503030000020003" charset="0"/>
      <p:regular r:id="rId21"/>
      <p:bold r:id="rId22"/>
    </p:embeddedFont>
    <p:embeddedFont>
      <p:font typeface="Clear Sans" panose="020B060402020202020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292A"/>
    <a:srgbClr val="87BD31"/>
    <a:srgbClr val="A279B6"/>
    <a:srgbClr val="00AAE5"/>
    <a:srgbClr val="FFFFFF"/>
    <a:srgbClr val="6CBB84"/>
    <a:srgbClr val="EE6C76"/>
    <a:srgbClr val="0079C3"/>
    <a:srgbClr val="2DB6BC"/>
    <a:srgbClr val="0095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544AD-5AD8-424C-9184-AE7CEE06F1AC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5D35D-E792-41E1-B498-39BBA43D40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6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28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79425" y="728663"/>
            <a:ext cx="8196263" cy="17875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  <p:sp>
        <p:nvSpPr>
          <p:cNvPr id="3" name="Rounded Rectangle 2"/>
          <p:cNvSpPr/>
          <p:nvPr userDrawn="1"/>
        </p:nvSpPr>
        <p:spPr bwMode="auto">
          <a:xfrm>
            <a:off x="479425" y="2806700"/>
            <a:ext cx="8196263" cy="3324225"/>
          </a:xfrm>
          <a:prstGeom prst="roundRect">
            <a:avLst>
              <a:gd name="adj" fmla="val 0"/>
            </a:avLst>
          </a:prstGeom>
          <a:solidFill>
            <a:srgbClr val="FFF9E7">
              <a:alpha val="95000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319567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4803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68313" y="457200"/>
            <a:ext cx="8207375" cy="5940425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515206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95" userDrawn="1">
          <p15:clr>
            <a:srgbClr val="A4A3A4"/>
          </p15:clr>
        </p15:guide>
        <p15:guide id="2" pos="431" userDrawn="1">
          <p15:clr>
            <a:srgbClr val="A4A3A4"/>
          </p15:clr>
        </p15:guide>
        <p15:guide id="3" pos="5465" userDrawn="1">
          <p15:clr>
            <a:srgbClr val="A4A3A4"/>
          </p15:clr>
        </p15:guide>
        <p15:guide id="4" pos="5329" userDrawn="1">
          <p15:clr>
            <a:srgbClr val="A4A3A4"/>
          </p15:clr>
        </p15:guide>
        <p15:guide id="6" orient="horz" pos="414" userDrawn="1">
          <p15:clr>
            <a:srgbClr val="A4A3A4"/>
          </p15:clr>
        </p15:guide>
        <p15:guide id="7" orient="horz" pos="3906" userDrawn="1">
          <p15:clr>
            <a:srgbClr val="A4A3A4"/>
          </p15:clr>
        </p15:guide>
        <p15:guide id="8" orient="horz" pos="4042" userDrawn="1">
          <p15:clr>
            <a:srgbClr val="A4A3A4"/>
          </p15:clr>
        </p15:guide>
        <p15:guide id="9" pos="5397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543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268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3" r:id="rId2"/>
    <p:sldLayoutId id="2147483675" r:id="rId3"/>
    <p:sldLayoutId id="2147483677" r:id="rId4"/>
    <p:sldLayoutId id="2147483676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6F8183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6F8183"/>
          </a:solidFill>
          <a:latin typeface="Clear Sans" panose="020B05030302020203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288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  <p15:guide id="3" orient="horz" pos="278" userDrawn="1">
          <p15:clr>
            <a:srgbClr val="A4A3A4"/>
          </p15:clr>
        </p15:guide>
        <p15:guide id="4" orient="horz" pos="414" userDrawn="1">
          <p15:clr>
            <a:srgbClr val="A4A3A4"/>
          </p15:clr>
        </p15:guide>
        <p15:guide id="5" orient="horz" pos="4042" userDrawn="1">
          <p15:clr>
            <a:srgbClr val="A4A3A4"/>
          </p15:clr>
        </p15:guide>
        <p15:guide id="6" orient="horz" pos="3906" userDrawn="1">
          <p15:clr>
            <a:srgbClr val="A4A3A4"/>
          </p15:clr>
        </p15:guide>
        <p15:guide id="7" pos="295" userDrawn="1">
          <p15:clr>
            <a:srgbClr val="A4A3A4"/>
          </p15:clr>
        </p15:guide>
        <p15:guide id="8" pos="431" userDrawn="1">
          <p15:clr>
            <a:srgbClr val="A4A3A4"/>
          </p15:clr>
        </p15:guide>
        <p15:guide id="9" pos="5465" userDrawn="1">
          <p15:clr>
            <a:srgbClr val="A4A3A4"/>
          </p15:clr>
        </p15:guide>
        <p15:guide id="10" pos="5329" userDrawn="1">
          <p15:clr>
            <a:srgbClr val="A4A3A4"/>
          </p15:clr>
        </p15:guide>
        <p15:guide id="11" pos="5397" userDrawn="1">
          <p15:clr>
            <a:srgbClr val="A4A3A4"/>
          </p15:clr>
        </p15:guide>
        <p15:guide id="12" orient="horz" pos="346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tiff"/><Relationship Id="rId7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73075" y="690664"/>
            <a:ext cx="8196263" cy="1815999"/>
          </a:xfrm>
          <a:prstGeom prst="rect">
            <a:avLst/>
          </a:prstGeom>
          <a:solidFill>
            <a:srgbClr val="6CBB84">
              <a:alpha val="89804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 Light" pitchFamily="2" charset="0"/>
            </a:endParaRPr>
          </a:p>
        </p:txBody>
      </p:sp>
      <p:sp>
        <p:nvSpPr>
          <p:cNvPr id="8195" name="Title 7"/>
          <p:cNvSpPr>
            <a:spLocks/>
          </p:cNvSpPr>
          <p:nvPr/>
        </p:nvSpPr>
        <p:spPr bwMode="auto">
          <a:xfrm>
            <a:off x="698432" y="796975"/>
            <a:ext cx="7761356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5400" b="1" dirty="0">
                <a:solidFill>
                  <a:prstClr val="white"/>
                </a:solidFill>
                <a:latin typeface="+mj-lt"/>
                <a:cs typeface="Clear Sans Medium" panose="020B0603030202020304" pitchFamily="34" charset="0"/>
              </a:rPr>
              <a:t>Sketch Maps</a:t>
            </a:r>
            <a:endParaRPr lang="en-GB" altLang="en-US" sz="5400" dirty="0">
              <a:solidFill>
                <a:srgbClr val="E1DDD1"/>
              </a:solidFill>
              <a:latin typeface="+mj-lt"/>
              <a:cs typeface="Clear Sans" panose="020B05030302020203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069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5"/>
          <p:cNvSpPr txBox="1">
            <a:spLocks/>
          </p:cNvSpPr>
          <p:nvPr/>
        </p:nvSpPr>
        <p:spPr bwMode="auto">
          <a:xfrm>
            <a:off x="684213" y="3487738"/>
            <a:ext cx="7775575" cy="100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2286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+mn-lt"/>
              </a:rPr>
              <a:t>To recognise the key features of a sketch map.</a:t>
            </a:r>
          </a:p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+mn-lt"/>
              </a:rPr>
              <a:t>To understand how to draw sketch maps.</a:t>
            </a:r>
          </a:p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rgbClr val="1C1C1C"/>
                </a:solidFill>
                <a:latin typeface="+mn-lt"/>
              </a:rPr>
              <a:t>To draw two types of sketch maps - of a place and to show a route.</a:t>
            </a:r>
          </a:p>
        </p:txBody>
      </p:sp>
      <p:sp>
        <p:nvSpPr>
          <p:cNvPr id="9219" name="Content Placeholder 15"/>
          <p:cNvSpPr txBox="1">
            <a:spLocks/>
          </p:cNvSpPr>
          <p:nvPr/>
        </p:nvSpPr>
        <p:spPr bwMode="auto">
          <a:xfrm>
            <a:off x="684212" y="1425575"/>
            <a:ext cx="7775575" cy="24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</a:pPr>
            <a:r>
              <a:rPr lang="en-GB" altLang="en-US" dirty="0">
                <a:solidFill>
                  <a:srgbClr val="1C1C1C"/>
                </a:solidFill>
                <a:latin typeface="+mn-lt"/>
              </a:rPr>
              <a:t>To understand how to draw a sketch map.</a:t>
            </a:r>
          </a:p>
        </p:txBody>
      </p:sp>
      <p:sp>
        <p:nvSpPr>
          <p:cNvPr id="11" name="Content Placeholder 15"/>
          <p:cNvSpPr txBox="1">
            <a:spLocks/>
          </p:cNvSpPr>
          <p:nvPr/>
        </p:nvSpPr>
        <p:spPr>
          <a:xfrm>
            <a:off x="479425" y="728663"/>
            <a:ext cx="8196263" cy="696912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</a:rPr>
              <a:t>Learning Objective</a:t>
            </a:r>
          </a:p>
        </p:txBody>
      </p:sp>
      <p:sp>
        <p:nvSpPr>
          <p:cNvPr id="12" name="Content Placeholder 15"/>
          <p:cNvSpPr txBox="1">
            <a:spLocks/>
          </p:cNvSpPr>
          <p:nvPr/>
        </p:nvSpPr>
        <p:spPr>
          <a:xfrm>
            <a:off x="479425" y="2789238"/>
            <a:ext cx="8196263" cy="698500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</a:rPr>
              <a:t>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3779655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4213" y="1433802"/>
            <a:ext cx="3162937" cy="2207020"/>
          </a:xfrm>
          <a:prstGeom prst="rect">
            <a:avLst/>
          </a:prstGeom>
          <a:solidFill>
            <a:schemeClr val="bg1"/>
          </a:solidFill>
          <a:ln w="19050">
            <a:solidFill>
              <a:srgbClr val="A279B6"/>
            </a:solidFill>
          </a:ln>
        </p:spPr>
        <p:txBody>
          <a:bodyPr wrap="square" lIns="108000" tIns="108000" rIns="108000" bIns="108000">
            <a:noAutofit/>
          </a:bodyPr>
          <a:lstStyle/>
          <a:p>
            <a:pPr>
              <a:spcAft>
                <a:spcPts val="600"/>
              </a:spcAft>
            </a:pPr>
            <a:r>
              <a:rPr lang="en-GB" sz="1600" dirty="0">
                <a:solidFill>
                  <a:srgbClr val="A279B6"/>
                </a:solidFill>
                <a:latin typeface="+mj-lt"/>
              </a:rPr>
              <a:t>Think, Pair, Share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What is a sketch map?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How are sketch maps different to ‘real’ maps?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What are the pros and cons of using a sketch map to show what a place is like?</a:t>
            </a:r>
          </a:p>
          <a:p>
            <a:pPr>
              <a:spcAft>
                <a:spcPts val="600"/>
              </a:spcAft>
            </a:pPr>
            <a:endParaRPr lang="en-GB" sz="1600" dirty="0">
              <a:solidFill>
                <a:srgbClr val="A279B6"/>
              </a:solidFill>
              <a:latin typeface="+mj-lt"/>
            </a:endParaRPr>
          </a:p>
        </p:txBody>
      </p:sp>
      <p:sp>
        <p:nvSpPr>
          <p:cNvPr id="16" name="Right Triangle 15"/>
          <p:cNvSpPr/>
          <p:nvPr/>
        </p:nvSpPr>
        <p:spPr>
          <a:xfrm rot="2700000">
            <a:off x="321500" y="3641452"/>
            <a:ext cx="286582" cy="286582"/>
          </a:xfrm>
          <a:prstGeom prst="rtTriangle">
            <a:avLst/>
          </a:prstGeom>
          <a:solidFill>
            <a:srgbClr val="CCA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dirty="0">
              <a:solidFill>
                <a:prstClr val="white"/>
              </a:solidFill>
            </a:endParaRPr>
          </a:p>
        </p:txBody>
      </p:sp>
      <p:grpSp>
        <p:nvGrpSpPr>
          <p:cNvPr id="27" name="Group 26"/>
          <p:cNvGrpSpPr/>
          <p:nvPr/>
        </p:nvGrpSpPr>
        <p:grpSpPr>
          <a:xfrm>
            <a:off x="262145" y="3784744"/>
            <a:ext cx="3588401" cy="1869438"/>
            <a:chOff x="278923" y="3853769"/>
            <a:chExt cx="3588401" cy="1869438"/>
          </a:xfrm>
        </p:grpSpPr>
        <p:sp>
          <p:nvSpPr>
            <p:cNvPr id="18" name="Rectangle 17"/>
            <p:cNvSpPr/>
            <p:nvPr/>
          </p:nvSpPr>
          <p:spPr>
            <a:xfrm>
              <a:off x="278923" y="3853769"/>
              <a:ext cx="3588401" cy="1869438"/>
            </a:xfrm>
            <a:prstGeom prst="rect">
              <a:avLst/>
            </a:prstGeom>
            <a:solidFill>
              <a:srgbClr val="E4C000"/>
            </a:solidFill>
          </p:spPr>
          <p:txBody>
            <a:bodyPr wrap="square" lIns="432000" tIns="108000" rIns="108000" bIns="108000" rtlCol="0" anchor="t">
              <a:no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latin typeface="Twinkl SemiBold"/>
                  <a:cs typeface="Arial" panose="020B0604020202020204" pitchFamily="34" charset="0"/>
                </a:rPr>
                <a:t>sketch map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A sketch map is a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very simple map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drawn from a ‘bird’s-eye view’.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It is not drawn to scale and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only shows the main features </a:t>
              </a:r>
              <a:b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</a:br>
              <a:r>
                <a:rPr lang="en-GB" sz="1600" dirty="0">
                  <a:solidFill>
                    <a:prstClr val="black"/>
                  </a:solidFill>
                  <a:cs typeface="Arial" panose="020B0604020202020204" pitchFamily="34" charset="0"/>
                </a:rPr>
                <a:t>of an area. </a:t>
              </a:r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145742" flipH="1">
              <a:off x="2654393" y="3961039"/>
              <a:ext cx="833843" cy="807133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>
          <a:xfrm>
            <a:off x="684213" y="595138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What Is a Sketch Map?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4248"/>
            <a:ext cx="723986" cy="720000"/>
          </a:xfrm>
          <a:prstGeom prst="rect">
            <a:avLst/>
          </a:prstGeom>
        </p:spPr>
      </p:pic>
      <p:grpSp>
        <p:nvGrpSpPr>
          <p:cNvPr id="24" name="Group 23"/>
          <p:cNvGrpSpPr/>
          <p:nvPr/>
        </p:nvGrpSpPr>
        <p:grpSpPr>
          <a:xfrm>
            <a:off x="3997716" y="1433804"/>
            <a:ext cx="4462072" cy="4425064"/>
            <a:chOff x="3997716" y="1433804"/>
            <a:chExt cx="4462072" cy="4425064"/>
          </a:xfrm>
        </p:grpSpPr>
        <p:sp>
          <p:nvSpPr>
            <p:cNvPr id="25" name="Rectangle 24"/>
            <p:cNvSpPr/>
            <p:nvPr/>
          </p:nvSpPr>
          <p:spPr>
            <a:xfrm>
              <a:off x="3997716" y="1433804"/>
              <a:ext cx="4462072" cy="44250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148282" y="4688156"/>
              <a:ext cx="4160940" cy="8472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034593" y="1442056"/>
              <a:ext cx="2392001" cy="401442"/>
            </a:xfrm>
            <a:prstGeom prst="rect">
              <a:avLst/>
            </a:prstGeom>
          </p:spPr>
          <p:txBody>
            <a:bodyPr wrap="none" tIns="108000">
              <a:spAutoFit/>
            </a:bodyPr>
            <a:lstStyle/>
            <a:p>
              <a:r>
                <a:rPr lang="en-GB" sz="1600" dirty="0">
                  <a:latin typeface="+mj-lt"/>
                </a:rPr>
                <a:t>Map of the Town Centre</a:t>
              </a:r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930" b="8154"/>
            <a:stretch/>
          </p:blipFill>
          <p:spPr>
            <a:xfrm>
              <a:off x="4148282" y="1843498"/>
              <a:ext cx="4160940" cy="281889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4148282" y="4680183"/>
              <a:ext cx="3778620" cy="427695"/>
            </a:xfrm>
            <a:prstGeom prst="rect">
              <a:avLst/>
            </a:prstGeom>
          </p:spPr>
          <p:txBody>
            <a:bodyPr wrap="square" lIns="108000" tIns="108000" rIns="108000" bIns="108000">
              <a:spAutoFit/>
            </a:bodyPr>
            <a:lstStyle/>
            <a:p>
              <a:r>
                <a:rPr lang="en-GB" sz="1400" dirty="0">
                  <a:latin typeface="+mj-lt"/>
                </a:rPr>
                <a:t>Key</a:t>
              </a:r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327" b="-469"/>
            <a:stretch/>
          </p:blipFill>
          <p:spPr>
            <a:xfrm>
              <a:off x="4223565" y="5089740"/>
              <a:ext cx="4160940" cy="276779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7170778" y="5551090"/>
            <a:ext cx="1312960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9292A"/>
                </a:solidFill>
                <a:latin typeface="+mj-lt"/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238114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595981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What Is a Sketch Map?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92" y="1383468"/>
            <a:ext cx="3147058" cy="4750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spcAft>
                <a:spcPts val="1200"/>
              </a:spcAft>
            </a:pPr>
            <a:r>
              <a:rPr lang="en-GB" sz="1600" dirty="0"/>
              <a:t>Look at this example of a sketch map. </a:t>
            </a:r>
            <a:r>
              <a:rPr lang="en-GB" sz="1600" dirty="0">
                <a:latin typeface="+mj-lt"/>
              </a:rPr>
              <a:t>What key features should every sketch map have?</a:t>
            </a:r>
          </a:p>
          <a:p>
            <a:pPr>
              <a:spcAft>
                <a:spcPts val="600"/>
              </a:spcAft>
            </a:pPr>
            <a:r>
              <a:rPr lang="en-GB" sz="1600" dirty="0"/>
              <a:t>A sketch map should have: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a title;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a frame;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a key;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a north arrow;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simple line drawings with</a:t>
            </a:r>
            <a:br>
              <a:rPr lang="en-GB" sz="1600" dirty="0"/>
            </a:br>
            <a:r>
              <a:rPr lang="en-GB" sz="1600" dirty="0"/>
              <a:t>very little detail;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600" dirty="0"/>
              <a:t>labels and annotations (if needed).</a:t>
            </a:r>
          </a:p>
          <a:p>
            <a:pPr>
              <a:spcAft>
                <a:spcPts val="600"/>
              </a:spcAft>
            </a:pPr>
            <a:r>
              <a:rPr lang="en-GB" sz="1600" dirty="0"/>
              <a:t>You should also state that the </a:t>
            </a:r>
            <a:br>
              <a:rPr lang="en-GB" sz="1600" dirty="0"/>
            </a:br>
            <a:r>
              <a:rPr lang="en-GB" sz="1600" dirty="0"/>
              <a:t>map is </a:t>
            </a:r>
            <a:r>
              <a:rPr lang="en-GB" sz="1600" dirty="0">
                <a:latin typeface="+mj-lt"/>
              </a:rPr>
              <a:t>not drawn to scale!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5091"/>
            <a:ext cx="723986" cy="72000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3997716" y="1433803"/>
            <a:ext cx="4462072" cy="4425064"/>
            <a:chOff x="3997716" y="1433803"/>
            <a:chExt cx="4462072" cy="4425064"/>
          </a:xfrm>
        </p:grpSpPr>
        <p:sp>
          <p:nvSpPr>
            <p:cNvPr id="4" name="Rectangle 3"/>
            <p:cNvSpPr/>
            <p:nvPr/>
          </p:nvSpPr>
          <p:spPr>
            <a:xfrm>
              <a:off x="3997716" y="1433803"/>
              <a:ext cx="4462072" cy="442506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4148282" y="4688156"/>
              <a:ext cx="4160940" cy="8472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/>
            <p:cNvSpPr/>
            <p:nvPr/>
          </p:nvSpPr>
          <p:spPr>
            <a:xfrm>
              <a:off x="5034593" y="1442056"/>
              <a:ext cx="2392001" cy="401442"/>
            </a:xfrm>
            <a:prstGeom prst="rect">
              <a:avLst/>
            </a:prstGeom>
          </p:spPr>
          <p:txBody>
            <a:bodyPr wrap="none" tIns="108000">
              <a:spAutoFit/>
            </a:bodyPr>
            <a:lstStyle/>
            <a:p>
              <a:r>
                <a:rPr lang="en-GB" sz="1600" dirty="0">
                  <a:latin typeface="+mj-lt"/>
                </a:rPr>
                <a:t>Map of the Town Centre</a:t>
              </a:r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930" b="8154"/>
            <a:stretch/>
          </p:blipFill>
          <p:spPr>
            <a:xfrm>
              <a:off x="4148282" y="1843498"/>
              <a:ext cx="4160940" cy="2818890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4148282" y="4680183"/>
              <a:ext cx="3778620" cy="427695"/>
            </a:xfrm>
            <a:prstGeom prst="rect">
              <a:avLst/>
            </a:prstGeom>
          </p:spPr>
          <p:txBody>
            <a:bodyPr wrap="square" lIns="108000" tIns="108000" rIns="108000" bIns="108000">
              <a:spAutoFit/>
            </a:bodyPr>
            <a:lstStyle/>
            <a:p>
              <a:r>
                <a:rPr lang="en-GB" sz="1400" dirty="0">
                  <a:latin typeface="+mj-lt"/>
                </a:rPr>
                <a:t>Key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327" b="-469"/>
            <a:stretch/>
          </p:blipFill>
          <p:spPr>
            <a:xfrm>
              <a:off x="4223565" y="5089740"/>
              <a:ext cx="4160940" cy="276779"/>
            </a:xfrm>
            <a:prstGeom prst="rect">
              <a:avLst/>
            </a:prstGeom>
          </p:spPr>
        </p:pic>
      </p:grpSp>
      <p:sp>
        <p:nvSpPr>
          <p:cNvPr id="15" name="TextBox 14"/>
          <p:cNvSpPr txBox="1"/>
          <p:nvPr/>
        </p:nvSpPr>
        <p:spPr>
          <a:xfrm>
            <a:off x="7170778" y="5551090"/>
            <a:ext cx="1312960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9292A"/>
                </a:solidFill>
                <a:latin typeface="+mj-lt"/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407926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595981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What Is a Sketch Map?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163B2E-74ED-484E-BDAC-88865FB2CA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1388634"/>
            <a:ext cx="4282071" cy="31311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67618" y="1388634"/>
            <a:ext cx="3212984" cy="2031325"/>
          </a:xfrm>
          <a:prstGeom prst="rect">
            <a:avLst/>
          </a:prstGeom>
          <a:noFill/>
        </p:spPr>
        <p:txBody>
          <a:bodyPr wrap="square" tIns="0">
            <a:spAutoFit/>
          </a:bodyPr>
          <a:lstStyle/>
          <a:p>
            <a:r>
              <a:rPr lang="en-GB" dirty="0"/>
              <a:t>Early explorers would have drawn sketch maps. </a:t>
            </a:r>
          </a:p>
          <a:p>
            <a:endParaRPr lang="en-GB" dirty="0"/>
          </a:p>
          <a:p>
            <a:r>
              <a:rPr lang="en-GB" dirty="0"/>
              <a:t>Their maps were not to </a:t>
            </a:r>
            <a:br>
              <a:rPr lang="en-GB" dirty="0"/>
            </a:br>
            <a:r>
              <a:rPr lang="en-GB" dirty="0"/>
              <a:t>scale but were still very useful when new continents were being discovered!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5091"/>
            <a:ext cx="723986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1106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594117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Drawing a Sketch Map of a Place</a:t>
            </a:r>
          </a:p>
        </p:txBody>
      </p:sp>
      <p:sp>
        <p:nvSpPr>
          <p:cNvPr id="3" name="Rectangle 2"/>
          <p:cNvSpPr/>
          <p:nvPr/>
        </p:nvSpPr>
        <p:spPr>
          <a:xfrm>
            <a:off x="684213" y="4112088"/>
            <a:ext cx="3672126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latin typeface="+mj-lt"/>
              </a:rPr>
              <a:t>Click through this slide to see how a sketch map is made.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5091"/>
            <a:ext cx="723986" cy="72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3A7B66B-A822-6949-9B2F-CDC80E0E4F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141" t="10213" b="14494"/>
          <a:stretch/>
        </p:blipFill>
        <p:spPr>
          <a:xfrm>
            <a:off x="684213" y="1388634"/>
            <a:ext cx="3672126" cy="2233110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4462830" y="1388634"/>
            <a:ext cx="3998386" cy="4540933"/>
          </a:xfrm>
          <a:prstGeom prst="rect">
            <a:avLst/>
          </a:prstGeom>
          <a:solidFill>
            <a:schemeClr val="bg1"/>
          </a:solidFill>
          <a:ln>
            <a:solidFill>
              <a:srgbClr val="292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576103" y="4242599"/>
            <a:ext cx="3778620" cy="1370531"/>
          </a:xfrm>
          <a:prstGeom prst="rect">
            <a:avLst/>
          </a:prstGeom>
          <a:solidFill>
            <a:schemeClr val="bg1"/>
          </a:solidFill>
          <a:ln w="19050">
            <a:solidFill>
              <a:srgbClr val="292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6855" y="1819934"/>
            <a:ext cx="3778620" cy="2292154"/>
          </a:xfrm>
          <a:prstGeom prst="rect">
            <a:avLst/>
          </a:prstGeom>
          <a:solidFill>
            <a:schemeClr val="bg1"/>
          </a:solidFill>
          <a:ln w="19050">
            <a:solidFill>
              <a:srgbClr val="2929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57" y="1817076"/>
            <a:ext cx="3778617" cy="229787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57" y="1816617"/>
            <a:ext cx="3778617" cy="22987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56" y="1816617"/>
            <a:ext cx="3778618" cy="22987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855" y="1816616"/>
            <a:ext cx="3778621" cy="22987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03" y="1816158"/>
            <a:ext cx="3780125" cy="229970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9" t="16538" r="5223" b="73732"/>
          <a:stretch/>
        </p:blipFill>
        <p:spPr>
          <a:xfrm>
            <a:off x="4674115" y="4670295"/>
            <a:ext cx="1288659" cy="279005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259442" y="1399276"/>
            <a:ext cx="2479947" cy="401442"/>
          </a:xfrm>
          <a:prstGeom prst="rect">
            <a:avLst/>
          </a:prstGeom>
        </p:spPr>
        <p:txBody>
          <a:bodyPr wrap="none" lIns="108000" tIns="108000" rIns="108000">
            <a:spAutoFit/>
          </a:bodyPr>
          <a:lstStyle/>
          <a:p>
            <a:r>
              <a:rPr lang="en-GB" sz="1600" dirty="0">
                <a:latin typeface="+mj-lt"/>
              </a:rPr>
              <a:t>The River Elbe, Germany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9" t="33566" r="5224" b="56704"/>
          <a:stretch/>
        </p:blipFill>
        <p:spPr>
          <a:xfrm>
            <a:off x="6004222" y="4670295"/>
            <a:ext cx="1288659" cy="27900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3" t="50763" r="4149" b="39507"/>
          <a:stretch/>
        </p:blipFill>
        <p:spPr>
          <a:xfrm>
            <a:off x="7334330" y="4675616"/>
            <a:ext cx="1288659" cy="27900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" t="64362" r="5224" b="19502"/>
          <a:stretch/>
        </p:blipFill>
        <p:spPr>
          <a:xfrm>
            <a:off x="4576103" y="5014917"/>
            <a:ext cx="1411499" cy="4627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9" t="84708" r="5224" b="5562"/>
          <a:stretch/>
        </p:blipFill>
        <p:spPr>
          <a:xfrm>
            <a:off x="6004222" y="5115630"/>
            <a:ext cx="1288659" cy="279005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4576103" y="4234627"/>
            <a:ext cx="3778620" cy="427695"/>
          </a:xfrm>
          <a:prstGeom prst="rect">
            <a:avLst/>
          </a:prstGeom>
        </p:spPr>
        <p:txBody>
          <a:bodyPr wrap="square" lIns="108000" tIns="108000" rIns="108000" bIns="108000">
            <a:spAutoFit/>
          </a:bodyPr>
          <a:lstStyle/>
          <a:p>
            <a:r>
              <a:rPr lang="en-GB" sz="1400" dirty="0">
                <a:latin typeface="+mj-lt"/>
              </a:rPr>
              <a:t>Key</a:t>
            </a:r>
          </a:p>
        </p:txBody>
      </p:sp>
      <p:sp>
        <p:nvSpPr>
          <p:cNvPr id="29" name="Rectangle 28"/>
          <p:cNvSpPr/>
          <p:nvPr/>
        </p:nvSpPr>
        <p:spPr>
          <a:xfrm>
            <a:off x="684213" y="3621744"/>
            <a:ext cx="3672126" cy="33855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+mj-lt"/>
              </a:rPr>
              <a:t>The River Elbe, Germany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170778" y="5621790"/>
            <a:ext cx="1312960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9292A"/>
                </a:solidFill>
                <a:latin typeface="+mj-lt"/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239452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595981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Drawing a Sketch Map of a Place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5091"/>
            <a:ext cx="723986" cy="720000"/>
          </a:xfrm>
          <a:prstGeom prst="rect">
            <a:avLst/>
          </a:prstGeom>
        </p:spPr>
      </p:pic>
      <p:sp>
        <p:nvSpPr>
          <p:cNvPr id="22" name="Rectangle 21"/>
          <p:cNvSpPr/>
          <p:nvPr/>
        </p:nvSpPr>
        <p:spPr>
          <a:xfrm>
            <a:off x="684213" y="1324745"/>
            <a:ext cx="3325725" cy="4750196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spcAft>
                <a:spcPts val="1200"/>
              </a:spcAft>
            </a:pPr>
            <a:r>
              <a:rPr lang="en-GB" sz="1700" dirty="0"/>
              <a:t>You are going to draw your own sketch map of the location shown in this photo.</a:t>
            </a:r>
          </a:p>
          <a:p>
            <a:pPr>
              <a:spcAft>
                <a:spcPts val="600"/>
              </a:spcAft>
            </a:pPr>
            <a:r>
              <a:rPr lang="en-GB" sz="1700" dirty="0"/>
              <a:t>Remember, a sketch map should have: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title;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frame;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key;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north arrow;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simple line drawings with</a:t>
            </a:r>
            <a:br>
              <a:rPr lang="en-GB" sz="1700" dirty="0"/>
            </a:br>
            <a:r>
              <a:rPr lang="en-GB" sz="1700" dirty="0"/>
              <a:t>very little detail;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labels and annotations (if needed).</a:t>
            </a:r>
          </a:p>
          <a:p>
            <a:pPr>
              <a:spcAft>
                <a:spcPts val="600"/>
              </a:spcAft>
            </a:pPr>
            <a:r>
              <a:rPr lang="en-GB" sz="1700" dirty="0"/>
              <a:t>You should also state that the map is </a:t>
            </a:r>
            <a:r>
              <a:rPr lang="en-GB" sz="1700" dirty="0">
                <a:latin typeface="+mj-lt"/>
              </a:rPr>
              <a:t>not drawn to scale!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660D4E7-F58C-4D42-8720-9099AF43A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7717" y="1730411"/>
            <a:ext cx="4282071" cy="3211555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4186106" y="1391857"/>
            <a:ext cx="4261608" cy="33855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+mj-lt"/>
              </a:rPr>
              <a:t>Baska </a:t>
            </a:r>
            <a:r>
              <a:rPr lang="en-GB" sz="1600" dirty="0" err="1">
                <a:latin typeface="+mj-lt"/>
              </a:rPr>
              <a:t>Voda</a:t>
            </a:r>
            <a:r>
              <a:rPr lang="en-GB" sz="1600" dirty="0">
                <a:latin typeface="+mj-lt"/>
              </a:rPr>
              <a:t> Port, Croatia </a:t>
            </a:r>
          </a:p>
        </p:txBody>
      </p:sp>
      <p:sp>
        <p:nvSpPr>
          <p:cNvPr id="2" name="Rectangle 1"/>
          <p:cNvSpPr/>
          <p:nvPr/>
        </p:nvSpPr>
        <p:spPr>
          <a:xfrm>
            <a:off x="4189791" y="5091120"/>
            <a:ext cx="4269997" cy="615553"/>
          </a:xfrm>
          <a:prstGeom prst="rect">
            <a:avLst/>
          </a:prstGeom>
          <a:solidFill>
            <a:schemeClr val="bg1"/>
          </a:solidFill>
          <a:ln w="19050">
            <a:solidFill>
              <a:srgbClr val="A279B6"/>
            </a:solidFill>
          </a:ln>
        </p:spPr>
        <p:txBody>
          <a:bodyPr wrap="square">
            <a:spAutoFit/>
          </a:bodyPr>
          <a:lstStyle/>
          <a:p>
            <a:r>
              <a:rPr lang="en-GB" sz="1700" dirty="0"/>
              <a:t>Complete the </a:t>
            </a:r>
            <a:r>
              <a:rPr lang="en-GB" sz="1700" dirty="0">
                <a:solidFill>
                  <a:srgbClr val="00AAE5"/>
                </a:solidFill>
                <a:latin typeface="+mj-lt"/>
              </a:rPr>
              <a:t>Drawing a Sketch Map of a Place Activity Sheet</a:t>
            </a:r>
            <a:r>
              <a:rPr lang="en-GB" sz="17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573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603776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Drawing a Sketch Map to Show a Route</a:t>
            </a:r>
          </a:p>
        </p:txBody>
      </p:sp>
      <p:sp>
        <p:nvSpPr>
          <p:cNvPr id="3" name="Rectangle 2"/>
          <p:cNvSpPr/>
          <p:nvPr/>
        </p:nvSpPr>
        <p:spPr>
          <a:xfrm>
            <a:off x="5296850" y="1340806"/>
            <a:ext cx="3162937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You can also draw a sketch map to show a route.</a:t>
            </a:r>
          </a:p>
          <a:p>
            <a:endParaRPr lang="en-GB" dirty="0"/>
          </a:p>
          <a:p>
            <a:r>
              <a:rPr lang="en-GB" dirty="0"/>
              <a:t>This sketch map is not to </a:t>
            </a:r>
            <a:br>
              <a:rPr lang="en-GB" dirty="0"/>
            </a:br>
            <a:r>
              <a:rPr lang="en-GB" dirty="0"/>
              <a:t>scale but it would still be useful to help someone find their way around the town </a:t>
            </a:r>
            <a:br>
              <a:rPr lang="en-GB" dirty="0"/>
            </a:br>
            <a:r>
              <a:rPr lang="en-GB" dirty="0"/>
              <a:t>as it shows the main roads and landmarks.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9275"/>
            <a:ext cx="723986" cy="720000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684213" y="1391140"/>
            <a:ext cx="4462072" cy="4441774"/>
            <a:chOff x="3997716" y="1433803"/>
            <a:chExt cx="4462072" cy="4441774"/>
          </a:xfrm>
        </p:grpSpPr>
        <p:sp>
          <p:nvSpPr>
            <p:cNvPr id="23" name="Rectangle 22"/>
            <p:cNvSpPr/>
            <p:nvPr/>
          </p:nvSpPr>
          <p:spPr>
            <a:xfrm>
              <a:off x="3997716" y="1433803"/>
              <a:ext cx="4462072" cy="444177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148282" y="4688156"/>
              <a:ext cx="4160940" cy="84721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29292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034593" y="1442056"/>
              <a:ext cx="2392001" cy="401442"/>
            </a:xfrm>
            <a:prstGeom prst="rect">
              <a:avLst/>
            </a:prstGeom>
          </p:spPr>
          <p:txBody>
            <a:bodyPr wrap="none" tIns="108000">
              <a:spAutoFit/>
            </a:bodyPr>
            <a:lstStyle/>
            <a:p>
              <a:r>
                <a:rPr lang="en-GB" sz="1600" dirty="0">
                  <a:latin typeface="+mj-lt"/>
                </a:rPr>
                <a:t>Map of the Town Centre</a:t>
              </a:r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930" b="8154"/>
            <a:stretch/>
          </p:blipFill>
          <p:spPr>
            <a:xfrm>
              <a:off x="4148282" y="1843498"/>
              <a:ext cx="4160940" cy="2818890"/>
            </a:xfrm>
            <a:prstGeom prst="rect">
              <a:avLst/>
            </a:prstGeom>
          </p:spPr>
        </p:pic>
        <p:sp>
          <p:nvSpPr>
            <p:cNvPr id="27" name="Rectangle 26"/>
            <p:cNvSpPr/>
            <p:nvPr/>
          </p:nvSpPr>
          <p:spPr>
            <a:xfrm>
              <a:off x="4148282" y="4680183"/>
              <a:ext cx="3778620" cy="427695"/>
            </a:xfrm>
            <a:prstGeom prst="rect">
              <a:avLst/>
            </a:prstGeom>
          </p:spPr>
          <p:txBody>
            <a:bodyPr wrap="square" lIns="108000" tIns="108000" rIns="108000" bIns="108000">
              <a:spAutoFit/>
            </a:bodyPr>
            <a:lstStyle/>
            <a:p>
              <a:r>
                <a:rPr lang="en-GB" sz="1400" dirty="0">
                  <a:latin typeface="+mj-lt"/>
                </a:rPr>
                <a:t>Key</a:t>
              </a:r>
            </a:p>
          </p:txBody>
        </p:sp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327" b="-469"/>
            <a:stretch/>
          </p:blipFill>
          <p:spPr>
            <a:xfrm>
              <a:off x="4223565" y="5089740"/>
              <a:ext cx="4160940" cy="276779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3860919" y="5508922"/>
            <a:ext cx="1312960" cy="307777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solidFill>
                  <a:srgbClr val="29292A"/>
                </a:solidFill>
                <a:latin typeface="+mj-lt"/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4100767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84213" y="600165"/>
            <a:ext cx="7775575" cy="618219"/>
          </a:xfrm>
          <a:prstGeom prst="rect">
            <a:avLst/>
          </a:prstGeom>
        </p:spPr>
        <p:txBody>
          <a:bodyPr wrap="square" lIns="0" tIns="108000" rIns="0" bIns="10800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2600" dirty="0">
                <a:solidFill>
                  <a:srgbClr val="6CBB84"/>
                </a:solidFill>
                <a:latin typeface="+mj-lt"/>
                <a:cs typeface="Clear Sans Light" panose="020B0303030202020304" pitchFamily="34" charset="0"/>
              </a:rPr>
              <a:t>Drawing a Sketch Map to Show a Route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3752" y="549275"/>
            <a:ext cx="723986" cy="720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572001" y="2113310"/>
            <a:ext cx="3887787" cy="3691872"/>
          </a:xfrm>
          <a:prstGeom prst="rect">
            <a:avLst/>
          </a:prstGeom>
          <a:noFill/>
          <a:ln w="19050">
            <a:noFill/>
          </a:ln>
        </p:spPr>
        <p:txBody>
          <a:bodyPr wrap="square" lIns="0" tIns="0" rIns="0" bIns="0">
            <a:noAutofit/>
          </a:bodyPr>
          <a:lstStyle/>
          <a:p>
            <a:pPr>
              <a:spcAft>
                <a:spcPts val="600"/>
              </a:spcAft>
            </a:pPr>
            <a:r>
              <a:rPr lang="en-GB" sz="1700" dirty="0"/>
              <a:t>Remember, a sketch map </a:t>
            </a:r>
            <a:br>
              <a:rPr lang="en-GB" sz="1700" dirty="0"/>
            </a:br>
            <a:r>
              <a:rPr lang="en-GB" sz="1700" dirty="0"/>
              <a:t>should have: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title;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frame;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key;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a north arrow;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simple line drawings with very </a:t>
            </a:r>
            <a:br>
              <a:rPr lang="en-GB" sz="1700" dirty="0"/>
            </a:br>
            <a:r>
              <a:rPr lang="en-GB" sz="1700" dirty="0"/>
              <a:t>little detail;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700" dirty="0"/>
              <a:t>labels and annotations (if needed).</a:t>
            </a:r>
          </a:p>
          <a:p>
            <a:pPr>
              <a:spcAft>
                <a:spcPts val="600"/>
              </a:spcAft>
            </a:pPr>
            <a:r>
              <a:rPr lang="en-GB" sz="1700" dirty="0"/>
              <a:t>You should also state that the map is </a:t>
            </a:r>
            <a:r>
              <a:rPr lang="en-GB" sz="1700" dirty="0">
                <a:latin typeface="+mj-lt"/>
              </a:rPr>
              <a:t>not drawn to scale!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72001" y="1400294"/>
            <a:ext cx="3887788" cy="615553"/>
          </a:xfrm>
          <a:prstGeom prst="rect">
            <a:avLst/>
          </a:prstGeom>
          <a:solidFill>
            <a:schemeClr val="bg1"/>
          </a:solidFill>
          <a:ln w="19050">
            <a:solidFill>
              <a:srgbClr val="A279B6"/>
            </a:solidFill>
          </a:ln>
        </p:spPr>
        <p:txBody>
          <a:bodyPr wrap="square">
            <a:spAutoFit/>
          </a:bodyPr>
          <a:lstStyle/>
          <a:p>
            <a:r>
              <a:rPr lang="en-GB" sz="1700" dirty="0"/>
              <a:t>Complete the </a:t>
            </a:r>
            <a:r>
              <a:rPr lang="en-GB" sz="1700" dirty="0">
                <a:solidFill>
                  <a:srgbClr val="00AAE5"/>
                </a:solidFill>
                <a:latin typeface="+mj-lt"/>
              </a:rPr>
              <a:t>Drawing a Sketch Map to Show a Route Activity Sheet.</a:t>
            </a:r>
            <a:endParaRPr lang="en-GB" sz="17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84" y="1400294"/>
            <a:ext cx="3203474" cy="4531366"/>
          </a:xfrm>
          <a:prstGeom prst="rect">
            <a:avLst/>
          </a:prstGeom>
          <a:ln>
            <a:noFill/>
          </a:ln>
          <a:effectLst>
            <a:outerShdw blurRad="292100" dist="139700" dir="2700000" sx="95000" sy="95000" algn="tl" rotWithShape="0">
              <a:srgbClr val="333333">
                <a:alpha val="8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436196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Custom 1">
      <a:dk1>
        <a:srgbClr val="1C1C1C"/>
      </a:dk1>
      <a:lt1>
        <a:srgbClr val="FFFFFF"/>
      </a:lt1>
      <a:dk2>
        <a:srgbClr val="0C0C0C"/>
      </a:dk2>
      <a:lt2>
        <a:srgbClr val="DCD8DC"/>
      </a:lt2>
      <a:accent1>
        <a:srgbClr val="E6007E"/>
      </a:accent1>
      <a:accent2>
        <a:srgbClr val="F0821A"/>
      </a:accent2>
      <a:accent3>
        <a:srgbClr val="F9B000"/>
      </a:accent3>
      <a:accent4>
        <a:srgbClr val="86BD34"/>
      </a:accent4>
      <a:accent5>
        <a:srgbClr val="007AC3"/>
      </a:accent5>
      <a:accent6>
        <a:srgbClr val="653C8F"/>
      </a:accent6>
      <a:hlink>
        <a:srgbClr val="1C1C1C"/>
      </a:hlink>
      <a:folHlink>
        <a:srgbClr val="1C1C1C"/>
      </a:folHlink>
    </a:clrScheme>
    <a:fontScheme name="Custom 1">
      <a:majorFont>
        <a:latin typeface="Twinkl SemiBold"/>
        <a:ea typeface=""/>
        <a:cs typeface=""/>
      </a:majorFont>
      <a:minorFont>
        <a:latin typeface="Twinkl Ligh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>
            <a:latin typeface="+mn-lt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#Secondary PowerPoint Template.pptx" id="{CD59C130-EF4B-452C-9E9D-47F3E0759D28}" vid="{4CF979EC-BCA1-4725-80F2-840BEDC2CA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#Secondary PowerPoint Template</Template>
  <TotalTime>287</TotalTime>
  <Words>522</Words>
  <Application>Microsoft Office PowerPoint</Application>
  <PresentationFormat>On-screen Show (4:3)</PresentationFormat>
  <Paragraphs>69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Clear Sans Medium</vt:lpstr>
      <vt:lpstr>Twinkl Light</vt:lpstr>
      <vt:lpstr>Clear Sans Light</vt:lpstr>
      <vt:lpstr>Arial</vt:lpstr>
      <vt:lpstr>Twinkl SemiBold</vt:lpstr>
      <vt:lpstr>Calibri</vt:lpstr>
      <vt:lpstr>Sassoon Infant Rg</vt:lpstr>
      <vt:lpstr>Clear Sans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 Haigh</dc:creator>
  <cp:lastModifiedBy>Sally-Ann Bird</cp:lastModifiedBy>
  <cp:revision>23</cp:revision>
  <dcterms:created xsi:type="dcterms:W3CDTF">2018-09-26T09:56:30Z</dcterms:created>
  <dcterms:modified xsi:type="dcterms:W3CDTF">2020-06-23T14:32:28Z</dcterms:modified>
</cp:coreProperties>
</file>