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2"/>
  </p:handoutMasterIdLst>
  <p:sldIdLst>
    <p:sldId id="258" r:id="rId2"/>
    <p:sldId id="304" r:id="rId3"/>
    <p:sldId id="278" r:id="rId4"/>
    <p:sldId id="295" r:id="rId5"/>
    <p:sldId id="296" r:id="rId6"/>
    <p:sldId id="297" r:id="rId7"/>
    <p:sldId id="298" r:id="rId8"/>
    <p:sldId id="299" r:id="rId9"/>
    <p:sldId id="300" r:id="rId10"/>
    <p:sldId id="301" r:id="rId11"/>
    <p:sldId id="302" r:id="rId12"/>
    <p:sldId id="303" r:id="rId13"/>
    <p:sldId id="305" r:id="rId14"/>
    <p:sldId id="309" r:id="rId15"/>
    <p:sldId id="306" r:id="rId16"/>
    <p:sldId id="307" r:id="rId17"/>
    <p:sldId id="310" r:id="rId18"/>
    <p:sldId id="311" r:id="rId19"/>
    <p:sldId id="308" r:id="rId20"/>
    <p:sldId id="294" r:id="rId21"/>
  </p:sldIdLst>
  <p:sldSz cx="9144000" cy="6858000" type="screen4x3"/>
  <p:notesSz cx="6797675" cy="9926638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Sassoon Infant Rg" panose="02000503030000020003" charset="0"/>
      <p:regular r:id="rId27"/>
      <p:bold r:id="rId28"/>
    </p:embeddedFont>
    <p:embeddedFont>
      <p:font typeface="Tuffy-TTF" panose="020B0603060100000000" charset="0"/>
      <p:regular r:id="rId29"/>
      <p:bold r:id="rId30"/>
      <p:italic r:id="rId31"/>
      <p:boldItalic r:id="rId32"/>
    </p:embeddedFont>
    <p:embeddedFont>
      <p:font typeface="Twinkl" panose="020B0604020202020204" charset="0"/>
      <p:regular r:id="rId33"/>
      <p:bold r:id="rId34"/>
    </p:embeddedFont>
    <p:embeddedFont>
      <p:font typeface="Sassoon Infant Md" panose="02000603050000020003" charset="0"/>
      <p:regular r:id="rId3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DA6"/>
    <a:srgbClr val="BEE2F2"/>
    <a:srgbClr val="3399FF"/>
    <a:srgbClr val="DB5983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80246B0-DE82-4334-B2B4-5D5D5141F5C6}" type="datetimeFigureOut">
              <a:rPr lang="en-GB"/>
              <a:pPr>
                <a:defRPr/>
              </a:pPr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09C7DB1-BCF2-467D-9E62-12DE174C53B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98601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91530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39511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-TTF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-TTF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2021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212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1167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1" r:id="rId4"/>
    <p:sldLayoutId id="2147483702" r:id="rId5"/>
    <p:sldLayoutId id="214748370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8.png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8.png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8.png"/><Relationship Id="rId5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8.png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8.png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8.png"/><Relationship Id="rId5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8.png"/><Relationship Id="rId5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8.png"/><Relationship Id="rId5" Type="http://schemas.openxmlformats.org/officeDocument/2006/relationships/image" Target="../media/image18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2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9.png"/><Relationship Id="rId4" Type="http://schemas.openxmlformats.org/officeDocument/2006/relationships/image" Target="../media/image19.png"/><Relationship Id="rId9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3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2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9.png"/><Relationship Id="rId4" Type="http://schemas.openxmlformats.org/officeDocument/2006/relationships/image" Target="../media/image19.png"/><Relationship Id="rId9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3.png"/><Relationship Id="rId12" Type="http://schemas.openxmlformats.org/officeDocument/2006/relationships/image" Target="../media/image9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20.png"/><Relationship Id="rId11" Type="http://schemas.openxmlformats.org/officeDocument/2006/relationships/image" Target="../media/image8.png"/><Relationship Id="rId5" Type="http://schemas.openxmlformats.org/officeDocument/2006/relationships/image" Target="../media/image19.png"/><Relationship Id="rId10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3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3.png"/><Relationship Id="rId12" Type="http://schemas.openxmlformats.org/officeDocument/2006/relationships/image" Target="../media/image9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20.png"/><Relationship Id="rId11" Type="http://schemas.openxmlformats.org/officeDocument/2006/relationships/image" Target="../media/image8.png"/><Relationship Id="rId5" Type="http://schemas.openxmlformats.org/officeDocument/2006/relationships/image" Target="../media/image19.png"/><Relationship Id="rId10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17" Type="http://schemas.openxmlformats.org/officeDocument/2006/relationships/image" Target="../media/image41.png"/><Relationship Id="rId2" Type="http://schemas.openxmlformats.org/officeDocument/2006/relationships/image" Target="../media/image27.png"/><Relationship Id="rId16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5" Type="http://schemas.openxmlformats.org/officeDocument/2006/relationships/image" Target="../media/image2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Relationship Id="rId1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5719763"/>
            <a:ext cx="584200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5576842" y="4099288"/>
            <a:ext cx="2673350" cy="224155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7" name="Title 5"/>
          <p:cNvSpPr>
            <a:spLocks noGrp="1"/>
          </p:cNvSpPr>
          <p:nvPr>
            <p:ph type="title"/>
          </p:nvPr>
        </p:nvSpPr>
        <p:spPr>
          <a:xfrm>
            <a:off x="457200" y="485774"/>
            <a:ext cx="8220075" cy="2048419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dirty="0" smtClean="0"/>
              <a:t>Today we are going to recap our French pet names from two weeks ago.</a:t>
            </a:r>
            <a:endParaRPr lang="en-GB" altLang="en-US" sz="2400" dirty="0"/>
          </a:p>
        </p:txBody>
      </p:sp>
      <p:sp>
        <p:nvSpPr>
          <p:cNvPr id="12" name="Rectangle 11"/>
          <p:cNvSpPr/>
          <p:nvPr/>
        </p:nvSpPr>
        <p:spPr>
          <a:xfrm>
            <a:off x="755650" y="2534193"/>
            <a:ext cx="3999230" cy="355863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2773158"/>
            <a:ext cx="3402671" cy="3005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5715000" y="2215357"/>
            <a:ext cx="2397034" cy="1719444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5" name="Content Placeholder 4"/>
          <p:cNvSpPr>
            <a:spLocks noGrp="1"/>
          </p:cNvSpPr>
          <p:nvPr>
            <p:ph idx="1"/>
          </p:nvPr>
        </p:nvSpPr>
        <p:spPr>
          <a:xfrm>
            <a:off x="5715000" y="2215357"/>
            <a:ext cx="2397034" cy="1719444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b="1" dirty="0" err="1"/>
              <a:t>Qu’est-ce</a:t>
            </a:r>
            <a:r>
              <a:rPr lang="en-GB" altLang="en-US" b="1" dirty="0"/>
              <a:t> que </a:t>
            </a:r>
            <a:r>
              <a:rPr lang="en-GB" altLang="en-US" b="1" dirty="0" err="1"/>
              <a:t>c’est</a:t>
            </a:r>
            <a:r>
              <a:rPr lang="en-GB" altLang="en-US" b="1" dirty="0" smtClean="0"/>
              <a:t>?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GB" altLang="en-US" dirty="0"/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dirty="0" smtClean="0"/>
              <a:t>(This means ‘What is this?’)</a:t>
            </a:r>
            <a:endParaRPr lang="en-GB" altLang="en-US" dirty="0"/>
          </a:p>
        </p:txBody>
      </p:sp>
      <p:sp>
        <p:nvSpPr>
          <p:cNvPr id="16" name="Content Placeholder 4"/>
          <p:cNvSpPr>
            <a:spLocks/>
          </p:cNvSpPr>
          <p:nvPr/>
        </p:nvSpPr>
        <p:spPr bwMode="auto">
          <a:xfrm>
            <a:off x="5715000" y="4373381"/>
            <a:ext cx="2397034" cy="1719444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 dirty="0" err="1">
                <a:latin typeface="Twinkl" pitchFamily="2" charset="0"/>
              </a:rPr>
              <a:t>C’est</a:t>
            </a:r>
            <a:r>
              <a:rPr lang="en-GB" altLang="en-US" b="1" dirty="0">
                <a:latin typeface="Twinkl" pitchFamily="2" charset="0"/>
              </a:rPr>
              <a:t> un lapin</a:t>
            </a:r>
            <a:r>
              <a:rPr lang="en-GB" altLang="en-US" b="1" dirty="0" smtClean="0">
                <a:latin typeface="Twinkl" pitchFamily="2" charset="0"/>
              </a:rPr>
              <a:t>!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dirty="0">
              <a:latin typeface="Twinkl" pitchFamily="2" charset="0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 smtClean="0">
                <a:latin typeface="Twinkl" pitchFamily="2" charset="0"/>
              </a:rPr>
              <a:t>(</a:t>
            </a:r>
            <a:r>
              <a:rPr lang="en-GB" altLang="en-US" dirty="0" err="1" smtClean="0">
                <a:latin typeface="Twinkl" pitchFamily="2" charset="0"/>
              </a:rPr>
              <a:t>C’est</a:t>
            </a:r>
            <a:r>
              <a:rPr lang="en-GB" altLang="en-US" dirty="0" smtClean="0">
                <a:latin typeface="Twinkl" pitchFamily="2" charset="0"/>
              </a:rPr>
              <a:t> means this is, un means one or a and lapin means rabbit so: This is a rabbit.)</a:t>
            </a:r>
            <a:endParaRPr lang="en-GB" altLang="en-US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604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2291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2294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988" y="2109788"/>
            <a:ext cx="3784600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</a:t>
            </a:r>
            <a:r>
              <a:rPr lang="en-GB" altLang="en-US" sz="2400" dirty="0" err="1">
                <a:solidFill>
                  <a:srgbClr val="3399FF"/>
                </a:solidFill>
              </a:rPr>
              <a:t>chien</a:t>
            </a:r>
            <a:r>
              <a:rPr lang="en-GB" altLang="en-US" sz="2400" dirty="0">
                <a:solidFill>
                  <a:srgbClr val="3399FF"/>
                </a:solidFill>
              </a:rPr>
              <a:t>.</a:t>
            </a:r>
          </a:p>
        </p:txBody>
      </p:sp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1725" y="11398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3315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chat.</a:t>
            </a:r>
          </a:p>
        </p:txBody>
      </p:sp>
      <p:pic>
        <p:nvPicPr>
          <p:cNvPr id="13319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88" y="1528763"/>
            <a:ext cx="3222625" cy="454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7888" y="11715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42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4339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>
                <a:solidFill>
                  <a:srgbClr val="DB5983"/>
                </a:solidFill>
              </a:rPr>
              <a:t>une</a:t>
            </a:r>
            <a:r>
              <a:rPr lang="en-GB" altLang="en-US" sz="2400" dirty="0">
                <a:solidFill>
                  <a:srgbClr val="DB5983"/>
                </a:solidFill>
              </a:rPr>
              <a:t> </a:t>
            </a:r>
            <a:r>
              <a:rPr lang="en-GB" altLang="en-US" sz="2400" dirty="0" err="1">
                <a:solidFill>
                  <a:srgbClr val="DB5983"/>
                </a:solidFill>
              </a:rPr>
              <a:t>tortue</a:t>
            </a:r>
            <a:r>
              <a:rPr lang="en-GB" altLang="en-US" sz="2400" dirty="0">
                <a:solidFill>
                  <a:srgbClr val="DB5983"/>
                </a:solidFill>
              </a:rPr>
              <a:t>.</a:t>
            </a:r>
          </a:p>
        </p:txBody>
      </p:sp>
      <p:pic>
        <p:nvPicPr>
          <p:cNvPr id="14343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417763"/>
            <a:ext cx="4556125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3600" y="1528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2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5363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hamster.</a:t>
            </a:r>
          </a:p>
        </p:txBody>
      </p:sp>
      <p:pic>
        <p:nvPicPr>
          <p:cNvPr id="15367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475" y="2273300"/>
            <a:ext cx="3792538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9788" y="16637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2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6387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</a:t>
            </a:r>
            <a:r>
              <a:rPr lang="en-GB" altLang="en-US" sz="2400" dirty="0" err="1">
                <a:solidFill>
                  <a:srgbClr val="3399FF"/>
                </a:solidFill>
              </a:rPr>
              <a:t>poisson</a:t>
            </a:r>
            <a:r>
              <a:rPr lang="en-GB" altLang="en-US" sz="2400" dirty="0">
                <a:solidFill>
                  <a:srgbClr val="3399FF"/>
                </a:solidFill>
              </a:rPr>
              <a:t>.</a:t>
            </a:r>
          </a:p>
        </p:txBody>
      </p:sp>
      <p:pic>
        <p:nvPicPr>
          <p:cNvPr id="16391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8" y="2587625"/>
            <a:ext cx="4765675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2325" y="17891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05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7411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</a:t>
            </a:r>
            <a:r>
              <a:rPr lang="en-GB" altLang="en-US" sz="2400" dirty="0" err="1">
                <a:solidFill>
                  <a:srgbClr val="3399FF"/>
                </a:solidFill>
              </a:rPr>
              <a:t>oiseau</a:t>
            </a:r>
            <a:r>
              <a:rPr lang="en-GB" altLang="en-US" sz="2400" dirty="0">
                <a:solidFill>
                  <a:srgbClr val="3399FF"/>
                </a:solidFill>
              </a:rPr>
              <a:t>.</a:t>
            </a:r>
          </a:p>
        </p:txBody>
      </p:sp>
      <p:pic>
        <p:nvPicPr>
          <p:cNvPr id="17415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1854200"/>
            <a:ext cx="3027363" cy="389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7413" y="15494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4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8435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>
                <a:solidFill>
                  <a:srgbClr val="DB5983"/>
                </a:solidFill>
              </a:rPr>
              <a:t>une</a:t>
            </a:r>
            <a:r>
              <a:rPr lang="en-GB" altLang="en-US" sz="2400" dirty="0">
                <a:solidFill>
                  <a:srgbClr val="DB5983"/>
                </a:solidFill>
              </a:rPr>
              <a:t> </a:t>
            </a:r>
            <a:r>
              <a:rPr lang="en-GB" altLang="en-US" sz="2400" dirty="0" err="1">
                <a:solidFill>
                  <a:srgbClr val="DB5983"/>
                </a:solidFill>
              </a:rPr>
              <a:t>souris</a:t>
            </a:r>
            <a:r>
              <a:rPr lang="en-GB" altLang="en-US" sz="2400" dirty="0">
                <a:solidFill>
                  <a:srgbClr val="DB5983"/>
                </a:solidFill>
              </a:rPr>
              <a:t>.</a:t>
            </a:r>
          </a:p>
        </p:txBody>
      </p:sp>
      <p:pic>
        <p:nvPicPr>
          <p:cNvPr id="18439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163" y="2354263"/>
            <a:ext cx="4240212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1550" y="1681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19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9459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</a:t>
            </a:r>
            <a:r>
              <a:rPr lang="en-GB" altLang="en-US" sz="2400" dirty="0" err="1">
                <a:solidFill>
                  <a:srgbClr val="3399FF"/>
                </a:solidFill>
              </a:rPr>
              <a:t>cochon</a:t>
            </a:r>
            <a:r>
              <a:rPr lang="en-GB" altLang="en-US" sz="2400" dirty="0">
                <a:solidFill>
                  <a:srgbClr val="3399FF"/>
                </a:solidFill>
              </a:rPr>
              <a:t> </a:t>
            </a:r>
            <a:r>
              <a:rPr lang="en-GB" altLang="en-US" sz="2400" dirty="0" err="1">
                <a:solidFill>
                  <a:srgbClr val="3399FF"/>
                </a:solidFill>
              </a:rPr>
              <a:t>d’inde</a:t>
            </a:r>
            <a:r>
              <a:rPr lang="en-GB" altLang="en-US" sz="2400" dirty="0">
                <a:solidFill>
                  <a:srgbClr val="3399FF"/>
                </a:solidFill>
              </a:rPr>
              <a:t>.</a:t>
            </a:r>
          </a:p>
        </p:txBody>
      </p:sp>
      <p:pic>
        <p:nvPicPr>
          <p:cNvPr id="1946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3" y="2673350"/>
            <a:ext cx="4757737" cy="250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4075" y="17494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1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20483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lapin.</a:t>
            </a:r>
          </a:p>
        </p:txBody>
      </p:sp>
      <p:pic>
        <p:nvPicPr>
          <p:cNvPr id="20487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476375"/>
            <a:ext cx="4618037" cy="407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6950" y="1739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0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21507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serpent.</a:t>
            </a:r>
          </a:p>
        </p:txBody>
      </p:sp>
      <p:pic>
        <p:nvPicPr>
          <p:cNvPr id="21511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2652713"/>
            <a:ext cx="4794250" cy="217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4400" y="16414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0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dirty="0" smtClean="0"/>
              <a:t>Now we want to be able to ask and answer questions.</a:t>
            </a:r>
            <a:endParaRPr lang="en-GB" altLang="en-US" dirty="0"/>
          </a:p>
        </p:txBody>
      </p:sp>
      <p:sp>
        <p:nvSpPr>
          <p:cNvPr id="20" name="Rectangle 19"/>
          <p:cNvSpPr/>
          <p:nvPr/>
        </p:nvSpPr>
        <p:spPr>
          <a:xfrm>
            <a:off x="755650" y="2149475"/>
            <a:ext cx="7632700" cy="3462338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7406" flipH="1">
            <a:off x="2884488" y="1592263"/>
            <a:ext cx="1398587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141" y="1690688"/>
            <a:ext cx="1966912" cy="456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4663" y="3778250"/>
            <a:ext cx="2041525" cy="196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1563" y="1752600"/>
            <a:ext cx="1444625" cy="425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7406">
            <a:off x="5157788" y="1568450"/>
            <a:ext cx="1536700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Content Placeholder 4"/>
          <p:cNvSpPr>
            <a:spLocks noGrp="1"/>
          </p:cNvSpPr>
          <p:nvPr>
            <p:ph idx="1"/>
          </p:nvPr>
        </p:nvSpPr>
        <p:spPr>
          <a:xfrm>
            <a:off x="3017838" y="1557338"/>
            <a:ext cx="1300162" cy="1408112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As-</a:t>
            </a:r>
            <a:r>
              <a:rPr lang="en-GB" altLang="en-US" dirty="0" err="1"/>
              <a:t>tu</a:t>
            </a:r>
            <a:r>
              <a:rPr lang="en-GB" altLang="en-US" dirty="0"/>
              <a:t> un animal?</a:t>
            </a:r>
            <a:endParaRPr lang="en-GB" altLang="en-US" dirty="0">
              <a:solidFill>
                <a:srgbClr val="3399FF"/>
              </a:solidFill>
            </a:endParaRPr>
          </a:p>
        </p:txBody>
      </p:sp>
      <p:sp>
        <p:nvSpPr>
          <p:cNvPr id="36" name="Content Placeholder 4"/>
          <p:cNvSpPr>
            <a:spLocks/>
          </p:cNvSpPr>
          <p:nvPr/>
        </p:nvSpPr>
        <p:spPr bwMode="auto">
          <a:xfrm>
            <a:off x="5102225" y="1597025"/>
            <a:ext cx="1473200" cy="140811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 err="1">
                <a:latin typeface="Twinkl" pitchFamily="2" charset="0"/>
              </a:rPr>
              <a:t>Oui</a:t>
            </a:r>
            <a:r>
              <a:rPr lang="en-GB" altLang="en-US" dirty="0">
                <a:latin typeface="Twinkl" pitchFamily="2" charset="0"/>
              </a:rPr>
              <a:t>, </a:t>
            </a:r>
            <a:r>
              <a:rPr lang="en-GB" altLang="en-US" dirty="0" err="1">
                <a:latin typeface="Twinkl" pitchFamily="2" charset="0"/>
              </a:rPr>
              <a:t>j’ai</a:t>
            </a:r>
            <a:r>
              <a:rPr lang="en-GB" altLang="en-US" dirty="0">
                <a:latin typeface="Twinkl" pitchFamily="2" charset="0"/>
              </a:rPr>
              <a:t> un </a:t>
            </a:r>
            <a:r>
              <a:rPr lang="en-GB" altLang="en-US" dirty="0" err="1">
                <a:latin typeface="Twinkl" pitchFamily="2" charset="0"/>
              </a:rPr>
              <a:t>chien</a:t>
            </a:r>
            <a:r>
              <a:rPr lang="en-GB" altLang="en-US" dirty="0">
                <a:latin typeface="Twinkl" pitchFamily="2" charset="0"/>
              </a:rPr>
              <a:t>.</a:t>
            </a:r>
            <a:endParaRPr lang="en-GB" altLang="en-US" dirty="0">
              <a:solidFill>
                <a:srgbClr val="3399FF"/>
              </a:solidFill>
              <a:latin typeface="Twinkl" pitchFamily="2" charset="0"/>
            </a:endParaRPr>
          </a:p>
        </p:txBody>
      </p:sp>
      <p:pic>
        <p:nvPicPr>
          <p:cNvPr id="12" name="Play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18" y="1176338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7425" y="16906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1704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8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5"/>
          <p:cNvSpPr>
            <a:spLocks noGrp="1"/>
          </p:cNvSpPr>
          <p:nvPr>
            <p:ph type="title"/>
          </p:nvPr>
        </p:nvSpPr>
        <p:spPr>
          <a:xfrm>
            <a:off x="461962" y="654844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dirty="0" smtClean="0"/>
              <a:t>What are they saying?</a:t>
            </a:r>
            <a:endParaRPr lang="en-GB" altLang="en-US" dirty="0"/>
          </a:p>
        </p:txBody>
      </p:sp>
      <p:sp>
        <p:nvSpPr>
          <p:cNvPr id="20" name="Rectangle 19"/>
          <p:cNvSpPr/>
          <p:nvPr/>
        </p:nvSpPr>
        <p:spPr>
          <a:xfrm>
            <a:off x="785584" y="2028844"/>
            <a:ext cx="7632700" cy="3462338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7406" flipH="1">
            <a:off x="945498" y="2331115"/>
            <a:ext cx="1398587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Content Placeholder 4"/>
          <p:cNvSpPr>
            <a:spLocks noGrp="1"/>
          </p:cNvSpPr>
          <p:nvPr>
            <p:ph idx="1"/>
          </p:nvPr>
        </p:nvSpPr>
        <p:spPr>
          <a:xfrm>
            <a:off x="994710" y="2378019"/>
            <a:ext cx="1300162" cy="1408112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As-</a:t>
            </a:r>
            <a:r>
              <a:rPr lang="en-GB" altLang="en-US" dirty="0" err="1"/>
              <a:t>tu</a:t>
            </a:r>
            <a:r>
              <a:rPr lang="en-GB" altLang="en-US" dirty="0"/>
              <a:t> un animal?</a:t>
            </a:r>
            <a:endParaRPr lang="en-GB" altLang="en-US" dirty="0">
              <a:solidFill>
                <a:srgbClr val="3399FF"/>
              </a:solidFill>
            </a:endParaRPr>
          </a:p>
        </p:txBody>
      </p:sp>
      <p:pic>
        <p:nvPicPr>
          <p:cNvPr id="1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18" y="1176338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7425" y="16906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28343" y="3838024"/>
            <a:ext cx="23415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As-</a:t>
            </a:r>
            <a:r>
              <a:rPr lang="en-GB" dirty="0" err="1" smtClean="0"/>
              <a:t>tu</a:t>
            </a:r>
            <a:r>
              <a:rPr lang="en-GB" dirty="0" smtClean="0"/>
              <a:t> – Do you have</a:t>
            </a:r>
          </a:p>
          <a:p>
            <a:r>
              <a:rPr lang="en-GB" dirty="0" smtClean="0"/>
              <a:t>un – one/a/an</a:t>
            </a:r>
          </a:p>
          <a:p>
            <a:r>
              <a:rPr lang="en-GB" dirty="0" smtClean="0"/>
              <a:t>animal - animal</a:t>
            </a: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7406">
            <a:off x="5239856" y="2238698"/>
            <a:ext cx="1536700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4"/>
          <p:cNvSpPr>
            <a:spLocks/>
          </p:cNvSpPr>
          <p:nvPr/>
        </p:nvSpPr>
        <p:spPr bwMode="auto">
          <a:xfrm>
            <a:off x="5184293" y="2267273"/>
            <a:ext cx="1473200" cy="140811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 err="1">
                <a:latin typeface="Twinkl" pitchFamily="2" charset="0"/>
              </a:rPr>
              <a:t>Oui</a:t>
            </a:r>
            <a:r>
              <a:rPr lang="en-GB" altLang="en-US" dirty="0">
                <a:latin typeface="Twinkl" pitchFamily="2" charset="0"/>
              </a:rPr>
              <a:t>, </a:t>
            </a:r>
            <a:r>
              <a:rPr lang="en-GB" altLang="en-US" dirty="0" err="1">
                <a:latin typeface="Twinkl" pitchFamily="2" charset="0"/>
              </a:rPr>
              <a:t>j’ai</a:t>
            </a:r>
            <a:r>
              <a:rPr lang="en-GB" altLang="en-US" dirty="0">
                <a:latin typeface="Twinkl" pitchFamily="2" charset="0"/>
              </a:rPr>
              <a:t> un </a:t>
            </a:r>
            <a:r>
              <a:rPr lang="en-GB" altLang="en-US" dirty="0" err="1">
                <a:latin typeface="Twinkl" pitchFamily="2" charset="0"/>
              </a:rPr>
              <a:t>chien</a:t>
            </a:r>
            <a:r>
              <a:rPr lang="en-GB" altLang="en-US" dirty="0">
                <a:latin typeface="Twinkl" pitchFamily="2" charset="0"/>
              </a:rPr>
              <a:t>.</a:t>
            </a:r>
            <a:endParaRPr lang="en-GB" altLang="en-US" dirty="0">
              <a:solidFill>
                <a:srgbClr val="3399FF"/>
              </a:solidFill>
              <a:latin typeface="Twinkl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43686" y="3833193"/>
            <a:ext cx="23415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Oui</a:t>
            </a:r>
            <a:r>
              <a:rPr lang="en-GB" dirty="0" smtClean="0"/>
              <a:t> – Yes</a:t>
            </a:r>
          </a:p>
          <a:p>
            <a:r>
              <a:rPr lang="en-GB" dirty="0" err="1"/>
              <a:t>j</a:t>
            </a:r>
            <a:r>
              <a:rPr lang="en-GB" dirty="0" err="1" smtClean="0"/>
              <a:t>’ai</a:t>
            </a:r>
            <a:r>
              <a:rPr lang="en-GB" dirty="0" smtClean="0"/>
              <a:t> – I have</a:t>
            </a:r>
          </a:p>
          <a:p>
            <a:r>
              <a:rPr lang="en-GB" dirty="0" smtClean="0"/>
              <a:t>un – one/a/an</a:t>
            </a:r>
          </a:p>
          <a:p>
            <a:r>
              <a:rPr lang="en-GB" dirty="0" err="1" smtClean="0"/>
              <a:t>chien</a:t>
            </a:r>
            <a:r>
              <a:rPr lang="en-GB" dirty="0" smtClean="0"/>
              <a:t> - dog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1229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8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dirty="0" smtClean="0"/>
              <a:t>What are they saying?</a:t>
            </a:r>
            <a:endParaRPr lang="en-GB" altLang="en-US" dirty="0"/>
          </a:p>
        </p:txBody>
      </p:sp>
      <p:sp>
        <p:nvSpPr>
          <p:cNvPr id="20" name="Rectangle 19"/>
          <p:cNvSpPr/>
          <p:nvPr/>
        </p:nvSpPr>
        <p:spPr>
          <a:xfrm>
            <a:off x="755650" y="2149475"/>
            <a:ext cx="7632700" cy="3462338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7406" flipH="1">
            <a:off x="2884488" y="1592263"/>
            <a:ext cx="1398587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713" y="1635897"/>
            <a:ext cx="1966912" cy="456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4663" y="3778250"/>
            <a:ext cx="2041525" cy="196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1563" y="1752600"/>
            <a:ext cx="1444625" cy="425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7406">
            <a:off x="5157788" y="1568450"/>
            <a:ext cx="1536700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Content Placeholder 4"/>
          <p:cNvSpPr>
            <a:spLocks noGrp="1"/>
          </p:cNvSpPr>
          <p:nvPr>
            <p:ph idx="1"/>
          </p:nvPr>
        </p:nvSpPr>
        <p:spPr>
          <a:xfrm>
            <a:off x="3017838" y="1557338"/>
            <a:ext cx="1300162" cy="1408112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As-</a:t>
            </a:r>
            <a:r>
              <a:rPr lang="en-GB" altLang="en-US" dirty="0" err="1"/>
              <a:t>tu</a:t>
            </a:r>
            <a:r>
              <a:rPr lang="en-GB" altLang="en-US" dirty="0"/>
              <a:t> un animal?</a:t>
            </a:r>
            <a:endParaRPr lang="en-GB" altLang="en-US" dirty="0">
              <a:solidFill>
                <a:srgbClr val="3399FF"/>
              </a:solidFill>
            </a:endParaRPr>
          </a:p>
        </p:txBody>
      </p:sp>
      <p:sp>
        <p:nvSpPr>
          <p:cNvPr id="36" name="Content Placeholder 4"/>
          <p:cNvSpPr>
            <a:spLocks/>
          </p:cNvSpPr>
          <p:nvPr/>
        </p:nvSpPr>
        <p:spPr bwMode="auto">
          <a:xfrm>
            <a:off x="5102225" y="1597025"/>
            <a:ext cx="1473200" cy="140811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 err="1">
                <a:latin typeface="Twinkl" pitchFamily="2" charset="0"/>
              </a:rPr>
              <a:t>Oui</a:t>
            </a:r>
            <a:r>
              <a:rPr lang="en-GB" altLang="en-US" dirty="0">
                <a:latin typeface="Twinkl" pitchFamily="2" charset="0"/>
              </a:rPr>
              <a:t>, </a:t>
            </a:r>
            <a:r>
              <a:rPr lang="en-GB" altLang="en-US" dirty="0" err="1">
                <a:latin typeface="Twinkl" pitchFamily="2" charset="0"/>
              </a:rPr>
              <a:t>j’ai</a:t>
            </a:r>
            <a:r>
              <a:rPr lang="en-GB" altLang="en-US" dirty="0">
                <a:latin typeface="Twinkl" pitchFamily="2" charset="0"/>
              </a:rPr>
              <a:t> un </a:t>
            </a:r>
            <a:r>
              <a:rPr lang="en-GB" altLang="en-US" dirty="0" err="1">
                <a:latin typeface="Twinkl" pitchFamily="2" charset="0"/>
              </a:rPr>
              <a:t>chien</a:t>
            </a:r>
            <a:r>
              <a:rPr lang="en-GB" altLang="en-US" dirty="0">
                <a:latin typeface="Twinkl" pitchFamily="2" charset="0"/>
              </a:rPr>
              <a:t>.</a:t>
            </a:r>
            <a:endParaRPr lang="en-GB" altLang="en-US" dirty="0">
              <a:solidFill>
                <a:srgbClr val="3399FF"/>
              </a:solidFill>
              <a:latin typeface="Twinkl" pitchFamily="2" charset="0"/>
            </a:endParaRPr>
          </a:p>
        </p:txBody>
      </p:sp>
      <p:pic>
        <p:nvPicPr>
          <p:cNvPr id="12" name="Play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18" y="1176338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7425" y="16906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17838" y="3331029"/>
            <a:ext cx="23415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She is asking, ‘Do you have an animal?’</a:t>
            </a:r>
          </a:p>
          <a:p>
            <a:endParaRPr lang="en-GB" dirty="0"/>
          </a:p>
          <a:p>
            <a:r>
              <a:rPr lang="en-GB" dirty="0" smtClean="0"/>
              <a:t>He is responding by saying, ‘Yes, I have a dog.’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426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8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dirty="0" smtClean="0"/>
              <a:t>What are they saying?</a:t>
            </a:r>
            <a:endParaRPr lang="en-GB" altLang="en-US" dirty="0"/>
          </a:p>
        </p:txBody>
      </p:sp>
      <p:pic>
        <p:nvPicPr>
          <p:cNvPr id="24579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755650" y="2149475"/>
            <a:ext cx="7632700" cy="3462338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7406" flipH="1">
            <a:off x="2390775" y="1601788"/>
            <a:ext cx="1397000" cy="127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102" y="1593571"/>
            <a:ext cx="1966913" cy="456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7406">
            <a:off x="4017963" y="1754188"/>
            <a:ext cx="1536700" cy="139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Content Placeholder 4"/>
          <p:cNvSpPr>
            <a:spLocks noGrp="1"/>
          </p:cNvSpPr>
          <p:nvPr>
            <p:ph idx="1"/>
          </p:nvPr>
        </p:nvSpPr>
        <p:spPr>
          <a:xfrm>
            <a:off x="2511425" y="1557338"/>
            <a:ext cx="1349375" cy="1408112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As-</a:t>
            </a:r>
            <a:r>
              <a:rPr lang="en-GB" altLang="en-US" dirty="0" err="1"/>
              <a:t>tu</a:t>
            </a:r>
            <a:r>
              <a:rPr lang="en-GB" altLang="en-US" dirty="0"/>
              <a:t> un animal ?</a:t>
            </a:r>
            <a:endParaRPr lang="en-GB" altLang="en-US" dirty="0">
              <a:solidFill>
                <a:srgbClr val="3399FF"/>
              </a:solidFill>
            </a:endParaRPr>
          </a:p>
        </p:txBody>
      </p:sp>
      <p:sp>
        <p:nvSpPr>
          <p:cNvPr id="36" name="Content Placeholder 4"/>
          <p:cNvSpPr>
            <a:spLocks/>
          </p:cNvSpPr>
          <p:nvPr/>
        </p:nvSpPr>
        <p:spPr bwMode="auto">
          <a:xfrm>
            <a:off x="3960813" y="1793875"/>
            <a:ext cx="1473200" cy="140811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fr-FR" altLang="en-US" dirty="0">
                <a:latin typeface="Twinkl" pitchFamily="2" charset="0"/>
              </a:rPr>
              <a:t>Non, je n’ai pas d’animal.</a:t>
            </a:r>
          </a:p>
        </p:txBody>
      </p:sp>
      <p:pic>
        <p:nvPicPr>
          <p:cNvPr id="24586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075" y="1752600"/>
            <a:ext cx="1138238" cy="425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Picture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363" y="1628775"/>
            <a:ext cx="19145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Picture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625" y="1719263"/>
            <a:ext cx="10763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lay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7088" y="1628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2892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0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5"/>
          <p:cNvSpPr>
            <a:spLocks noGrp="1"/>
          </p:cNvSpPr>
          <p:nvPr>
            <p:ph type="title"/>
          </p:nvPr>
        </p:nvSpPr>
        <p:spPr>
          <a:xfrm>
            <a:off x="461962" y="654844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dirty="0" smtClean="0"/>
              <a:t>What are they saying?</a:t>
            </a:r>
            <a:endParaRPr lang="en-GB" altLang="en-US" dirty="0"/>
          </a:p>
        </p:txBody>
      </p:sp>
      <p:sp>
        <p:nvSpPr>
          <p:cNvPr id="20" name="Rectangle 19"/>
          <p:cNvSpPr/>
          <p:nvPr/>
        </p:nvSpPr>
        <p:spPr>
          <a:xfrm>
            <a:off x="785584" y="2028844"/>
            <a:ext cx="7632700" cy="3462338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7406" flipH="1">
            <a:off x="945498" y="2331115"/>
            <a:ext cx="1398587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Content Placeholder 4"/>
          <p:cNvSpPr>
            <a:spLocks noGrp="1"/>
          </p:cNvSpPr>
          <p:nvPr>
            <p:ph idx="1"/>
          </p:nvPr>
        </p:nvSpPr>
        <p:spPr>
          <a:xfrm>
            <a:off x="994710" y="2378019"/>
            <a:ext cx="1300162" cy="1408112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As-</a:t>
            </a:r>
            <a:r>
              <a:rPr lang="en-GB" altLang="en-US" dirty="0" err="1"/>
              <a:t>tu</a:t>
            </a:r>
            <a:r>
              <a:rPr lang="en-GB" altLang="en-US" dirty="0"/>
              <a:t> un animal?</a:t>
            </a:r>
            <a:endParaRPr lang="en-GB" altLang="en-US" dirty="0">
              <a:solidFill>
                <a:srgbClr val="3399FF"/>
              </a:solidFill>
            </a:endParaRPr>
          </a:p>
        </p:txBody>
      </p:sp>
      <p:pic>
        <p:nvPicPr>
          <p:cNvPr id="1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18" y="1176338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7425" y="16906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28343" y="3838024"/>
            <a:ext cx="23415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As-</a:t>
            </a:r>
            <a:r>
              <a:rPr lang="en-GB" dirty="0" err="1"/>
              <a:t>tu</a:t>
            </a:r>
            <a:r>
              <a:rPr lang="en-GB" dirty="0"/>
              <a:t> – Do you have</a:t>
            </a:r>
          </a:p>
          <a:p>
            <a:r>
              <a:rPr lang="en-GB" dirty="0"/>
              <a:t>un – one/a/an</a:t>
            </a:r>
          </a:p>
          <a:p>
            <a:r>
              <a:rPr lang="en-GB" dirty="0"/>
              <a:t>animal - animal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5343686" y="3833193"/>
            <a:ext cx="23415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Non – No</a:t>
            </a:r>
          </a:p>
          <a:p>
            <a:r>
              <a:rPr lang="en-GB" dirty="0" smtClean="0"/>
              <a:t>je – I </a:t>
            </a:r>
          </a:p>
          <a:p>
            <a:r>
              <a:rPr lang="en-GB" dirty="0" err="1"/>
              <a:t>n</a:t>
            </a:r>
            <a:r>
              <a:rPr lang="en-GB" dirty="0" err="1" smtClean="0"/>
              <a:t>’ai</a:t>
            </a:r>
            <a:r>
              <a:rPr lang="en-GB" dirty="0" smtClean="0"/>
              <a:t> – don’t have</a:t>
            </a:r>
          </a:p>
          <a:p>
            <a:r>
              <a:rPr lang="en-GB" dirty="0" err="1" smtClean="0"/>
              <a:t>d’animal</a:t>
            </a:r>
            <a:r>
              <a:rPr lang="en-GB" dirty="0" smtClean="0"/>
              <a:t> – any animal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7406">
            <a:off x="5115243" y="2187739"/>
            <a:ext cx="1536700" cy="139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ontent Placeholder 4"/>
          <p:cNvSpPr>
            <a:spLocks/>
          </p:cNvSpPr>
          <p:nvPr/>
        </p:nvSpPr>
        <p:spPr bwMode="auto">
          <a:xfrm>
            <a:off x="5058093" y="2227426"/>
            <a:ext cx="1473200" cy="140811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fr-FR" altLang="en-US" dirty="0">
                <a:latin typeface="Twinkl" pitchFamily="2" charset="0"/>
              </a:rPr>
              <a:t>Non, je n’ai pas d’animal.</a:t>
            </a:r>
          </a:p>
        </p:txBody>
      </p:sp>
    </p:spTree>
    <p:extLst>
      <p:ext uri="{BB962C8B-B14F-4D97-AF65-F5344CB8AC3E}">
        <p14:creationId xmlns:p14="http://schemas.microsoft.com/office/powerpoint/2010/main" val="689338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8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dirty="0" smtClean="0"/>
              <a:t>What are they saying?</a:t>
            </a:r>
            <a:endParaRPr lang="en-GB" altLang="en-US" dirty="0"/>
          </a:p>
        </p:txBody>
      </p:sp>
      <p:pic>
        <p:nvPicPr>
          <p:cNvPr id="24579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755650" y="2149475"/>
            <a:ext cx="7632700" cy="3462338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7406" flipH="1">
            <a:off x="2390775" y="1601788"/>
            <a:ext cx="1397000" cy="127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102" y="1593571"/>
            <a:ext cx="1966913" cy="456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7406">
            <a:off x="4017963" y="1754188"/>
            <a:ext cx="1536700" cy="139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Content Placeholder 4"/>
          <p:cNvSpPr>
            <a:spLocks noGrp="1"/>
          </p:cNvSpPr>
          <p:nvPr>
            <p:ph idx="1"/>
          </p:nvPr>
        </p:nvSpPr>
        <p:spPr>
          <a:xfrm>
            <a:off x="2511425" y="1557338"/>
            <a:ext cx="1349375" cy="1408112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As-</a:t>
            </a:r>
            <a:r>
              <a:rPr lang="en-GB" altLang="en-US" dirty="0" err="1"/>
              <a:t>tu</a:t>
            </a:r>
            <a:r>
              <a:rPr lang="en-GB" altLang="en-US" dirty="0"/>
              <a:t> un animal ?</a:t>
            </a:r>
            <a:endParaRPr lang="en-GB" altLang="en-US" dirty="0">
              <a:solidFill>
                <a:srgbClr val="3399FF"/>
              </a:solidFill>
            </a:endParaRPr>
          </a:p>
        </p:txBody>
      </p:sp>
      <p:sp>
        <p:nvSpPr>
          <p:cNvPr id="36" name="Content Placeholder 4"/>
          <p:cNvSpPr>
            <a:spLocks/>
          </p:cNvSpPr>
          <p:nvPr/>
        </p:nvSpPr>
        <p:spPr bwMode="auto">
          <a:xfrm>
            <a:off x="3960813" y="1793875"/>
            <a:ext cx="1473200" cy="140811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fr-FR" altLang="en-US" dirty="0">
                <a:latin typeface="Twinkl" pitchFamily="2" charset="0"/>
              </a:rPr>
              <a:t>Non, je n’ai pas d’animal.</a:t>
            </a:r>
          </a:p>
        </p:txBody>
      </p:sp>
      <p:pic>
        <p:nvPicPr>
          <p:cNvPr id="24586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075" y="1752600"/>
            <a:ext cx="1138238" cy="425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Picture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363" y="1628775"/>
            <a:ext cx="19145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Picture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625" y="1719263"/>
            <a:ext cx="10763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lay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7088" y="1628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017838" y="3331029"/>
            <a:ext cx="23415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first girl is asking, ‘Do you have an animal?’</a:t>
            </a:r>
          </a:p>
          <a:p>
            <a:endParaRPr lang="en-GB" dirty="0"/>
          </a:p>
          <a:p>
            <a:r>
              <a:rPr lang="en-GB" dirty="0" smtClean="0"/>
              <a:t>The other girl is responding by saying, ‘No, I don’t have an animal.’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773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0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GB" altLang="en-US" sz="2400" dirty="0" smtClean="0"/>
              <a:t>Now try it yourself – ask someone if they have an animal and then swap over if you can. If not, just try practising by yourself.</a:t>
            </a:r>
            <a:endParaRPr lang="en-GB" altLang="en-US" sz="1050" dirty="0"/>
          </a:p>
        </p:txBody>
      </p:sp>
      <p:grpSp>
        <p:nvGrpSpPr>
          <p:cNvPr id="23556" name="Group 36"/>
          <p:cNvGrpSpPr>
            <a:grpSpLocks/>
          </p:cNvGrpSpPr>
          <p:nvPr/>
        </p:nvGrpSpPr>
        <p:grpSpPr bwMode="auto">
          <a:xfrm>
            <a:off x="6115050" y="3844925"/>
            <a:ext cx="1096963" cy="1093788"/>
            <a:chOff x="755651" y="1529395"/>
            <a:chExt cx="1477751" cy="1472750"/>
          </a:xfrm>
        </p:grpSpPr>
        <p:sp>
          <p:nvSpPr>
            <p:cNvPr id="3" name="Rectangle 2"/>
            <p:cNvSpPr/>
            <p:nvPr/>
          </p:nvSpPr>
          <p:spPr>
            <a:xfrm>
              <a:off x="755651" y="1529395"/>
              <a:ext cx="1477751" cy="1472750"/>
            </a:xfrm>
            <a:prstGeom prst="rect">
              <a:avLst/>
            </a:prstGeom>
            <a:solidFill>
              <a:srgbClr val="BEE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600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3480" y="1737051"/>
              <a:ext cx="1399922" cy="1103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57" name="Group 43"/>
          <p:cNvGrpSpPr>
            <a:grpSpLocks/>
          </p:cNvGrpSpPr>
          <p:nvPr/>
        </p:nvGrpSpPr>
        <p:grpSpPr bwMode="auto">
          <a:xfrm>
            <a:off x="7291388" y="4999038"/>
            <a:ext cx="1096962" cy="1093787"/>
            <a:chOff x="6910598" y="4620075"/>
            <a:chExt cx="1477751" cy="1472750"/>
          </a:xfrm>
        </p:grpSpPr>
        <p:sp>
          <p:nvSpPr>
            <p:cNvPr id="26" name="Rectangle 25"/>
            <p:cNvSpPr/>
            <p:nvPr/>
          </p:nvSpPr>
          <p:spPr>
            <a:xfrm>
              <a:off x="6910598" y="4620075"/>
              <a:ext cx="1477751" cy="1472750"/>
            </a:xfrm>
            <a:prstGeom prst="rect">
              <a:avLst/>
            </a:prstGeom>
            <a:solidFill>
              <a:srgbClr val="BEE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98" name="Picture 3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1979" y="4731990"/>
              <a:ext cx="1356370" cy="1248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58" name="Group 48"/>
          <p:cNvGrpSpPr>
            <a:grpSpLocks/>
          </p:cNvGrpSpPr>
          <p:nvPr/>
        </p:nvGrpSpPr>
        <p:grpSpPr bwMode="auto">
          <a:xfrm>
            <a:off x="4960938" y="2690813"/>
            <a:ext cx="1098550" cy="1093787"/>
            <a:chOff x="2294387" y="3074735"/>
            <a:chExt cx="1477751" cy="1472750"/>
          </a:xfrm>
        </p:grpSpPr>
        <p:sp>
          <p:nvSpPr>
            <p:cNvPr id="28" name="Rectangle 27"/>
            <p:cNvSpPr/>
            <p:nvPr/>
          </p:nvSpPr>
          <p:spPr>
            <a:xfrm>
              <a:off x="2294387" y="3074735"/>
              <a:ext cx="1477751" cy="1472750"/>
            </a:xfrm>
            <a:prstGeom prst="rect">
              <a:avLst/>
            </a:prstGeom>
            <a:solidFill>
              <a:srgbClr val="BEE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96" name="Picture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6173" y="3121146"/>
              <a:ext cx="1445965" cy="1426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59" name="Group 51"/>
          <p:cNvGrpSpPr>
            <a:grpSpLocks/>
          </p:cNvGrpSpPr>
          <p:nvPr/>
        </p:nvGrpSpPr>
        <p:grpSpPr bwMode="auto">
          <a:xfrm>
            <a:off x="4960938" y="1536700"/>
            <a:ext cx="1098550" cy="1093788"/>
            <a:chOff x="2294388" y="1529395"/>
            <a:chExt cx="1477751" cy="1472750"/>
          </a:xfrm>
        </p:grpSpPr>
        <p:sp>
          <p:nvSpPr>
            <p:cNvPr id="18" name="Rectangle 17"/>
            <p:cNvSpPr/>
            <p:nvPr/>
          </p:nvSpPr>
          <p:spPr>
            <a:xfrm>
              <a:off x="2294388" y="1529395"/>
              <a:ext cx="1477751" cy="1472750"/>
            </a:xfrm>
            <a:prstGeom prst="rect">
              <a:avLst/>
            </a:prstGeom>
            <a:solidFill>
              <a:srgbClr val="FFE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94" name="Picture 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9519" y="1575806"/>
              <a:ext cx="1352619" cy="1426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0" name="Group 50"/>
          <p:cNvGrpSpPr>
            <a:grpSpLocks/>
          </p:cNvGrpSpPr>
          <p:nvPr/>
        </p:nvGrpSpPr>
        <p:grpSpPr bwMode="auto">
          <a:xfrm>
            <a:off x="6126163" y="1536700"/>
            <a:ext cx="1096962" cy="1093788"/>
            <a:chOff x="3833125" y="1529394"/>
            <a:chExt cx="1477751" cy="1472751"/>
          </a:xfrm>
        </p:grpSpPr>
        <p:sp>
          <p:nvSpPr>
            <p:cNvPr id="19" name="Rectangle 18"/>
            <p:cNvSpPr/>
            <p:nvPr/>
          </p:nvSpPr>
          <p:spPr>
            <a:xfrm>
              <a:off x="3833125" y="1529394"/>
              <a:ext cx="1477751" cy="1472751"/>
            </a:xfrm>
            <a:prstGeom prst="rect">
              <a:avLst/>
            </a:prstGeom>
            <a:solidFill>
              <a:srgbClr val="BEE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92" name="Picture 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2419" y="1529394"/>
              <a:ext cx="1328456" cy="1380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1" name="Group 49"/>
          <p:cNvGrpSpPr>
            <a:grpSpLocks/>
          </p:cNvGrpSpPr>
          <p:nvPr/>
        </p:nvGrpSpPr>
        <p:grpSpPr bwMode="auto">
          <a:xfrm>
            <a:off x="7291388" y="1536700"/>
            <a:ext cx="1096962" cy="1093788"/>
            <a:chOff x="5371861" y="1529395"/>
            <a:chExt cx="1477752" cy="1472750"/>
          </a:xfrm>
        </p:grpSpPr>
        <p:sp>
          <p:nvSpPr>
            <p:cNvPr id="20" name="Rectangle 19"/>
            <p:cNvSpPr/>
            <p:nvPr/>
          </p:nvSpPr>
          <p:spPr>
            <a:xfrm>
              <a:off x="5371861" y="1529395"/>
              <a:ext cx="1477752" cy="1472750"/>
            </a:xfrm>
            <a:prstGeom prst="rect">
              <a:avLst/>
            </a:prstGeom>
            <a:solidFill>
              <a:srgbClr val="FFE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90" name="Picture 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3545"/>
            <a:stretch>
              <a:fillRect/>
            </a:stretch>
          </p:blipFill>
          <p:spPr bwMode="auto">
            <a:xfrm>
              <a:off x="5371861" y="1803679"/>
              <a:ext cx="1417982" cy="1179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2" name="Group 45"/>
          <p:cNvGrpSpPr>
            <a:grpSpLocks/>
          </p:cNvGrpSpPr>
          <p:nvPr/>
        </p:nvGrpSpPr>
        <p:grpSpPr bwMode="auto">
          <a:xfrm>
            <a:off x="7291388" y="2690813"/>
            <a:ext cx="1096962" cy="1093787"/>
            <a:chOff x="6910599" y="1529395"/>
            <a:chExt cx="1477751" cy="1472750"/>
          </a:xfrm>
        </p:grpSpPr>
        <p:sp>
          <p:nvSpPr>
            <p:cNvPr id="21" name="Rectangle 20"/>
            <p:cNvSpPr/>
            <p:nvPr/>
          </p:nvSpPr>
          <p:spPr>
            <a:xfrm>
              <a:off x="6910599" y="1529395"/>
              <a:ext cx="1477751" cy="1472750"/>
            </a:xfrm>
            <a:prstGeom prst="rect">
              <a:avLst/>
            </a:prstGeom>
            <a:solidFill>
              <a:srgbClr val="BEE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88" name="Picture 9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57710" y="1575806"/>
              <a:ext cx="1430639" cy="1426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3" name="Group 44"/>
          <p:cNvGrpSpPr>
            <a:grpSpLocks/>
          </p:cNvGrpSpPr>
          <p:nvPr/>
        </p:nvGrpSpPr>
        <p:grpSpPr bwMode="auto">
          <a:xfrm>
            <a:off x="7291388" y="3844925"/>
            <a:ext cx="1096962" cy="1093788"/>
            <a:chOff x="6910598" y="3074735"/>
            <a:chExt cx="1477751" cy="1472751"/>
          </a:xfrm>
        </p:grpSpPr>
        <p:sp>
          <p:nvSpPr>
            <p:cNvPr id="31" name="Rectangle 30"/>
            <p:cNvSpPr/>
            <p:nvPr/>
          </p:nvSpPr>
          <p:spPr>
            <a:xfrm>
              <a:off x="6910598" y="3074735"/>
              <a:ext cx="1477751" cy="1472751"/>
            </a:xfrm>
            <a:prstGeom prst="rect">
              <a:avLst/>
            </a:prstGeom>
            <a:solidFill>
              <a:srgbClr val="FFE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86" name="Picture 10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1854" y="3137182"/>
              <a:ext cx="1446495" cy="1410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4" name="Group 47"/>
          <p:cNvGrpSpPr>
            <a:grpSpLocks/>
          </p:cNvGrpSpPr>
          <p:nvPr/>
        </p:nvGrpSpPr>
        <p:grpSpPr bwMode="auto">
          <a:xfrm>
            <a:off x="6126163" y="2690813"/>
            <a:ext cx="1096962" cy="1093787"/>
            <a:chOff x="3833124" y="3074735"/>
            <a:chExt cx="1477752" cy="1472750"/>
          </a:xfrm>
        </p:grpSpPr>
        <p:sp>
          <p:nvSpPr>
            <p:cNvPr id="29" name="Rectangle 28"/>
            <p:cNvSpPr/>
            <p:nvPr/>
          </p:nvSpPr>
          <p:spPr>
            <a:xfrm>
              <a:off x="3833124" y="3074735"/>
              <a:ext cx="1477752" cy="1472750"/>
            </a:xfrm>
            <a:prstGeom prst="rect">
              <a:avLst/>
            </a:prstGeom>
            <a:solidFill>
              <a:srgbClr val="FFE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84" name="Picture 11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20742" y="3121146"/>
              <a:ext cx="1290134" cy="1406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5" name="Group 38"/>
          <p:cNvGrpSpPr>
            <a:grpSpLocks/>
          </p:cNvGrpSpPr>
          <p:nvPr/>
        </p:nvGrpSpPr>
        <p:grpSpPr bwMode="auto">
          <a:xfrm>
            <a:off x="6126163" y="4999038"/>
            <a:ext cx="1096962" cy="1093787"/>
            <a:chOff x="755649" y="3074734"/>
            <a:chExt cx="1477752" cy="1472751"/>
          </a:xfrm>
        </p:grpSpPr>
        <p:sp>
          <p:nvSpPr>
            <p:cNvPr id="27" name="Rectangle 26"/>
            <p:cNvSpPr/>
            <p:nvPr/>
          </p:nvSpPr>
          <p:spPr>
            <a:xfrm>
              <a:off x="755649" y="3074734"/>
              <a:ext cx="1477752" cy="1472751"/>
            </a:xfrm>
            <a:prstGeom prst="rect">
              <a:avLst/>
            </a:prstGeom>
            <a:solidFill>
              <a:srgbClr val="FFE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82" name="Picture 12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49" y="3074734"/>
              <a:ext cx="1477751" cy="1472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6" name="Group 39"/>
          <p:cNvGrpSpPr>
            <a:grpSpLocks/>
          </p:cNvGrpSpPr>
          <p:nvPr/>
        </p:nvGrpSpPr>
        <p:grpSpPr bwMode="auto">
          <a:xfrm>
            <a:off x="4960938" y="4999038"/>
            <a:ext cx="1098550" cy="1093787"/>
            <a:chOff x="755650" y="4620075"/>
            <a:chExt cx="1477751" cy="1472751"/>
          </a:xfrm>
        </p:grpSpPr>
        <p:sp>
          <p:nvSpPr>
            <p:cNvPr id="22" name="Rectangle 21"/>
            <p:cNvSpPr/>
            <p:nvPr/>
          </p:nvSpPr>
          <p:spPr>
            <a:xfrm>
              <a:off x="755650" y="4620075"/>
              <a:ext cx="1477751" cy="1472751"/>
            </a:xfrm>
            <a:prstGeom prst="rect">
              <a:avLst/>
            </a:prstGeom>
            <a:solidFill>
              <a:srgbClr val="BEE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80" name="Picture 13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3677" y="4686708"/>
              <a:ext cx="1369723" cy="1406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3" name="Rectangle 52"/>
          <p:cNvSpPr/>
          <p:nvPr/>
        </p:nvSpPr>
        <p:spPr>
          <a:xfrm>
            <a:off x="755650" y="2149475"/>
            <a:ext cx="4127500" cy="3462338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grpSp>
        <p:nvGrpSpPr>
          <p:cNvPr id="23568" name="Group 40"/>
          <p:cNvGrpSpPr>
            <a:grpSpLocks/>
          </p:cNvGrpSpPr>
          <p:nvPr/>
        </p:nvGrpSpPr>
        <p:grpSpPr bwMode="auto">
          <a:xfrm>
            <a:off x="4960938" y="3844925"/>
            <a:ext cx="1098550" cy="1093788"/>
            <a:chOff x="2294387" y="4620075"/>
            <a:chExt cx="1477752" cy="1472751"/>
          </a:xfrm>
        </p:grpSpPr>
        <p:sp>
          <p:nvSpPr>
            <p:cNvPr id="23" name="Rectangle 22"/>
            <p:cNvSpPr/>
            <p:nvPr/>
          </p:nvSpPr>
          <p:spPr>
            <a:xfrm>
              <a:off x="2294387" y="4620075"/>
              <a:ext cx="1477752" cy="1472751"/>
            </a:xfrm>
            <a:prstGeom prst="rect">
              <a:avLst/>
            </a:prstGeom>
            <a:solidFill>
              <a:srgbClr val="FFE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78" name="Picture 14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605" t="-1601"/>
            <a:stretch>
              <a:fillRect/>
            </a:stretch>
          </p:blipFill>
          <p:spPr bwMode="auto">
            <a:xfrm>
              <a:off x="2338598" y="4669104"/>
              <a:ext cx="1433541" cy="1423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4" name="Picture 5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7406" flipH="1">
            <a:off x="1628776" y="1671935"/>
            <a:ext cx="1225550" cy="111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0" name="Picture 3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91" y="1671637"/>
            <a:ext cx="1966913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7406">
            <a:off x="2895600" y="1825625"/>
            <a:ext cx="1135063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2" name="Picture 3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299" b="-581"/>
          <a:stretch>
            <a:fillRect/>
          </a:stretch>
        </p:blipFill>
        <p:spPr bwMode="auto">
          <a:xfrm>
            <a:off x="3430588" y="1812925"/>
            <a:ext cx="14446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Content Placeholder 4"/>
          <p:cNvSpPr>
            <a:spLocks/>
          </p:cNvSpPr>
          <p:nvPr/>
        </p:nvSpPr>
        <p:spPr bwMode="auto">
          <a:xfrm>
            <a:off x="2720975" y="1855788"/>
            <a:ext cx="1341438" cy="10080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 err="1">
                <a:latin typeface="Twinkl" pitchFamily="2" charset="0"/>
              </a:rPr>
              <a:t>Oui</a:t>
            </a:r>
            <a:r>
              <a:rPr lang="en-GB" altLang="en-US" dirty="0">
                <a:latin typeface="Twinkl" pitchFamily="2" charset="0"/>
              </a:rPr>
              <a:t>, </a:t>
            </a:r>
            <a:r>
              <a:rPr lang="en-GB" altLang="en-US" dirty="0" err="1">
                <a:latin typeface="Twinkl" pitchFamily="2" charset="0"/>
              </a:rPr>
              <a:t>j’ai</a:t>
            </a:r>
            <a:r>
              <a:rPr lang="en-GB" altLang="en-US" dirty="0">
                <a:latin typeface="Twinkl" pitchFamily="2" charset="0"/>
              </a:rPr>
              <a:t> un/</a:t>
            </a:r>
            <a:r>
              <a:rPr lang="en-GB" altLang="en-US" dirty="0" err="1">
                <a:latin typeface="Twinkl" pitchFamily="2" charset="0"/>
              </a:rPr>
              <a:t>une</a:t>
            </a:r>
            <a:r>
              <a:rPr lang="en-GB" altLang="en-US" dirty="0">
                <a:latin typeface="Twinkl" pitchFamily="2" charset="0"/>
              </a:rPr>
              <a:t>...</a:t>
            </a:r>
            <a:endParaRPr lang="en-GB" altLang="en-US" dirty="0">
              <a:solidFill>
                <a:srgbClr val="3399FF"/>
              </a:solidFill>
              <a:latin typeface="Twinkl" pitchFamily="2" charset="0"/>
            </a:endParaRPr>
          </a:p>
        </p:txBody>
      </p:sp>
      <p:sp>
        <p:nvSpPr>
          <p:cNvPr id="55" name="Content Placeholder 4"/>
          <p:cNvSpPr>
            <a:spLocks noGrp="1"/>
          </p:cNvSpPr>
          <p:nvPr>
            <p:ph idx="1"/>
          </p:nvPr>
        </p:nvSpPr>
        <p:spPr>
          <a:xfrm>
            <a:off x="1583535" y="1770600"/>
            <a:ext cx="1350962" cy="984250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As-</a:t>
            </a:r>
            <a:r>
              <a:rPr lang="en-GB" altLang="en-US" dirty="0" err="1"/>
              <a:t>tu</a:t>
            </a:r>
            <a:r>
              <a:rPr lang="en-GB" altLang="en-US" dirty="0"/>
              <a:t> un animal ?</a:t>
            </a:r>
            <a:endParaRPr lang="en-GB" altLang="en-US" dirty="0">
              <a:solidFill>
                <a:srgbClr val="339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29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1488</TotalTime>
  <Words>386</Words>
  <Application>Microsoft Office PowerPoint</Application>
  <PresentationFormat>On-screen Show (4:3)</PresentationFormat>
  <Paragraphs>78</Paragraphs>
  <Slides>20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Calibri</vt:lpstr>
      <vt:lpstr>Sassoon Infant Rg</vt:lpstr>
      <vt:lpstr>Tuffy-TTF</vt:lpstr>
      <vt:lpstr>Twinkl</vt:lpstr>
      <vt:lpstr>Sassoon Infant Md</vt:lpstr>
      <vt:lpstr>Arial</vt:lpstr>
      <vt:lpstr>Office Theme</vt:lpstr>
      <vt:lpstr>PowerPoint Presentation</vt:lpstr>
      <vt:lpstr>Today we are going to recap our French pet names from two weeks ago.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Now we want to be able to ask and answer questions.</vt:lpstr>
      <vt:lpstr>What are they saying?</vt:lpstr>
      <vt:lpstr>What are they saying?</vt:lpstr>
      <vt:lpstr>What are they saying?</vt:lpstr>
      <vt:lpstr>What are they saying?</vt:lpstr>
      <vt:lpstr>What are they saying?</vt:lpstr>
      <vt:lpstr>Now try it yourself – ask someone if they have an animal and then swap over if you can. If not, just try practising by yourself.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Catherine Barrett</cp:lastModifiedBy>
  <cp:revision>114</cp:revision>
  <cp:lastPrinted>2020-06-30T14:23:37Z</cp:lastPrinted>
  <dcterms:created xsi:type="dcterms:W3CDTF">2014-10-01T16:09:27Z</dcterms:created>
  <dcterms:modified xsi:type="dcterms:W3CDTF">2020-06-30T15:05:40Z</dcterms:modified>
</cp:coreProperties>
</file>