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57" r:id="rId4"/>
    <p:sldId id="258" r:id="rId5"/>
    <p:sldId id="259" r:id="rId6"/>
    <p:sldId id="260" r:id="rId7"/>
    <p:sldId id="261" r:id="rId8"/>
    <p:sldId id="262" r:id="rId9"/>
    <p:sldId id="263" r:id="rId10"/>
    <p:sldId id="267" r:id="rId11"/>
    <p:sldId id="265"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F3"/>
    <a:srgbClr val="E6FA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294" autoAdjust="0"/>
    <p:restoredTop sz="94660"/>
  </p:normalViewPr>
  <p:slideViewPr>
    <p:cSldViewPr snapToGrid="0">
      <p:cViewPr varScale="1">
        <p:scale>
          <a:sx n="81" d="100"/>
          <a:sy n="81" d="100"/>
        </p:scale>
        <p:origin x="126" y="29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708277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93213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2032853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654107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692443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094109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020987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30029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300740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686006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56850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E66B0-13E2-438D-BBFE-23735A528EB0}" type="datetimeFigureOut">
              <a:rPr lang="en-GB" smtClean="0"/>
              <a:pPr/>
              <a:t>11/06/2020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6583EB-2B8A-4211-8D43-5CDD771B6551}" type="slidenum">
              <a:rPr lang="en-GB" smtClean="0"/>
              <a:pPr/>
              <a:t>‹#›</a:t>
            </a:fld>
            <a:endParaRPr lang="en-GB"/>
          </a:p>
        </p:txBody>
      </p:sp>
    </p:spTree>
    <p:extLst>
      <p:ext uri="{BB962C8B-B14F-4D97-AF65-F5344CB8AC3E}">
        <p14:creationId xmlns:p14="http://schemas.microsoft.com/office/powerpoint/2010/main" val="912726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bbc.co.uk/education/clips/zpqcfrd"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163562" y="1574324"/>
            <a:ext cx="3971636" cy="2707408"/>
          </a:xfrm>
          <a:prstGeom prst="rect">
            <a:avLst/>
          </a:prstGeom>
          <a:noFill/>
        </p:spPr>
        <p:txBody>
          <a:bodyPr wrap="square" rtlCol="0">
            <a:spAutoFit/>
          </a:bodyPr>
          <a:lstStyle/>
          <a:p>
            <a:pPr marL="0" indent="0" algn="ctr">
              <a:buNone/>
            </a:pPr>
            <a:r>
              <a:rPr lang="en-GB" sz="1500" b="1" dirty="0">
                <a:solidFill>
                  <a:srgbClr val="FF0000"/>
                </a:solidFill>
              </a:rPr>
              <a:t>Science - Year </a:t>
            </a:r>
            <a:r>
              <a:rPr lang="en-GB" sz="1500" b="1" dirty="0" smtClean="0">
                <a:solidFill>
                  <a:srgbClr val="FF0000"/>
                </a:solidFill>
              </a:rPr>
              <a:t>4</a:t>
            </a:r>
            <a:endParaRPr lang="en-GB" sz="1500" b="1" dirty="0">
              <a:solidFill>
                <a:srgbClr val="FF0000"/>
              </a:solidFill>
            </a:endParaRPr>
          </a:p>
          <a:p>
            <a:pPr marL="0" indent="0" algn="ctr">
              <a:buNone/>
            </a:pPr>
            <a:endParaRPr lang="en-GB" sz="1350" dirty="0"/>
          </a:p>
          <a:p>
            <a:pPr marL="0" indent="0" algn="ctr">
              <a:buNone/>
            </a:pPr>
            <a:r>
              <a:rPr lang="en-GB" sz="1350" dirty="0" smtClean="0"/>
              <a:t>Living Things &amp; their Habitats – </a:t>
            </a:r>
            <a:r>
              <a:rPr lang="en-GB" sz="1350" dirty="0"/>
              <a:t>Block </a:t>
            </a:r>
            <a:r>
              <a:rPr lang="en-GB" sz="1350" dirty="0" smtClean="0"/>
              <a:t>4LvH</a:t>
            </a:r>
            <a:endParaRPr lang="en-GB" sz="1350" dirty="0"/>
          </a:p>
          <a:p>
            <a:pPr marL="0" indent="0" algn="ctr">
              <a:buNone/>
            </a:pPr>
            <a:endParaRPr lang="en-GB" sz="1350" dirty="0"/>
          </a:p>
          <a:p>
            <a:pPr marL="0" indent="0" algn="ctr">
              <a:buNone/>
            </a:pPr>
            <a:r>
              <a:rPr lang="en-GB" b="1" dirty="0" smtClean="0"/>
              <a:t>Name That Living Thing!</a:t>
            </a:r>
            <a:endParaRPr lang="en-GB" sz="1350" dirty="0"/>
          </a:p>
          <a:p>
            <a:pPr marL="0" indent="0" algn="ctr">
              <a:buNone/>
            </a:pPr>
            <a:endParaRPr lang="en-GB" sz="1350" dirty="0"/>
          </a:p>
          <a:p>
            <a:pPr marL="0" indent="0" algn="ctr">
              <a:buNone/>
            </a:pPr>
            <a:r>
              <a:rPr lang="en-GB" sz="1350" dirty="0"/>
              <a:t>Session </a:t>
            </a:r>
            <a:r>
              <a:rPr lang="en-GB" sz="1350" dirty="0" smtClean="0"/>
              <a:t>3</a:t>
            </a:r>
            <a:endParaRPr lang="en-GB" sz="1350" dirty="0"/>
          </a:p>
          <a:p>
            <a:pPr marL="0" indent="0" algn="ctr">
              <a:buNone/>
            </a:pPr>
            <a:r>
              <a:rPr lang="en-GB" sz="1350" b="1" dirty="0" smtClean="0"/>
              <a:t>Classification PowerPoint</a:t>
            </a:r>
            <a:endParaRPr lang="en-GB" sz="1350" b="1" dirty="0"/>
          </a:p>
        </p:txBody>
      </p:sp>
      <p:sp>
        <p:nvSpPr>
          <p:cNvPr id="5" name="TextBox 4"/>
          <p:cNvSpPr txBox="1"/>
          <p:nvPr/>
        </p:nvSpPr>
        <p:spPr>
          <a:xfrm>
            <a:off x="3311905" y="6206148"/>
            <a:ext cx="5674951" cy="369332"/>
          </a:xfrm>
          <a:prstGeom prst="rect">
            <a:avLst/>
          </a:prstGeom>
          <a:noFill/>
        </p:spPr>
        <p:txBody>
          <a:bodyPr wrap="none" rtlCol="0">
            <a:spAutoFit/>
          </a:bodyPr>
          <a:lstStyle/>
          <a:p>
            <a:r>
              <a:rPr lang="en-GB" sz="900" dirty="0"/>
              <a:t>© Original resource copyright Hamilton Trust, who give permission for it to be adapted as wished by individual users.</a:t>
            </a:r>
          </a:p>
          <a:p>
            <a:r>
              <a:rPr lang="en-GB" sz="900" dirty="0"/>
              <a:t>We refer you to our warning, at the foot of the block overview, about links to other websites.</a:t>
            </a:r>
          </a:p>
        </p:txBody>
      </p:sp>
    </p:spTree>
    <p:extLst>
      <p:ext uri="{BB962C8B-B14F-4D97-AF65-F5344CB8AC3E}">
        <p14:creationId xmlns:p14="http://schemas.microsoft.com/office/powerpoint/2010/main" val="8424961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8104" y="393896"/>
            <a:ext cx="8328074" cy="1323439"/>
          </a:xfrm>
          <a:prstGeom prst="rect">
            <a:avLst/>
          </a:prstGeom>
          <a:noFill/>
        </p:spPr>
        <p:txBody>
          <a:bodyPr wrap="square" rtlCol="0">
            <a:spAutoFit/>
          </a:bodyPr>
          <a:lstStyle/>
          <a:p>
            <a:pPr algn="ctr"/>
            <a:r>
              <a:rPr lang="en-GB" sz="8000" dirty="0">
                <a:solidFill>
                  <a:srgbClr val="0070C0"/>
                </a:solidFill>
                <a:latin typeface="Calibri" panose="020F0502020204030204" pitchFamily="34" charset="0"/>
              </a:rPr>
              <a:t>Let’s get sorting! </a:t>
            </a:r>
          </a:p>
        </p:txBody>
      </p:sp>
      <p:pic>
        <p:nvPicPr>
          <p:cNvPr id="1030" name="Picture 6"/>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445116" y="2286634"/>
            <a:ext cx="3472587" cy="317163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ion, Mane, Animal, Roar, Teeth, Wi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0123" y="2187934"/>
            <a:ext cx="5093335" cy="3369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8103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2123658"/>
          </a:xfrm>
          <a:prstGeom prst="rect">
            <a:avLst/>
          </a:prstGeom>
          <a:noFill/>
        </p:spPr>
        <p:txBody>
          <a:bodyPr wrap="square" rtlCol="0">
            <a:spAutoFit/>
          </a:bodyPr>
          <a:lstStyle/>
          <a:p>
            <a:pPr algn="ctr"/>
            <a:r>
              <a:rPr lang="en-GB" sz="4400" dirty="0">
                <a:solidFill>
                  <a:srgbClr val="0070C0"/>
                </a:solidFill>
                <a:latin typeface="Calibri" panose="020F0502020204030204" pitchFamily="34" charset="0"/>
              </a:rPr>
              <a:t>There are about nine million different types of living thing on Earth – and they are all named!</a:t>
            </a:r>
          </a:p>
          <a:p>
            <a:pPr algn="ctr"/>
            <a:r>
              <a:rPr lang="en-GB" sz="4400" dirty="0">
                <a:solidFill>
                  <a:srgbClr val="0070C0"/>
                </a:solidFill>
                <a:latin typeface="Calibri" panose="020F0502020204030204" pitchFamily="34" charset="0"/>
              </a:rPr>
              <a:t>Can you write that number in figures?</a:t>
            </a:r>
          </a:p>
        </p:txBody>
      </p:sp>
      <p:pic>
        <p:nvPicPr>
          <p:cNvPr id="2050" name="Picture 2" descr="Crocodile, Tooth, Reptile, Alligato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2346" y="2933748"/>
            <a:ext cx="7736400" cy="2774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1863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1446550"/>
          </a:xfrm>
          <a:prstGeom prst="rect">
            <a:avLst/>
          </a:prstGeom>
          <a:noFill/>
        </p:spPr>
        <p:txBody>
          <a:bodyPr wrap="square" rtlCol="0">
            <a:spAutoFit/>
          </a:bodyPr>
          <a:lstStyle/>
          <a:p>
            <a:pPr algn="ctr"/>
            <a:r>
              <a:rPr lang="en-GB" sz="4400" dirty="0">
                <a:solidFill>
                  <a:srgbClr val="0070C0"/>
                </a:solidFill>
                <a:latin typeface="Calibri" panose="020F0502020204030204" pitchFamily="34" charset="0"/>
              </a:rPr>
              <a:t>Which species do you think humans are the most similar to?</a:t>
            </a:r>
          </a:p>
        </p:txBody>
      </p:sp>
      <p:pic>
        <p:nvPicPr>
          <p:cNvPr id="4" name="Picture 4" descr="https://scontent-mad1-1.xx.fbcdn.net/v/t1.0-9/180377_499587151676_7542297_n.jpg?oh=d4efbb633d4ff81c497a52d257ae79e6&amp;oe=58A7EF7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7266" y="2537624"/>
            <a:ext cx="3362276" cy="37569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himpanzee, Baby, Mother, Love, Animals, Anim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8069" y="2859547"/>
            <a:ext cx="4150800" cy="311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65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2246769"/>
          </a:xfrm>
          <a:prstGeom prst="rect">
            <a:avLst/>
          </a:prstGeom>
          <a:noFill/>
        </p:spPr>
        <p:txBody>
          <a:bodyPr wrap="square" rtlCol="0">
            <a:spAutoFit/>
          </a:bodyPr>
          <a:lstStyle/>
          <a:p>
            <a:r>
              <a:rPr lang="en-GB" sz="2800" dirty="0">
                <a:solidFill>
                  <a:srgbClr val="0070C0"/>
                </a:solidFill>
                <a:latin typeface="Calibri" panose="020F0502020204030204" pitchFamily="34" charset="0"/>
              </a:rPr>
              <a:t>In fact </a:t>
            </a:r>
            <a:r>
              <a:rPr lang="en-GB" sz="2800" dirty="0" smtClean="0">
                <a:solidFill>
                  <a:srgbClr val="0070C0"/>
                </a:solidFill>
                <a:latin typeface="Calibri" panose="020F0502020204030204" pitchFamily="34" charset="0"/>
              </a:rPr>
              <a:t>around 98% </a:t>
            </a:r>
            <a:r>
              <a:rPr lang="en-GB" sz="2800" dirty="0">
                <a:solidFill>
                  <a:srgbClr val="0070C0"/>
                </a:solidFill>
                <a:latin typeface="Calibri" panose="020F0502020204030204" pitchFamily="34" charset="0"/>
              </a:rPr>
              <a:t>of chimp genes (tiny parts in all your cells which give you certain characteristics, e.g. colour of eyes, and which can be passed on to the next generation) are the same as human genes, but there are obvious differences in appearance and behaviour. Can you think of some differences?</a:t>
            </a:r>
            <a:endParaRPr lang="en-GB" sz="6000" dirty="0">
              <a:solidFill>
                <a:srgbClr val="0070C0"/>
              </a:solidFill>
              <a:latin typeface="Calibri" panose="020F0502020204030204" pitchFamily="34" charset="0"/>
            </a:endParaRPr>
          </a:p>
        </p:txBody>
      </p:sp>
      <p:sp>
        <p:nvSpPr>
          <p:cNvPr id="3" name="TextBox 2"/>
          <p:cNvSpPr txBox="1"/>
          <p:nvPr/>
        </p:nvSpPr>
        <p:spPr>
          <a:xfrm>
            <a:off x="534571" y="3130470"/>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chimps: more hairy, different shaped jaw &amp; nose, move around on all 4 limbs, have longer arms &amp; shorter legs</a:t>
            </a:r>
            <a:endParaRPr lang="en-GB" sz="96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137787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54140"/>
            <a:ext cx="11211951" cy="2308324"/>
          </a:xfrm>
          <a:prstGeom prst="rect">
            <a:avLst/>
          </a:prstGeom>
          <a:noFill/>
        </p:spPr>
        <p:txBody>
          <a:bodyPr wrap="square" rtlCol="0">
            <a:spAutoFit/>
          </a:bodyPr>
          <a:lstStyle/>
          <a:p>
            <a:r>
              <a:rPr lang="en-GB" sz="2400" dirty="0">
                <a:solidFill>
                  <a:srgbClr val="0070C0"/>
                </a:solidFill>
                <a:latin typeface="Calibri" panose="020F0502020204030204" pitchFamily="34" charset="0"/>
              </a:rPr>
              <a:t>Sorting this large number of species into groups based on similarities helps people to know which living thing is being talked about. Scientists can be sure they are investigating the same species. Two, very large, groups of living things are animals and plants. We are part of the animal kingdom. These groups are however still too big (about 7.8 million animal species) so they have to be sub-divided. Animals are split into vertebrates and invertebrates. </a:t>
            </a:r>
            <a:r>
              <a:rPr lang="en-GB" sz="2400" i="1" dirty="0">
                <a:solidFill>
                  <a:srgbClr val="0070C0"/>
                </a:solidFill>
                <a:latin typeface="Calibri" panose="020F0502020204030204" pitchFamily="34" charset="0"/>
              </a:rPr>
              <a:t>Can anyone explain what those words mean?</a:t>
            </a:r>
            <a:r>
              <a:rPr lang="en-GB" sz="2400" dirty="0">
                <a:solidFill>
                  <a:srgbClr val="0070C0"/>
                </a:solidFill>
                <a:latin typeface="Calibri" panose="020F0502020204030204" pitchFamily="34" charset="0"/>
              </a:rPr>
              <a:t> </a:t>
            </a:r>
            <a:endParaRPr lang="en-GB" sz="7200" dirty="0">
              <a:solidFill>
                <a:srgbClr val="0070C0"/>
              </a:solidFill>
              <a:latin typeface="Calibri" panose="020F0502020204030204" pitchFamily="34" charset="0"/>
            </a:endParaRPr>
          </a:p>
        </p:txBody>
      </p:sp>
      <p:sp>
        <p:nvSpPr>
          <p:cNvPr id="5" name="Rectangle 4"/>
          <p:cNvSpPr/>
          <p:nvPr/>
        </p:nvSpPr>
        <p:spPr>
          <a:xfrm>
            <a:off x="2974518" y="3058803"/>
            <a:ext cx="5977919" cy="369332"/>
          </a:xfrm>
          <a:prstGeom prst="rect">
            <a:avLst/>
          </a:prstGeom>
        </p:spPr>
        <p:txBody>
          <a:bodyPr wrap="none">
            <a:spAutoFit/>
          </a:bodyPr>
          <a:lstStyle/>
          <a:p>
            <a:r>
              <a:rPr lang="en-GB" dirty="0">
                <a:solidFill>
                  <a:srgbClr val="0070C0"/>
                </a:solidFill>
                <a:latin typeface="Calibri" panose="020F0502020204030204" pitchFamily="34" charset="0"/>
              </a:rPr>
              <a:t>Invertebrates have no backbone (spine) and vertebrates do. </a:t>
            </a:r>
            <a:endParaRPr lang="en-GB" dirty="0">
              <a:latin typeface="Calibri" panose="020F0502020204030204" pitchFamily="34" charset="0"/>
            </a:endParaRPr>
          </a:p>
        </p:txBody>
      </p:sp>
      <p:pic>
        <p:nvPicPr>
          <p:cNvPr id="1026" name="Picture 2" descr="Image result for invertebrates pixab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5789" y="3617843"/>
            <a:ext cx="2132592" cy="28434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vertebrates pixaba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55146" y="3824474"/>
            <a:ext cx="3843314" cy="2152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18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754326"/>
          </a:xfrm>
          <a:prstGeom prst="rect">
            <a:avLst/>
          </a:prstGeom>
          <a:noFill/>
        </p:spPr>
        <p:txBody>
          <a:bodyPr wrap="square" rtlCol="0">
            <a:spAutoFit/>
          </a:bodyPr>
          <a:lstStyle/>
          <a:p>
            <a:r>
              <a:rPr lang="en-GB" sz="3600" dirty="0">
                <a:solidFill>
                  <a:srgbClr val="0070C0"/>
                </a:solidFill>
                <a:latin typeface="Calibri" panose="020F0502020204030204" pitchFamily="34" charset="0"/>
              </a:rPr>
              <a:t>There are far more invertebrates</a:t>
            </a:r>
            <a:r>
              <a:rPr lang="en-GB" sz="3600" i="1" dirty="0">
                <a:solidFill>
                  <a:srgbClr val="0070C0"/>
                </a:solidFill>
                <a:latin typeface="Calibri" panose="020F0502020204030204" pitchFamily="34" charset="0"/>
              </a:rPr>
              <a:t> </a:t>
            </a:r>
            <a:r>
              <a:rPr lang="en-GB" sz="3600" dirty="0">
                <a:solidFill>
                  <a:srgbClr val="0070C0"/>
                </a:solidFill>
                <a:latin typeface="Calibri" panose="020F0502020204030204" pitchFamily="34" charset="0"/>
              </a:rPr>
              <a:t>than vertebrates – some are very simple like sponges, others are more complex like </a:t>
            </a:r>
            <a:r>
              <a:rPr lang="en-GB" sz="3600" dirty="0" smtClean="0">
                <a:solidFill>
                  <a:srgbClr val="0070C0"/>
                </a:solidFill>
                <a:latin typeface="Calibri" panose="020F0502020204030204" pitchFamily="34" charset="0"/>
              </a:rPr>
              <a:t>insects, spiders </a:t>
            </a:r>
            <a:r>
              <a:rPr lang="en-GB" sz="3600" dirty="0">
                <a:solidFill>
                  <a:srgbClr val="0070C0"/>
                </a:solidFill>
                <a:latin typeface="Calibri" panose="020F0502020204030204" pitchFamily="34" charset="0"/>
              </a:rPr>
              <a:t>(arachnids</a:t>
            </a:r>
            <a:r>
              <a:rPr lang="en-GB" sz="3600" dirty="0" smtClean="0">
                <a:solidFill>
                  <a:srgbClr val="0070C0"/>
                </a:solidFill>
                <a:latin typeface="Calibri" panose="020F0502020204030204" pitchFamily="34" charset="0"/>
              </a:rPr>
              <a:t>) </a:t>
            </a:r>
            <a:r>
              <a:rPr lang="en-GB" sz="3600" dirty="0">
                <a:solidFill>
                  <a:srgbClr val="0070C0"/>
                </a:solidFill>
                <a:latin typeface="Calibri" panose="020F0502020204030204" pitchFamily="34" charset="0"/>
              </a:rPr>
              <a:t>and molluscs. </a:t>
            </a:r>
            <a:endParaRPr lang="en-GB" sz="9600" dirty="0">
              <a:solidFill>
                <a:srgbClr val="0070C0"/>
              </a:solidFill>
              <a:latin typeface="Calibri" panose="020F0502020204030204"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839649" y="2088587"/>
            <a:ext cx="4707809" cy="3132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49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Vertebrates are split again into fish, amphibians, reptiles, birds and mammals. </a:t>
            </a:r>
            <a:endParaRPr lang="en-GB" sz="9600" dirty="0">
              <a:solidFill>
                <a:srgbClr val="0070C0"/>
              </a:solidFill>
              <a:latin typeface="Calibri" panose="020F0502020204030204" pitchFamily="34" charset="0"/>
            </a:endParaRPr>
          </a:p>
        </p:txBody>
      </p:sp>
      <p:sp>
        <p:nvSpPr>
          <p:cNvPr id="3" name="Rectangle 2"/>
          <p:cNvSpPr/>
          <p:nvPr/>
        </p:nvSpPr>
        <p:spPr>
          <a:xfrm>
            <a:off x="1264770" y="4662317"/>
            <a:ext cx="9551782" cy="646331"/>
          </a:xfrm>
          <a:prstGeom prst="rect">
            <a:avLst/>
          </a:prstGeom>
        </p:spPr>
        <p:txBody>
          <a:bodyPr wrap="none">
            <a:spAutoFit/>
          </a:bodyPr>
          <a:lstStyle/>
          <a:p>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Click here to watch a clip about animal </a:t>
            </a:r>
            <a:r>
              <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classification:</a:t>
            </a:r>
            <a:r>
              <a:rPr lang="en-GB"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 </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a:t>
            </a:r>
            <a:r>
              <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www.bbc.co.uk/education/clips/zpqcfrd</a:t>
            </a:r>
            <a:endPar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3074" name="Picture 2" descr="Emerald Lizard, Lizard, Animals, Natu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4928" y="1948897"/>
            <a:ext cx="3350670" cy="2225537"/>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Oval 3"/>
          <p:cNvSpPr/>
          <p:nvPr/>
        </p:nvSpPr>
        <p:spPr>
          <a:xfrm>
            <a:off x="5049078" y="962299"/>
            <a:ext cx="4638261" cy="2120348"/>
          </a:xfrm>
          <a:prstGeom prst="wedgeEllipseCallout">
            <a:avLst>
              <a:gd name="adj1" fmla="val -50547"/>
              <a:gd name="adj2" fmla="val 37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rPr>
              <a:t>Am I a reptile or an amphibian?</a:t>
            </a:r>
            <a:endParaRPr lang="en-GB" dirty="0">
              <a:latin typeface="Calibri" panose="020F0502020204030204" pitchFamily="34" charset="0"/>
            </a:endParaRPr>
          </a:p>
        </p:txBody>
      </p:sp>
    </p:spTree>
    <p:extLst>
      <p:ext uri="{BB962C8B-B14F-4D97-AF65-F5344CB8AC3E}">
        <p14:creationId xmlns:p14="http://schemas.microsoft.com/office/powerpoint/2010/main" val="3974518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Plants can be grouped into flowering and non-flowering (e.g. ferns &amp; mosses) plants.</a:t>
            </a:r>
            <a:endParaRPr lang="en-GB" sz="96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2293557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78922" y="2709949"/>
            <a:ext cx="3627224"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Branching databases</a:t>
            </a:r>
            <a:endParaRPr lang="en-GB" sz="88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36342678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693" y="0"/>
            <a:ext cx="6676106"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Branching database – dichotomous key</a:t>
            </a:r>
            <a:endParaRPr lang="en-GB" sz="8800" dirty="0">
              <a:solidFill>
                <a:srgbClr val="0070C0"/>
              </a:solidFill>
              <a:latin typeface="Calibri" panose="020F0502020204030204" pitchFamily="34" charset="0"/>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411" t="4089" r="3202" b="7537"/>
          <a:stretch/>
        </p:blipFill>
        <p:spPr>
          <a:xfrm>
            <a:off x="2094597" y="546145"/>
            <a:ext cx="1071204" cy="101369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133" y="623406"/>
            <a:ext cx="1288752" cy="85916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9217" y="623406"/>
            <a:ext cx="936429" cy="936429"/>
          </a:xfrm>
          <a:prstGeom prst="rect">
            <a:avLst/>
          </a:prstGeom>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16232" t="14630" r="8524" b="9074"/>
          <a:stretch/>
        </p:blipFill>
        <p:spPr>
          <a:xfrm>
            <a:off x="5907978" y="623406"/>
            <a:ext cx="931883" cy="936429"/>
          </a:xfrm>
          <a:prstGeom prst="rect">
            <a:avLst/>
          </a:prstGeom>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l="8585" t="8628" r="2778" b="2147"/>
          <a:stretch/>
        </p:blipFill>
        <p:spPr>
          <a:xfrm>
            <a:off x="7012194" y="623406"/>
            <a:ext cx="1550408" cy="936429"/>
          </a:xfrm>
          <a:prstGeom prst="rect">
            <a:avLst/>
          </a:prstGeom>
        </p:spPr>
      </p:pic>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l="19305" t="23518" r="7362" b="12221"/>
          <a:stretch/>
        </p:blipFill>
        <p:spPr>
          <a:xfrm>
            <a:off x="8734935" y="623406"/>
            <a:ext cx="1424883" cy="936429"/>
          </a:xfrm>
          <a:prstGeom prst="rect">
            <a:avLst/>
          </a:prstGeom>
        </p:spPr>
      </p:pic>
      <p:sp>
        <p:nvSpPr>
          <p:cNvPr id="12" name="TextBox 11"/>
          <p:cNvSpPr txBox="1"/>
          <p:nvPr/>
        </p:nvSpPr>
        <p:spPr>
          <a:xfrm>
            <a:off x="2246920" y="1559835"/>
            <a:ext cx="647934" cy="307777"/>
          </a:xfrm>
          <a:prstGeom prst="rect">
            <a:avLst/>
          </a:prstGeom>
          <a:noFill/>
        </p:spPr>
        <p:txBody>
          <a:bodyPr wrap="none" rtlCol="0">
            <a:spAutoFit/>
          </a:bodyPr>
          <a:lstStyle/>
          <a:p>
            <a:r>
              <a:rPr lang="en-GB" sz="1400" b="1" dirty="0" smtClean="0"/>
              <a:t>spider</a:t>
            </a:r>
            <a:endParaRPr lang="en-GB" b="1" dirty="0"/>
          </a:p>
        </p:txBody>
      </p:sp>
      <p:sp>
        <p:nvSpPr>
          <p:cNvPr id="13" name="TextBox 12"/>
          <p:cNvSpPr txBox="1"/>
          <p:nvPr/>
        </p:nvSpPr>
        <p:spPr>
          <a:xfrm>
            <a:off x="3375067" y="1559835"/>
            <a:ext cx="1003929" cy="307777"/>
          </a:xfrm>
          <a:prstGeom prst="rect">
            <a:avLst/>
          </a:prstGeom>
          <a:noFill/>
        </p:spPr>
        <p:txBody>
          <a:bodyPr wrap="none" rtlCol="0">
            <a:spAutoFit/>
          </a:bodyPr>
          <a:lstStyle/>
          <a:p>
            <a:r>
              <a:rPr lang="en-GB" sz="1400" b="1" dirty="0" smtClean="0"/>
              <a:t>woodlouse</a:t>
            </a:r>
            <a:endParaRPr lang="en-GB" b="1" dirty="0"/>
          </a:p>
        </p:txBody>
      </p:sp>
      <p:sp>
        <p:nvSpPr>
          <p:cNvPr id="14" name="TextBox 13"/>
          <p:cNvSpPr txBox="1"/>
          <p:nvPr/>
        </p:nvSpPr>
        <p:spPr>
          <a:xfrm>
            <a:off x="4961097" y="1559835"/>
            <a:ext cx="530915" cy="307777"/>
          </a:xfrm>
          <a:prstGeom prst="rect">
            <a:avLst/>
          </a:prstGeom>
          <a:noFill/>
        </p:spPr>
        <p:txBody>
          <a:bodyPr wrap="none" rtlCol="0">
            <a:spAutoFit/>
          </a:bodyPr>
          <a:lstStyle/>
          <a:p>
            <a:r>
              <a:rPr lang="en-GB" sz="1400" b="1" dirty="0" smtClean="0"/>
              <a:t>snail</a:t>
            </a:r>
            <a:endParaRPr lang="en-GB" b="1" dirty="0"/>
          </a:p>
        </p:txBody>
      </p:sp>
      <p:sp>
        <p:nvSpPr>
          <p:cNvPr id="15" name="TextBox 14"/>
          <p:cNvSpPr txBox="1"/>
          <p:nvPr/>
        </p:nvSpPr>
        <p:spPr>
          <a:xfrm>
            <a:off x="5900039" y="1572893"/>
            <a:ext cx="798039" cy="307777"/>
          </a:xfrm>
          <a:prstGeom prst="rect">
            <a:avLst/>
          </a:prstGeom>
          <a:noFill/>
        </p:spPr>
        <p:txBody>
          <a:bodyPr wrap="none" rtlCol="0">
            <a:spAutoFit/>
          </a:bodyPr>
          <a:lstStyle/>
          <a:p>
            <a:r>
              <a:rPr lang="en-GB" sz="1400" b="1" dirty="0" smtClean="0"/>
              <a:t>ladybird</a:t>
            </a:r>
            <a:endParaRPr lang="en-GB" b="1" dirty="0"/>
          </a:p>
        </p:txBody>
      </p:sp>
      <p:sp>
        <p:nvSpPr>
          <p:cNvPr id="16" name="TextBox 15"/>
          <p:cNvSpPr txBox="1"/>
          <p:nvPr/>
        </p:nvSpPr>
        <p:spPr>
          <a:xfrm>
            <a:off x="7168735" y="1559835"/>
            <a:ext cx="1021755" cy="307777"/>
          </a:xfrm>
          <a:prstGeom prst="rect">
            <a:avLst/>
          </a:prstGeom>
          <a:noFill/>
        </p:spPr>
        <p:txBody>
          <a:bodyPr wrap="none" rtlCol="0">
            <a:spAutoFit/>
          </a:bodyPr>
          <a:lstStyle/>
          <a:p>
            <a:r>
              <a:rPr lang="en-GB" sz="1400" b="1" dirty="0" smtClean="0"/>
              <a:t>earthworm</a:t>
            </a:r>
            <a:endParaRPr lang="en-GB" b="1" dirty="0"/>
          </a:p>
        </p:txBody>
      </p:sp>
      <p:sp>
        <p:nvSpPr>
          <p:cNvPr id="17" name="TextBox 16"/>
          <p:cNvSpPr txBox="1"/>
          <p:nvPr/>
        </p:nvSpPr>
        <p:spPr>
          <a:xfrm>
            <a:off x="9037841" y="1559835"/>
            <a:ext cx="690638" cy="307777"/>
          </a:xfrm>
          <a:prstGeom prst="rect">
            <a:avLst/>
          </a:prstGeom>
          <a:noFill/>
        </p:spPr>
        <p:txBody>
          <a:bodyPr wrap="none" rtlCol="0">
            <a:spAutoFit/>
          </a:bodyPr>
          <a:lstStyle/>
          <a:p>
            <a:r>
              <a:rPr lang="en-GB" sz="1400" b="1" dirty="0" smtClean="0"/>
              <a:t>earwig</a:t>
            </a:r>
            <a:endParaRPr lang="en-GB" b="1" dirty="0"/>
          </a:p>
        </p:txBody>
      </p:sp>
      <p:sp>
        <p:nvSpPr>
          <p:cNvPr id="18" name="TextBox 17"/>
          <p:cNvSpPr txBox="1"/>
          <p:nvPr/>
        </p:nvSpPr>
        <p:spPr>
          <a:xfrm>
            <a:off x="8155168" y="45"/>
            <a:ext cx="2004650" cy="584775"/>
          </a:xfrm>
          <a:prstGeom prst="rect">
            <a:avLst/>
          </a:prstGeom>
          <a:noFill/>
        </p:spPr>
        <p:txBody>
          <a:bodyPr wrap="square" rtlCol="0">
            <a:spAutoFit/>
          </a:bodyPr>
          <a:lstStyle/>
          <a:p>
            <a:r>
              <a:rPr lang="en-GB" sz="3200" dirty="0" err="1" smtClean="0">
                <a:latin typeface="Calibri" panose="020F0502020204030204" pitchFamily="34" charset="0"/>
              </a:rPr>
              <a:t>Minibeasts</a:t>
            </a:r>
            <a:endParaRPr lang="en-GB" sz="8800" dirty="0">
              <a:latin typeface="Calibri" panose="020F0502020204030204" pitchFamily="34" charset="0"/>
            </a:endParaRPr>
          </a:p>
        </p:txBody>
      </p:sp>
      <p:sp>
        <p:nvSpPr>
          <p:cNvPr id="19" name="TextBox 18"/>
          <p:cNvSpPr txBox="1"/>
          <p:nvPr/>
        </p:nvSpPr>
        <p:spPr>
          <a:xfrm>
            <a:off x="5492012" y="2363287"/>
            <a:ext cx="1863331" cy="369332"/>
          </a:xfrm>
          <a:prstGeom prst="rect">
            <a:avLst/>
          </a:prstGeom>
          <a:noFill/>
        </p:spPr>
        <p:txBody>
          <a:bodyPr wrap="none" rtlCol="0">
            <a:spAutoFit/>
          </a:bodyPr>
          <a:lstStyle/>
          <a:p>
            <a:r>
              <a:rPr lang="en-GB" dirty="0" smtClean="0"/>
              <a:t>Does it have legs?</a:t>
            </a:r>
            <a:endParaRPr lang="en-GB" dirty="0"/>
          </a:p>
        </p:txBody>
      </p:sp>
      <p:grpSp>
        <p:nvGrpSpPr>
          <p:cNvPr id="60" name="Group 59"/>
          <p:cNvGrpSpPr/>
          <p:nvPr/>
        </p:nvGrpSpPr>
        <p:grpSpPr>
          <a:xfrm>
            <a:off x="2335905" y="2488582"/>
            <a:ext cx="3116495" cy="307777"/>
            <a:chOff x="2188556" y="3089051"/>
            <a:chExt cx="3116495" cy="307777"/>
          </a:xfrm>
        </p:grpSpPr>
        <p:cxnSp>
          <p:nvCxnSpPr>
            <p:cNvPr id="21" name="Straight Connector 20"/>
            <p:cNvCxnSpPr/>
            <p:nvPr/>
          </p:nvCxnSpPr>
          <p:spPr>
            <a:xfrm flipH="1">
              <a:off x="2188556" y="3194359"/>
              <a:ext cx="3116495" cy="184666"/>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636451" y="3089051"/>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61" name="Group 60"/>
          <p:cNvGrpSpPr/>
          <p:nvPr/>
        </p:nvGrpSpPr>
        <p:grpSpPr>
          <a:xfrm>
            <a:off x="7370272" y="2498468"/>
            <a:ext cx="3205406" cy="307777"/>
            <a:chOff x="7225271" y="2300743"/>
            <a:chExt cx="3205406" cy="307777"/>
          </a:xfrm>
        </p:grpSpPr>
        <p:cxnSp>
          <p:nvCxnSpPr>
            <p:cNvPr id="23" name="Straight Connector 22"/>
            <p:cNvCxnSpPr/>
            <p:nvPr/>
          </p:nvCxnSpPr>
          <p:spPr>
            <a:xfrm flipH="1" flipV="1">
              <a:off x="7225271" y="2374372"/>
              <a:ext cx="3205406" cy="16052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510452" y="2300743"/>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28" name="TextBox 27"/>
          <p:cNvSpPr txBox="1"/>
          <p:nvPr/>
        </p:nvSpPr>
        <p:spPr>
          <a:xfrm>
            <a:off x="9733812" y="2866584"/>
            <a:ext cx="2380973" cy="369332"/>
          </a:xfrm>
          <a:prstGeom prst="rect">
            <a:avLst/>
          </a:prstGeom>
          <a:noFill/>
        </p:spPr>
        <p:txBody>
          <a:bodyPr wrap="none" rtlCol="0">
            <a:spAutoFit/>
          </a:bodyPr>
          <a:lstStyle/>
          <a:p>
            <a:r>
              <a:rPr lang="en-GB" dirty="0" smtClean="0"/>
              <a:t>Does it have antennae?</a:t>
            </a:r>
            <a:endParaRPr lang="en-GB" dirty="0"/>
          </a:p>
        </p:txBody>
      </p:sp>
      <p:grpSp>
        <p:nvGrpSpPr>
          <p:cNvPr id="63" name="Group 62"/>
          <p:cNvGrpSpPr/>
          <p:nvPr/>
        </p:nvGrpSpPr>
        <p:grpSpPr>
          <a:xfrm>
            <a:off x="11676868" y="3249203"/>
            <a:ext cx="429541" cy="903542"/>
            <a:chOff x="11531867" y="3051478"/>
            <a:chExt cx="429541" cy="903542"/>
          </a:xfrm>
        </p:grpSpPr>
        <p:cxnSp>
          <p:nvCxnSpPr>
            <p:cNvPr id="29" name="Straight Connector 28"/>
            <p:cNvCxnSpPr/>
            <p:nvPr/>
          </p:nvCxnSpPr>
          <p:spPr>
            <a:xfrm flipV="1">
              <a:off x="11751477" y="3051478"/>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1531867" y="3349360"/>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62" name="Group 61"/>
          <p:cNvGrpSpPr/>
          <p:nvPr/>
        </p:nvGrpSpPr>
        <p:grpSpPr>
          <a:xfrm>
            <a:off x="9764865" y="3235916"/>
            <a:ext cx="377026" cy="903542"/>
            <a:chOff x="9619864" y="3038191"/>
            <a:chExt cx="377026" cy="903542"/>
          </a:xfrm>
        </p:grpSpPr>
        <p:cxnSp>
          <p:nvCxnSpPr>
            <p:cNvPr id="33" name="Straight Connector 32"/>
            <p:cNvCxnSpPr/>
            <p:nvPr/>
          </p:nvCxnSpPr>
          <p:spPr>
            <a:xfrm flipV="1">
              <a:off x="9808377" y="3038191"/>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9619864" y="3343957"/>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35" name="TextBox 34"/>
          <p:cNvSpPr txBox="1"/>
          <p:nvPr/>
        </p:nvSpPr>
        <p:spPr>
          <a:xfrm>
            <a:off x="9442500" y="4201013"/>
            <a:ext cx="1021755" cy="307777"/>
          </a:xfrm>
          <a:prstGeom prst="rect">
            <a:avLst/>
          </a:prstGeom>
          <a:noFill/>
        </p:spPr>
        <p:txBody>
          <a:bodyPr wrap="none" rtlCol="0">
            <a:spAutoFit/>
          </a:bodyPr>
          <a:lstStyle/>
          <a:p>
            <a:r>
              <a:rPr lang="en-GB" sz="1400" b="1" dirty="0" smtClean="0"/>
              <a:t>earthworm</a:t>
            </a:r>
            <a:endParaRPr lang="en-GB" b="1" dirty="0"/>
          </a:p>
        </p:txBody>
      </p:sp>
      <p:sp>
        <p:nvSpPr>
          <p:cNvPr id="36" name="TextBox 35"/>
          <p:cNvSpPr txBox="1"/>
          <p:nvPr/>
        </p:nvSpPr>
        <p:spPr>
          <a:xfrm>
            <a:off x="11643720" y="4201013"/>
            <a:ext cx="530915" cy="307777"/>
          </a:xfrm>
          <a:prstGeom prst="rect">
            <a:avLst/>
          </a:prstGeom>
          <a:noFill/>
        </p:spPr>
        <p:txBody>
          <a:bodyPr wrap="none" rtlCol="0">
            <a:spAutoFit/>
          </a:bodyPr>
          <a:lstStyle/>
          <a:p>
            <a:r>
              <a:rPr lang="en-GB" sz="1400" b="1" dirty="0" smtClean="0"/>
              <a:t>snail</a:t>
            </a:r>
            <a:endParaRPr lang="en-GB" b="1" dirty="0"/>
          </a:p>
        </p:txBody>
      </p:sp>
      <p:sp>
        <p:nvSpPr>
          <p:cNvPr id="37" name="TextBox 36"/>
          <p:cNvSpPr txBox="1"/>
          <p:nvPr/>
        </p:nvSpPr>
        <p:spPr>
          <a:xfrm>
            <a:off x="1085757" y="2773939"/>
            <a:ext cx="2033249" cy="369332"/>
          </a:xfrm>
          <a:prstGeom prst="rect">
            <a:avLst/>
          </a:prstGeom>
          <a:noFill/>
        </p:spPr>
        <p:txBody>
          <a:bodyPr wrap="none" rtlCol="0">
            <a:spAutoFit/>
          </a:bodyPr>
          <a:lstStyle/>
          <a:p>
            <a:r>
              <a:rPr lang="en-GB" dirty="0" smtClean="0"/>
              <a:t>Does it have 6 legs?</a:t>
            </a:r>
            <a:endParaRPr lang="en-GB" dirty="0"/>
          </a:p>
        </p:txBody>
      </p:sp>
      <p:grpSp>
        <p:nvGrpSpPr>
          <p:cNvPr id="68" name="Group 67"/>
          <p:cNvGrpSpPr/>
          <p:nvPr/>
        </p:nvGrpSpPr>
        <p:grpSpPr>
          <a:xfrm>
            <a:off x="1064507" y="3143271"/>
            <a:ext cx="429541" cy="677109"/>
            <a:chOff x="919506" y="2945546"/>
            <a:chExt cx="429541" cy="677109"/>
          </a:xfrm>
        </p:grpSpPr>
        <p:cxnSp>
          <p:nvCxnSpPr>
            <p:cNvPr id="38" name="Straight Connector 37"/>
            <p:cNvCxnSpPr/>
            <p:nvPr/>
          </p:nvCxnSpPr>
          <p:spPr>
            <a:xfrm flipH="1">
              <a:off x="1134277" y="2945546"/>
              <a:ext cx="12700" cy="67710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919506" y="3130211"/>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71" name="Group 70"/>
          <p:cNvGrpSpPr/>
          <p:nvPr/>
        </p:nvGrpSpPr>
        <p:grpSpPr>
          <a:xfrm>
            <a:off x="2839655" y="3137975"/>
            <a:ext cx="1990141" cy="313073"/>
            <a:chOff x="2839655" y="3137975"/>
            <a:chExt cx="1990141" cy="313073"/>
          </a:xfrm>
        </p:grpSpPr>
        <p:cxnSp>
          <p:nvCxnSpPr>
            <p:cNvPr id="43" name="Straight Connector 42"/>
            <p:cNvCxnSpPr/>
            <p:nvPr/>
          </p:nvCxnSpPr>
          <p:spPr>
            <a:xfrm>
              <a:off x="2839655" y="3143271"/>
              <a:ext cx="1990141" cy="30777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627820" y="3137975"/>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46" name="TextBox 45"/>
          <p:cNvSpPr txBox="1"/>
          <p:nvPr/>
        </p:nvSpPr>
        <p:spPr>
          <a:xfrm>
            <a:off x="229097" y="3865368"/>
            <a:ext cx="2293769" cy="369332"/>
          </a:xfrm>
          <a:prstGeom prst="rect">
            <a:avLst/>
          </a:prstGeom>
          <a:noFill/>
        </p:spPr>
        <p:txBody>
          <a:bodyPr wrap="none" rtlCol="0">
            <a:spAutoFit/>
          </a:bodyPr>
          <a:lstStyle/>
          <a:p>
            <a:r>
              <a:rPr lang="en-GB" dirty="0" smtClean="0"/>
              <a:t>Does it have pinchers?</a:t>
            </a:r>
            <a:endParaRPr lang="en-GB" dirty="0"/>
          </a:p>
        </p:txBody>
      </p:sp>
      <p:grpSp>
        <p:nvGrpSpPr>
          <p:cNvPr id="67" name="Group 66"/>
          <p:cNvGrpSpPr/>
          <p:nvPr/>
        </p:nvGrpSpPr>
        <p:grpSpPr>
          <a:xfrm>
            <a:off x="493865" y="4216490"/>
            <a:ext cx="377026" cy="903542"/>
            <a:chOff x="348864" y="4018765"/>
            <a:chExt cx="377026" cy="903542"/>
          </a:xfrm>
        </p:grpSpPr>
        <p:cxnSp>
          <p:nvCxnSpPr>
            <p:cNvPr id="47" name="Straight Connector 46"/>
            <p:cNvCxnSpPr/>
            <p:nvPr/>
          </p:nvCxnSpPr>
          <p:spPr>
            <a:xfrm flipV="1">
              <a:off x="537377" y="4018765"/>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348864" y="4336866"/>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grpSp>
        <p:nvGrpSpPr>
          <p:cNvPr id="66" name="Group 65"/>
          <p:cNvGrpSpPr/>
          <p:nvPr/>
        </p:nvGrpSpPr>
        <p:grpSpPr>
          <a:xfrm>
            <a:off x="2050886" y="4219792"/>
            <a:ext cx="429541" cy="903542"/>
            <a:chOff x="1905885" y="4022067"/>
            <a:chExt cx="429541" cy="903542"/>
          </a:xfrm>
        </p:grpSpPr>
        <p:cxnSp>
          <p:nvCxnSpPr>
            <p:cNvPr id="49" name="Straight Connector 48"/>
            <p:cNvCxnSpPr/>
            <p:nvPr/>
          </p:nvCxnSpPr>
          <p:spPr>
            <a:xfrm flipV="1">
              <a:off x="2114306" y="4022067"/>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1905885" y="4336866"/>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sp>
        <p:nvSpPr>
          <p:cNvPr id="51" name="TextBox 50"/>
          <p:cNvSpPr txBox="1"/>
          <p:nvPr/>
        </p:nvSpPr>
        <p:spPr>
          <a:xfrm>
            <a:off x="1913988" y="5192435"/>
            <a:ext cx="690638" cy="307777"/>
          </a:xfrm>
          <a:prstGeom prst="rect">
            <a:avLst/>
          </a:prstGeom>
          <a:noFill/>
        </p:spPr>
        <p:txBody>
          <a:bodyPr wrap="none" rtlCol="0">
            <a:spAutoFit/>
          </a:bodyPr>
          <a:lstStyle/>
          <a:p>
            <a:r>
              <a:rPr lang="en-GB" sz="1400" b="1" dirty="0" smtClean="0"/>
              <a:t>earwig</a:t>
            </a:r>
            <a:endParaRPr lang="en-GB" b="1" dirty="0"/>
          </a:p>
        </p:txBody>
      </p:sp>
      <p:sp>
        <p:nvSpPr>
          <p:cNvPr id="52" name="TextBox 51"/>
          <p:cNvSpPr txBox="1"/>
          <p:nvPr/>
        </p:nvSpPr>
        <p:spPr>
          <a:xfrm>
            <a:off x="296058" y="5142259"/>
            <a:ext cx="798039" cy="307777"/>
          </a:xfrm>
          <a:prstGeom prst="rect">
            <a:avLst/>
          </a:prstGeom>
          <a:noFill/>
        </p:spPr>
        <p:txBody>
          <a:bodyPr wrap="none" rtlCol="0">
            <a:spAutoFit/>
          </a:bodyPr>
          <a:lstStyle/>
          <a:p>
            <a:r>
              <a:rPr lang="en-GB" sz="1400" b="1" dirty="0" smtClean="0"/>
              <a:t>ladybird</a:t>
            </a:r>
            <a:endParaRPr lang="en-GB" b="1" dirty="0"/>
          </a:p>
        </p:txBody>
      </p:sp>
      <p:sp>
        <p:nvSpPr>
          <p:cNvPr id="53" name="TextBox 52"/>
          <p:cNvSpPr txBox="1"/>
          <p:nvPr/>
        </p:nvSpPr>
        <p:spPr>
          <a:xfrm>
            <a:off x="3961420" y="3451458"/>
            <a:ext cx="2931700" cy="369332"/>
          </a:xfrm>
          <a:prstGeom prst="rect">
            <a:avLst/>
          </a:prstGeom>
          <a:noFill/>
        </p:spPr>
        <p:txBody>
          <a:bodyPr wrap="none" rtlCol="0">
            <a:spAutoFit/>
          </a:bodyPr>
          <a:lstStyle/>
          <a:p>
            <a:r>
              <a:rPr lang="en-GB" dirty="0" smtClean="0"/>
              <a:t>Is its body in two main parts?</a:t>
            </a:r>
            <a:endParaRPr lang="en-GB" dirty="0"/>
          </a:p>
        </p:txBody>
      </p:sp>
      <p:grpSp>
        <p:nvGrpSpPr>
          <p:cNvPr id="65" name="Group 64"/>
          <p:cNvGrpSpPr/>
          <p:nvPr/>
        </p:nvGrpSpPr>
        <p:grpSpPr>
          <a:xfrm>
            <a:off x="4129016" y="3861700"/>
            <a:ext cx="377026" cy="903542"/>
            <a:chOff x="3984015" y="3663975"/>
            <a:chExt cx="377026" cy="903542"/>
          </a:xfrm>
        </p:grpSpPr>
        <p:cxnSp>
          <p:nvCxnSpPr>
            <p:cNvPr id="54" name="Straight Connector 53"/>
            <p:cNvCxnSpPr/>
            <p:nvPr/>
          </p:nvCxnSpPr>
          <p:spPr>
            <a:xfrm flipV="1">
              <a:off x="4172528" y="3663975"/>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3984015" y="3982076"/>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grpSp>
        <p:nvGrpSpPr>
          <p:cNvPr id="64" name="Group 63"/>
          <p:cNvGrpSpPr/>
          <p:nvPr/>
        </p:nvGrpSpPr>
        <p:grpSpPr>
          <a:xfrm>
            <a:off x="6201384" y="3865002"/>
            <a:ext cx="429541" cy="903542"/>
            <a:chOff x="6056383" y="3667277"/>
            <a:chExt cx="429541" cy="903542"/>
          </a:xfrm>
        </p:grpSpPr>
        <p:cxnSp>
          <p:nvCxnSpPr>
            <p:cNvPr id="56" name="Straight Connector 55"/>
            <p:cNvCxnSpPr/>
            <p:nvPr/>
          </p:nvCxnSpPr>
          <p:spPr>
            <a:xfrm flipV="1">
              <a:off x="6264804" y="3667277"/>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6056383" y="3982076"/>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sp>
        <p:nvSpPr>
          <p:cNvPr id="58" name="TextBox 57"/>
          <p:cNvSpPr txBox="1"/>
          <p:nvPr/>
        </p:nvSpPr>
        <p:spPr>
          <a:xfrm>
            <a:off x="6098538" y="4811800"/>
            <a:ext cx="647934" cy="307777"/>
          </a:xfrm>
          <a:prstGeom prst="rect">
            <a:avLst/>
          </a:prstGeom>
          <a:noFill/>
        </p:spPr>
        <p:txBody>
          <a:bodyPr wrap="none" rtlCol="0">
            <a:spAutoFit/>
          </a:bodyPr>
          <a:lstStyle/>
          <a:p>
            <a:r>
              <a:rPr lang="en-GB" sz="1400" b="1" dirty="0" smtClean="0"/>
              <a:t>spider</a:t>
            </a:r>
            <a:endParaRPr lang="en-GB" b="1" dirty="0"/>
          </a:p>
        </p:txBody>
      </p:sp>
      <p:sp>
        <p:nvSpPr>
          <p:cNvPr id="59" name="TextBox 58"/>
          <p:cNvSpPr txBox="1"/>
          <p:nvPr/>
        </p:nvSpPr>
        <p:spPr>
          <a:xfrm>
            <a:off x="3787518" y="4811799"/>
            <a:ext cx="1003929" cy="307777"/>
          </a:xfrm>
          <a:prstGeom prst="rect">
            <a:avLst/>
          </a:prstGeom>
          <a:noFill/>
        </p:spPr>
        <p:txBody>
          <a:bodyPr wrap="none" rtlCol="0">
            <a:spAutoFit/>
          </a:bodyPr>
          <a:lstStyle/>
          <a:p>
            <a:r>
              <a:rPr lang="en-GB" sz="1400" b="1" dirty="0" smtClean="0"/>
              <a:t>woodlouse</a:t>
            </a:r>
            <a:endParaRPr lang="en-GB" b="1" dirty="0"/>
          </a:p>
        </p:txBody>
      </p:sp>
    </p:spTree>
    <p:extLst>
      <p:ext uri="{BB962C8B-B14F-4D97-AF65-F5344CB8AC3E}">
        <p14:creationId xmlns:p14="http://schemas.microsoft.com/office/powerpoint/2010/main" val="274606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0"/>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6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2"/>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7"/>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71"/>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6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5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65"/>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64"/>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59"/>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58"/>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4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67"/>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66"/>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52"/>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8" grpId="0"/>
      <p:bldP spid="35" grpId="0"/>
      <p:bldP spid="36" grpId="0"/>
      <p:bldP spid="37" grpId="0"/>
      <p:bldP spid="46" grpId="0"/>
      <p:bldP spid="51" grpId="0"/>
      <p:bldP spid="52" grpId="0"/>
      <p:bldP spid="53" grpId="0"/>
      <p:bldP spid="58" grpId="0"/>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692" y="0"/>
            <a:ext cx="8324607"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Sorting </a:t>
            </a:r>
            <a:r>
              <a:rPr lang="en-GB" sz="3200" dirty="0" err="1" smtClean="0">
                <a:solidFill>
                  <a:srgbClr val="0070C0"/>
                </a:solidFill>
                <a:latin typeface="Calibri" panose="020F0502020204030204" pitchFamily="34" charset="0"/>
              </a:rPr>
              <a:t>Minibeasts</a:t>
            </a:r>
            <a:r>
              <a:rPr lang="en-GB" sz="3200" dirty="0" smtClean="0">
                <a:solidFill>
                  <a:srgbClr val="0070C0"/>
                </a:solidFill>
                <a:latin typeface="Calibri" panose="020F0502020204030204" pitchFamily="34" charset="0"/>
              </a:rPr>
              <a:t> – as questions and answers</a:t>
            </a:r>
            <a:endParaRPr lang="en-GB" sz="8800" dirty="0">
              <a:solidFill>
                <a:srgbClr val="0070C0"/>
              </a:solidFill>
              <a:latin typeface="Calibri" panose="020F0502020204030204" pitchFamily="34" charset="0"/>
            </a:endParaRPr>
          </a:p>
        </p:txBody>
      </p:sp>
      <p:pic>
        <p:nvPicPr>
          <p:cNvPr id="69" name="Picture 68"/>
          <p:cNvPicPr>
            <a:picLocks noChangeAspect="1"/>
          </p:cNvPicPr>
          <p:nvPr/>
        </p:nvPicPr>
        <p:blipFill rotWithShape="1">
          <a:blip r:embed="rId2" cstate="print">
            <a:extLst>
              <a:ext uri="{28A0092B-C50C-407E-A947-70E740481C1C}">
                <a14:useLocalDpi xmlns:a14="http://schemas.microsoft.com/office/drawing/2010/main" val="0"/>
              </a:ext>
            </a:extLst>
          </a:blip>
          <a:srcRect l="3411" t="4089" r="3202" b="7537"/>
          <a:stretch/>
        </p:blipFill>
        <p:spPr>
          <a:xfrm>
            <a:off x="2094597" y="546145"/>
            <a:ext cx="1071204" cy="1013690"/>
          </a:xfrm>
          <a:prstGeom prst="rect">
            <a:avLst/>
          </a:prstGeom>
        </p:spPr>
      </p:pic>
      <p:pic>
        <p:nvPicPr>
          <p:cNvPr id="70" name="Picture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133" y="623406"/>
            <a:ext cx="1288752" cy="859168"/>
          </a:xfrm>
          <a:prstGeom prst="rect">
            <a:avLst/>
          </a:prstGeom>
        </p:spPr>
      </p:pic>
      <p:pic>
        <p:nvPicPr>
          <p:cNvPr id="72" name="Picture 7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9217" y="623406"/>
            <a:ext cx="936429" cy="936429"/>
          </a:xfrm>
          <a:prstGeom prst="rect">
            <a:avLst/>
          </a:prstGeom>
        </p:spPr>
      </p:pic>
      <p:pic>
        <p:nvPicPr>
          <p:cNvPr id="73" name="Picture 72"/>
          <p:cNvPicPr>
            <a:picLocks noChangeAspect="1"/>
          </p:cNvPicPr>
          <p:nvPr/>
        </p:nvPicPr>
        <p:blipFill rotWithShape="1">
          <a:blip r:embed="rId5" cstate="print">
            <a:extLst>
              <a:ext uri="{28A0092B-C50C-407E-A947-70E740481C1C}">
                <a14:useLocalDpi xmlns:a14="http://schemas.microsoft.com/office/drawing/2010/main" val="0"/>
              </a:ext>
            </a:extLst>
          </a:blip>
          <a:srcRect l="16232" t="14630" r="8524" b="9074"/>
          <a:stretch/>
        </p:blipFill>
        <p:spPr>
          <a:xfrm>
            <a:off x="5907978" y="623406"/>
            <a:ext cx="931883" cy="936429"/>
          </a:xfrm>
          <a:prstGeom prst="rect">
            <a:avLst/>
          </a:prstGeom>
        </p:spPr>
      </p:pic>
      <p:pic>
        <p:nvPicPr>
          <p:cNvPr id="74" name="Picture 73"/>
          <p:cNvPicPr>
            <a:picLocks noChangeAspect="1"/>
          </p:cNvPicPr>
          <p:nvPr/>
        </p:nvPicPr>
        <p:blipFill rotWithShape="1">
          <a:blip r:embed="rId6" cstate="print">
            <a:extLst>
              <a:ext uri="{28A0092B-C50C-407E-A947-70E740481C1C}">
                <a14:useLocalDpi xmlns:a14="http://schemas.microsoft.com/office/drawing/2010/main" val="0"/>
              </a:ext>
            </a:extLst>
          </a:blip>
          <a:srcRect l="8585" t="8628" r="2778" b="2147"/>
          <a:stretch/>
        </p:blipFill>
        <p:spPr>
          <a:xfrm>
            <a:off x="7012194" y="623406"/>
            <a:ext cx="1550408" cy="936429"/>
          </a:xfrm>
          <a:prstGeom prst="rect">
            <a:avLst/>
          </a:prstGeom>
        </p:spPr>
      </p:pic>
      <p:pic>
        <p:nvPicPr>
          <p:cNvPr id="75" name="Picture 74"/>
          <p:cNvPicPr>
            <a:picLocks noChangeAspect="1"/>
          </p:cNvPicPr>
          <p:nvPr/>
        </p:nvPicPr>
        <p:blipFill rotWithShape="1">
          <a:blip r:embed="rId7" cstate="print">
            <a:extLst>
              <a:ext uri="{28A0092B-C50C-407E-A947-70E740481C1C}">
                <a14:useLocalDpi xmlns:a14="http://schemas.microsoft.com/office/drawing/2010/main" val="0"/>
              </a:ext>
            </a:extLst>
          </a:blip>
          <a:srcRect l="19305" t="23518" r="7362" b="12221"/>
          <a:stretch/>
        </p:blipFill>
        <p:spPr>
          <a:xfrm>
            <a:off x="8734935" y="623406"/>
            <a:ext cx="1424883" cy="936429"/>
          </a:xfrm>
          <a:prstGeom prst="rect">
            <a:avLst/>
          </a:prstGeom>
        </p:spPr>
      </p:pic>
      <p:sp>
        <p:nvSpPr>
          <p:cNvPr id="76" name="TextBox 75"/>
          <p:cNvSpPr txBox="1"/>
          <p:nvPr/>
        </p:nvSpPr>
        <p:spPr>
          <a:xfrm>
            <a:off x="2246920" y="1559835"/>
            <a:ext cx="647934" cy="307777"/>
          </a:xfrm>
          <a:prstGeom prst="rect">
            <a:avLst/>
          </a:prstGeom>
          <a:noFill/>
        </p:spPr>
        <p:txBody>
          <a:bodyPr wrap="none" rtlCol="0">
            <a:spAutoFit/>
          </a:bodyPr>
          <a:lstStyle/>
          <a:p>
            <a:r>
              <a:rPr lang="en-GB" sz="1400" b="1" dirty="0" smtClean="0"/>
              <a:t>spider</a:t>
            </a:r>
            <a:endParaRPr lang="en-GB" b="1" dirty="0"/>
          </a:p>
        </p:txBody>
      </p:sp>
      <p:sp>
        <p:nvSpPr>
          <p:cNvPr id="77" name="TextBox 76"/>
          <p:cNvSpPr txBox="1"/>
          <p:nvPr/>
        </p:nvSpPr>
        <p:spPr>
          <a:xfrm>
            <a:off x="3375067" y="1559835"/>
            <a:ext cx="1003929" cy="307777"/>
          </a:xfrm>
          <a:prstGeom prst="rect">
            <a:avLst/>
          </a:prstGeom>
          <a:noFill/>
        </p:spPr>
        <p:txBody>
          <a:bodyPr wrap="none" rtlCol="0">
            <a:spAutoFit/>
          </a:bodyPr>
          <a:lstStyle/>
          <a:p>
            <a:r>
              <a:rPr lang="en-GB" sz="1400" b="1" dirty="0" smtClean="0"/>
              <a:t>woodlouse</a:t>
            </a:r>
            <a:endParaRPr lang="en-GB" b="1" dirty="0"/>
          </a:p>
        </p:txBody>
      </p:sp>
      <p:sp>
        <p:nvSpPr>
          <p:cNvPr id="78" name="TextBox 77"/>
          <p:cNvSpPr txBox="1"/>
          <p:nvPr/>
        </p:nvSpPr>
        <p:spPr>
          <a:xfrm>
            <a:off x="4961097" y="1559835"/>
            <a:ext cx="530915" cy="307777"/>
          </a:xfrm>
          <a:prstGeom prst="rect">
            <a:avLst/>
          </a:prstGeom>
          <a:noFill/>
        </p:spPr>
        <p:txBody>
          <a:bodyPr wrap="none" rtlCol="0">
            <a:spAutoFit/>
          </a:bodyPr>
          <a:lstStyle/>
          <a:p>
            <a:r>
              <a:rPr lang="en-GB" sz="1400" b="1" dirty="0" smtClean="0"/>
              <a:t>snail</a:t>
            </a:r>
            <a:endParaRPr lang="en-GB" b="1" dirty="0"/>
          </a:p>
        </p:txBody>
      </p:sp>
      <p:sp>
        <p:nvSpPr>
          <p:cNvPr id="79" name="TextBox 78"/>
          <p:cNvSpPr txBox="1"/>
          <p:nvPr/>
        </p:nvSpPr>
        <p:spPr>
          <a:xfrm>
            <a:off x="5900039" y="1572893"/>
            <a:ext cx="798039" cy="307777"/>
          </a:xfrm>
          <a:prstGeom prst="rect">
            <a:avLst/>
          </a:prstGeom>
          <a:noFill/>
        </p:spPr>
        <p:txBody>
          <a:bodyPr wrap="none" rtlCol="0">
            <a:spAutoFit/>
          </a:bodyPr>
          <a:lstStyle/>
          <a:p>
            <a:r>
              <a:rPr lang="en-GB" sz="1400" b="1" dirty="0" smtClean="0"/>
              <a:t>ladybird</a:t>
            </a:r>
            <a:endParaRPr lang="en-GB" b="1" dirty="0"/>
          </a:p>
        </p:txBody>
      </p:sp>
      <p:sp>
        <p:nvSpPr>
          <p:cNvPr id="80" name="TextBox 79"/>
          <p:cNvSpPr txBox="1"/>
          <p:nvPr/>
        </p:nvSpPr>
        <p:spPr>
          <a:xfrm>
            <a:off x="7168735" y="1559835"/>
            <a:ext cx="1021755" cy="307777"/>
          </a:xfrm>
          <a:prstGeom prst="rect">
            <a:avLst/>
          </a:prstGeom>
          <a:noFill/>
        </p:spPr>
        <p:txBody>
          <a:bodyPr wrap="none" rtlCol="0">
            <a:spAutoFit/>
          </a:bodyPr>
          <a:lstStyle/>
          <a:p>
            <a:r>
              <a:rPr lang="en-GB" sz="1400" b="1" dirty="0" smtClean="0"/>
              <a:t>earthworm</a:t>
            </a:r>
            <a:endParaRPr lang="en-GB" b="1" dirty="0"/>
          </a:p>
        </p:txBody>
      </p:sp>
      <p:sp>
        <p:nvSpPr>
          <p:cNvPr id="81" name="TextBox 80"/>
          <p:cNvSpPr txBox="1"/>
          <p:nvPr/>
        </p:nvSpPr>
        <p:spPr>
          <a:xfrm>
            <a:off x="9037841" y="1559835"/>
            <a:ext cx="690638" cy="307777"/>
          </a:xfrm>
          <a:prstGeom prst="rect">
            <a:avLst/>
          </a:prstGeom>
          <a:noFill/>
        </p:spPr>
        <p:txBody>
          <a:bodyPr wrap="none" rtlCol="0">
            <a:spAutoFit/>
          </a:bodyPr>
          <a:lstStyle/>
          <a:p>
            <a:r>
              <a:rPr lang="en-GB" sz="1400" b="1" dirty="0" smtClean="0"/>
              <a:t>earwig</a:t>
            </a:r>
            <a:endParaRPr lang="en-GB" b="1" dirty="0"/>
          </a:p>
        </p:txBody>
      </p:sp>
      <p:sp>
        <p:nvSpPr>
          <p:cNvPr id="5" name="TextBox 4"/>
          <p:cNvSpPr txBox="1"/>
          <p:nvPr/>
        </p:nvSpPr>
        <p:spPr>
          <a:xfrm>
            <a:off x="2070049" y="2111983"/>
            <a:ext cx="8458018" cy="4247317"/>
          </a:xfrm>
          <a:prstGeom prst="rect">
            <a:avLst/>
          </a:prstGeom>
          <a:noFill/>
        </p:spPr>
        <p:txBody>
          <a:bodyPr wrap="square" rtlCol="0">
            <a:spAutoFit/>
          </a:bodyPr>
          <a:lstStyle/>
          <a:p>
            <a:pPr marL="342900" indent="-342900">
              <a:buAutoNum type="arabicPeriod"/>
            </a:pPr>
            <a:r>
              <a:rPr lang="en-GB" dirty="0" smtClean="0"/>
              <a:t>Does </a:t>
            </a:r>
            <a:r>
              <a:rPr lang="en-GB" dirty="0"/>
              <a:t>it have legs?			Yes – go to 2</a:t>
            </a:r>
            <a:br>
              <a:rPr lang="en-GB" dirty="0"/>
            </a:br>
            <a:r>
              <a:rPr lang="en-GB" dirty="0"/>
              <a:t>					No – go to </a:t>
            </a:r>
            <a:r>
              <a:rPr lang="en-GB" dirty="0" smtClean="0"/>
              <a:t>3</a:t>
            </a:r>
          </a:p>
          <a:p>
            <a:pPr marL="342900" indent="-342900">
              <a:buAutoNum type="arabicPeriod"/>
            </a:pPr>
            <a:endParaRPr lang="en-GB" dirty="0"/>
          </a:p>
          <a:p>
            <a:r>
              <a:rPr lang="en-GB" dirty="0"/>
              <a:t>2. Does it have 6 legs?			Yes – go to 4</a:t>
            </a:r>
            <a:br>
              <a:rPr lang="en-GB" dirty="0"/>
            </a:br>
            <a:r>
              <a:rPr lang="en-GB" dirty="0"/>
              <a:t>					No – go to </a:t>
            </a:r>
            <a:r>
              <a:rPr lang="en-GB" dirty="0" smtClean="0"/>
              <a:t>5</a:t>
            </a:r>
          </a:p>
          <a:p>
            <a:endParaRPr lang="en-GB" dirty="0"/>
          </a:p>
          <a:p>
            <a:r>
              <a:rPr lang="en-GB" dirty="0"/>
              <a:t>3. Does it have antennae?		</a:t>
            </a:r>
            <a:r>
              <a:rPr lang="en-GB" dirty="0" smtClean="0"/>
              <a:t>	Yes </a:t>
            </a:r>
            <a:r>
              <a:rPr lang="en-GB" dirty="0"/>
              <a:t>– It is a snail</a:t>
            </a:r>
            <a:br>
              <a:rPr lang="en-GB" dirty="0"/>
            </a:br>
            <a:r>
              <a:rPr lang="en-GB" dirty="0"/>
              <a:t>					No – It is an </a:t>
            </a:r>
            <a:r>
              <a:rPr lang="en-GB" dirty="0" smtClean="0"/>
              <a:t>earthworm</a:t>
            </a:r>
          </a:p>
          <a:p>
            <a:endParaRPr lang="en-GB" dirty="0"/>
          </a:p>
          <a:p>
            <a:r>
              <a:rPr lang="en-GB" dirty="0"/>
              <a:t>4. Does it have pinchers?		</a:t>
            </a:r>
            <a:r>
              <a:rPr lang="en-GB" dirty="0" smtClean="0"/>
              <a:t>	Yes </a:t>
            </a:r>
            <a:r>
              <a:rPr lang="en-GB" dirty="0"/>
              <a:t>– It is an earwig</a:t>
            </a:r>
            <a:br>
              <a:rPr lang="en-GB" dirty="0"/>
            </a:br>
            <a:r>
              <a:rPr lang="en-GB" dirty="0"/>
              <a:t>					No – It is a </a:t>
            </a:r>
            <a:r>
              <a:rPr lang="en-GB" dirty="0" smtClean="0"/>
              <a:t>ladybird</a:t>
            </a:r>
          </a:p>
          <a:p>
            <a:endParaRPr lang="en-GB" dirty="0"/>
          </a:p>
          <a:p>
            <a:r>
              <a:rPr lang="en-GB" dirty="0"/>
              <a:t>5. Is its body in two main parts?		Yes – It is a spider</a:t>
            </a:r>
            <a:br>
              <a:rPr lang="en-GB" dirty="0"/>
            </a:br>
            <a:r>
              <a:rPr lang="en-GB" dirty="0"/>
              <a:t>					No – It is a woodlouse</a:t>
            </a:r>
          </a:p>
          <a:p>
            <a:endParaRPr lang="en-GB" dirty="0"/>
          </a:p>
        </p:txBody>
      </p:sp>
    </p:spTree>
    <p:extLst>
      <p:ext uri="{BB962C8B-B14F-4D97-AF65-F5344CB8AC3E}">
        <p14:creationId xmlns:p14="http://schemas.microsoft.com/office/powerpoint/2010/main" val="30194972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587</Words>
  <Application>Microsoft Office PowerPoint</Application>
  <PresentationFormat>Widescreen</PresentationFormat>
  <Paragraphs>69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Kimberley</dc:creator>
  <cp:lastModifiedBy>Sally-Ann Bird</cp:lastModifiedBy>
  <cp:revision>23</cp:revision>
  <dcterms:created xsi:type="dcterms:W3CDTF">2016-10-01T21:11:37Z</dcterms:created>
  <dcterms:modified xsi:type="dcterms:W3CDTF">2020-06-11T10:39:49Z</dcterms:modified>
</cp:coreProperties>
</file>