
<file path=[Content_Types].xml><?xml version="1.0" encoding="utf-8"?>
<Types xmlns="http://schemas.openxmlformats.org/package/2006/content-types">
  <Default Extension="png" ContentType="image/png"/>
  <Default Extension="mp3" ContentType="audio/unknown"/>
  <Default Extension="jpeg" ContentType="image/jpeg"/>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79" r:id="rId2"/>
    <p:sldId id="257" r:id="rId3"/>
    <p:sldId id="270" r:id="rId4"/>
    <p:sldId id="269" r:id="rId5"/>
    <p:sldId id="273" r:id="rId6"/>
    <p:sldId id="259" r:id="rId7"/>
    <p:sldId id="258" r:id="rId8"/>
    <p:sldId id="260" r:id="rId9"/>
    <p:sldId id="261" r:id="rId10"/>
    <p:sldId id="263" r:id="rId11"/>
    <p:sldId id="271" r:id="rId12"/>
    <p:sldId id="272" r:id="rId13"/>
    <p:sldId id="266" r:id="rId14"/>
    <p:sldId id="274"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44" autoAdjust="0"/>
    <p:restoredTop sz="94636" autoAdjust="0"/>
  </p:normalViewPr>
  <p:slideViewPr>
    <p:cSldViewPr>
      <p:cViewPr varScale="1">
        <p:scale>
          <a:sx n="85" d="100"/>
          <a:sy n="85" d="100"/>
        </p:scale>
        <p:origin x="-1378" y="-72"/>
      </p:cViewPr>
      <p:guideLst>
        <p:guide orient="horz" pos="2160"/>
        <p:guide pos="2880"/>
      </p:guideLst>
    </p:cSldViewPr>
  </p:slideViewPr>
  <p:outlineViewPr>
    <p:cViewPr>
      <p:scale>
        <a:sx n="33" d="100"/>
        <a:sy n="33" d="100"/>
      </p:scale>
      <p:origin x="0" y="408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D0A3160-F1F0-4782-9DCB-EB65A37274EE}" type="datetimeFigureOut">
              <a:rPr lang="en-GB" smtClean="0"/>
              <a:t>24/03/2020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DF077A0-DC26-4E84-A625-F6AC923662B0}" type="slidenum">
              <a:rPr lang="en-GB" smtClean="0"/>
              <a:t>‹#›</a:t>
            </a:fld>
            <a:endParaRPr lang="en-GB"/>
          </a:p>
        </p:txBody>
      </p:sp>
    </p:spTree>
    <p:extLst>
      <p:ext uri="{BB962C8B-B14F-4D97-AF65-F5344CB8AC3E}">
        <p14:creationId xmlns:p14="http://schemas.microsoft.com/office/powerpoint/2010/main" val="9149910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Check you have the MP3 file in the same folder as this </a:t>
            </a:r>
            <a:r>
              <a:rPr lang="en-GB" dirty="0" err="1" smtClean="0"/>
              <a:t>PPT</a:t>
            </a:r>
            <a:r>
              <a:rPr lang="en-GB" dirty="0" smtClean="0"/>
              <a:t> to ensure that it plays! If you have problems with the internet to watch the film</a:t>
            </a:r>
            <a:r>
              <a:rPr lang="en-GB" baseline="0" dirty="0" smtClean="0"/>
              <a:t> of the orchestra – there maybe a Ten Pieces DVD in school as many were distributed in 2014 when Ten Pieces 1 came out. The audio MP3 can also be found on the Ten Pieces </a:t>
            </a:r>
            <a:r>
              <a:rPr lang="en-GB" baseline="0" smtClean="0"/>
              <a:t>website </a:t>
            </a:r>
            <a:endParaRPr lang="en-GB" dirty="0" smtClean="0"/>
          </a:p>
          <a:p>
            <a:endParaRPr lang="en-GB" dirty="0" smtClean="0"/>
          </a:p>
          <a:p>
            <a:r>
              <a:rPr lang="en-GB" dirty="0" smtClean="0"/>
              <a:t>The DVD version (even if you don’t actually watch it) has quite a bit of talking over the start which gives away the story and some of the excitement and tension is lost</a:t>
            </a:r>
            <a:endParaRPr lang="en-GB" b="1" dirty="0"/>
          </a:p>
        </p:txBody>
      </p:sp>
      <p:sp>
        <p:nvSpPr>
          <p:cNvPr id="4" name="Slide Number Placeholder 3"/>
          <p:cNvSpPr>
            <a:spLocks noGrp="1"/>
          </p:cNvSpPr>
          <p:nvPr>
            <p:ph type="sldNum" sz="quarter" idx="10"/>
          </p:nvPr>
        </p:nvSpPr>
        <p:spPr/>
        <p:txBody>
          <a:bodyPr/>
          <a:lstStyle/>
          <a:p>
            <a:fld id="{7DF077A0-DC26-4E84-A625-F6AC923662B0}" type="slidenum">
              <a:rPr lang="en-GB" smtClean="0"/>
              <a:t>2</a:t>
            </a:fld>
            <a:endParaRPr lang="en-GB"/>
          </a:p>
        </p:txBody>
      </p:sp>
    </p:spTree>
    <p:extLst>
      <p:ext uri="{BB962C8B-B14F-4D97-AF65-F5344CB8AC3E}">
        <p14:creationId xmlns:p14="http://schemas.microsoft.com/office/powerpoint/2010/main" val="37490234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Listening for maybe</a:t>
            </a:r>
            <a:r>
              <a:rPr lang="en-GB" baseline="0" dirty="0" smtClean="0"/>
              <a:t> the third time as the pupils to draw / make marks, shapes, lines </a:t>
            </a:r>
            <a:r>
              <a:rPr lang="en-GB" baseline="0" dirty="0" err="1" smtClean="0"/>
              <a:t>etc</a:t>
            </a:r>
            <a:r>
              <a:rPr lang="en-GB" baseline="0" dirty="0" smtClean="0"/>
              <a:t> rather than a picture. Adults in the room can do it as well and share and talk about what you have drawn. There are no wrong choices / answers but always ask for the children to give a reason for the colour / mark they have made </a:t>
            </a:r>
            <a:endParaRPr lang="en-GB" dirty="0"/>
          </a:p>
        </p:txBody>
      </p:sp>
      <p:sp>
        <p:nvSpPr>
          <p:cNvPr id="4" name="Slide Number Placeholder 3"/>
          <p:cNvSpPr>
            <a:spLocks noGrp="1"/>
          </p:cNvSpPr>
          <p:nvPr>
            <p:ph type="sldNum" sz="quarter" idx="10"/>
          </p:nvPr>
        </p:nvSpPr>
        <p:spPr/>
        <p:txBody>
          <a:bodyPr/>
          <a:lstStyle/>
          <a:p>
            <a:fld id="{7DF077A0-DC26-4E84-A625-F6AC923662B0}" type="slidenum">
              <a:rPr lang="en-GB" smtClean="0"/>
              <a:t>3</a:t>
            </a:fld>
            <a:endParaRPr lang="en-GB"/>
          </a:p>
        </p:txBody>
      </p:sp>
    </p:spTree>
    <p:extLst>
      <p:ext uri="{BB962C8B-B14F-4D97-AF65-F5344CB8AC3E}">
        <p14:creationId xmlns:p14="http://schemas.microsoft.com/office/powerpoint/2010/main" val="39642905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Brief info</a:t>
            </a:r>
            <a:r>
              <a:rPr lang="en-GB" baseline="0" dirty="0" smtClean="0"/>
              <a:t> about the composer – pupils are often </a:t>
            </a:r>
            <a:r>
              <a:rPr lang="en-GB" baseline="0" dirty="0" err="1" smtClean="0"/>
              <a:t>ver</a:t>
            </a:r>
            <a:r>
              <a:rPr lang="en-GB" baseline="0" dirty="0" smtClean="0"/>
              <a:t> surprised to discover that the music was written in 1875 almost 150 years ago!</a:t>
            </a:r>
            <a:endParaRPr lang="en-GB" dirty="0"/>
          </a:p>
        </p:txBody>
      </p:sp>
      <p:sp>
        <p:nvSpPr>
          <p:cNvPr id="4" name="Slide Number Placeholder 3"/>
          <p:cNvSpPr>
            <a:spLocks noGrp="1"/>
          </p:cNvSpPr>
          <p:nvPr>
            <p:ph type="sldNum" sz="quarter" idx="10"/>
          </p:nvPr>
        </p:nvSpPr>
        <p:spPr/>
        <p:txBody>
          <a:bodyPr/>
          <a:lstStyle/>
          <a:p>
            <a:fld id="{7DF077A0-DC26-4E84-A625-F6AC923662B0}" type="slidenum">
              <a:rPr lang="en-GB" smtClean="0"/>
              <a:t>4</a:t>
            </a:fld>
            <a:endParaRPr lang="en-GB"/>
          </a:p>
        </p:txBody>
      </p:sp>
    </p:spTree>
    <p:extLst>
      <p:ext uri="{BB962C8B-B14F-4D97-AF65-F5344CB8AC3E}">
        <p14:creationId xmlns:p14="http://schemas.microsoft.com/office/powerpoint/2010/main" val="12299332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This is a very brief outline of the story that Grieg wrote the “incidental music” for  </a:t>
            </a:r>
            <a:endParaRPr lang="en-GB" dirty="0"/>
          </a:p>
        </p:txBody>
      </p:sp>
      <p:sp>
        <p:nvSpPr>
          <p:cNvPr id="4" name="Slide Number Placeholder 3"/>
          <p:cNvSpPr>
            <a:spLocks noGrp="1"/>
          </p:cNvSpPr>
          <p:nvPr>
            <p:ph type="sldNum" sz="quarter" idx="10"/>
          </p:nvPr>
        </p:nvSpPr>
        <p:spPr/>
        <p:txBody>
          <a:bodyPr/>
          <a:lstStyle/>
          <a:p>
            <a:fld id="{7DF077A0-DC26-4E84-A625-F6AC923662B0}" type="slidenum">
              <a:rPr lang="en-GB" smtClean="0"/>
              <a:t>5</a:t>
            </a:fld>
            <a:endParaRPr lang="en-GB"/>
          </a:p>
        </p:txBody>
      </p:sp>
    </p:spTree>
    <p:extLst>
      <p:ext uri="{BB962C8B-B14F-4D97-AF65-F5344CB8AC3E}">
        <p14:creationId xmlns:p14="http://schemas.microsoft.com/office/powerpoint/2010/main" val="5501651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Listen again and keep the beat to discover that the music gets faster and louder. Introduce the terms crescendo and accelerando and practice saying them with an Italian accent. The children often get very excited</a:t>
            </a:r>
            <a:r>
              <a:rPr lang="en-GB" baseline="0" dirty="0" smtClean="0"/>
              <a:t> and “vocal” towards the end of the piece. Ask them why its exciting and how did the music have that effect.</a:t>
            </a:r>
            <a:r>
              <a:rPr lang="en-GB" dirty="0" smtClean="0"/>
              <a:t> </a:t>
            </a:r>
            <a:endParaRPr lang="en-GB" b="1" dirty="0" smtClean="0"/>
          </a:p>
          <a:p>
            <a:endParaRPr lang="en-GB" dirty="0"/>
          </a:p>
        </p:txBody>
      </p:sp>
      <p:sp>
        <p:nvSpPr>
          <p:cNvPr id="4" name="Slide Number Placeholder 3"/>
          <p:cNvSpPr>
            <a:spLocks noGrp="1"/>
          </p:cNvSpPr>
          <p:nvPr>
            <p:ph type="sldNum" sz="quarter" idx="10"/>
          </p:nvPr>
        </p:nvSpPr>
        <p:spPr/>
        <p:txBody>
          <a:bodyPr/>
          <a:lstStyle/>
          <a:p>
            <a:fld id="{7DF077A0-DC26-4E84-A625-F6AC923662B0}" type="slidenum">
              <a:rPr lang="en-GB" smtClean="0"/>
              <a:t>6</a:t>
            </a:fld>
            <a:endParaRPr lang="en-GB"/>
          </a:p>
        </p:txBody>
      </p:sp>
    </p:spTree>
    <p:extLst>
      <p:ext uri="{BB962C8B-B14F-4D97-AF65-F5344CB8AC3E}">
        <p14:creationId xmlns:p14="http://schemas.microsoft.com/office/powerpoint/2010/main" val="42096630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Identify the metre of the music. It is in 4 metre. Keep a body percussion pattern that illustrates 4 metre e.g. stamp on 1 and tap knees on beats 2, 3 and 4. Match the body percussion pattern to the gradual increase of dynamics and tempo. </a:t>
            </a:r>
            <a:endParaRPr lang="en-GB" b="1" dirty="0" smtClean="0"/>
          </a:p>
          <a:p>
            <a:endParaRPr lang="en-GB" dirty="0"/>
          </a:p>
        </p:txBody>
      </p:sp>
      <p:sp>
        <p:nvSpPr>
          <p:cNvPr id="4" name="Slide Number Placeholder 3"/>
          <p:cNvSpPr>
            <a:spLocks noGrp="1"/>
          </p:cNvSpPr>
          <p:nvPr>
            <p:ph type="sldNum" sz="quarter" idx="10"/>
          </p:nvPr>
        </p:nvSpPr>
        <p:spPr/>
        <p:txBody>
          <a:bodyPr/>
          <a:lstStyle/>
          <a:p>
            <a:fld id="{7DF077A0-DC26-4E84-A625-F6AC923662B0}" type="slidenum">
              <a:rPr lang="en-GB" smtClean="0"/>
              <a:t>7</a:t>
            </a:fld>
            <a:endParaRPr lang="en-GB"/>
          </a:p>
        </p:txBody>
      </p:sp>
    </p:spTree>
    <p:extLst>
      <p:ext uri="{BB962C8B-B14F-4D97-AF65-F5344CB8AC3E}">
        <p14:creationId xmlns:p14="http://schemas.microsoft.com/office/powerpoint/2010/main" val="31561780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You are going to identify the rhythm of the first section (</a:t>
            </a:r>
            <a:r>
              <a:rPr lang="en-GB" dirty="0" err="1" smtClean="0"/>
              <a:t>i.e</a:t>
            </a:r>
            <a:r>
              <a:rPr lang="en-GB" dirty="0" smtClean="0"/>
              <a:t>  4 bars / 4 x 4 beats) and clap</a:t>
            </a:r>
            <a:r>
              <a:rPr lang="en-GB" baseline="0" dirty="0" smtClean="0"/>
              <a:t> along to the music. The next slide shows it in grid form</a:t>
            </a:r>
            <a:endParaRPr lang="en-GB" dirty="0"/>
          </a:p>
        </p:txBody>
      </p:sp>
      <p:sp>
        <p:nvSpPr>
          <p:cNvPr id="4" name="Slide Number Placeholder 3"/>
          <p:cNvSpPr>
            <a:spLocks noGrp="1"/>
          </p:cNvSpPr>
          <p:nvPr>
            <p:ph type="sldNum" sz="quarter" idx="10"/>
          </p:nvPr>
        </p:nvSpPr>
        <p:spPr/>
        <p:txBody>
          <a:bodyPr/>
          <a:lstStyle/>
          <a:p>
            <a:fld id="{7DF077A0-DC26-4E84-A625-F6AC923662B0}" type="slidenum">
              <a:rPr lang="en-GB" smtClean="0"/>
              <a:t>8</a:t>
            </a:fld>
            <a:endParaRPr lang="en-GB"/>
          </a:p>
        </p:txBody>
      </p:sp>
    </p:spTree>
    <p:extLst>
      <p:ext uri="{BB962C8B-B14F-4D97-AF65-F5344CB8AC3E}">
        <p14:creationId xmlns:p14="http://schemas.microsoft.com/office/powerpoint/2010/main" val="27751747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This slide is a</a:t>
            </a:r>
            <a:r>
              <a:rPr lang="en-GB" baseline="0" dirty="0" smtClean="0"/>
              <a:t>n alternative representation of the first section, called A. It is played through twice then a second section (B) is played which starts of the same but then line 3 is the same as line 1 and line 4 is a-</a:t>
            </a:r>
            <a:r>
              <a:rPr lang="en-GB" baseline="0" dirty="0" err="1" smtClean="0"/>
              <a:t>pple</a:t>
            </a:r>
            <a:r>
              <a:rPr lang="en-GB" baseline="0" dirty="0" smtClean="0"/>
              <a:t> pear </a:t>
            </a:r>
            <a:r>
              <a:rPr lang="en-GB" baseline="0" dirty="0" err="1" smtClean="0"/>
              <a:t>pear</a:t>
            </a:r>
            <a:r>
              <a:rPr lang="en-GB" baseline="0" dirty="0" smtClean="0"/>
              <a:t>. This could be an extension activity for more able pupils but is not necessary to continue</a:t>
            </a:r>
            <a:endParaRPr lang="en-GB" dirty="0"/>
          </a:p>
        </p:txBody>
      </p:sp>
      <p:sp>
        <p:nvSpPr>
          <p:cNvPr id="4" name="Slide Number Placeholder 3"/>
          <p:cNvSpPr>
            <a:spLocks noGrp="1"/>
          </p:cNvSpPr>
          <p:nvPr>
            <p:ph type="sldNum" sz="quarter" idx="10"/>
          </p:nvPr>
        </p:nvSpPr>
        <p:spPr/>
        <p:txBody>
          <a:bodyPr/>
          <a:lstStyle/>
          <a:p>
            <a:fld id="{7DF077A0-DC26-4E84-A625-F6AC923662B0}" type="slidenum">
              <a:rPr lang="en-GB" smtClean="0"/>
              <a:t>10</a:t>
            </a:fld>
            <a:endParaRPr lang="en-GB"/>
          </a:p>
        </p:txBody>
      </p:sp>
    </p:spTree>
    <p:extLst>
      <p:ext uri="{BB962C8B-B14F-4D97-AF65-F5344CB8AC3E}">
        <p14:creationId xmlns:p14="http://schemas.microsoft.com/office/powerpoint/2010/main" val="34627092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Give the pupils</a:t>
            </a:r>
            <a:r>
              <a:rPr lang="en-GB" baseline="0" dirty="0" smtClean="0"/>
              <a:t> a 4 x 1 grid to draw their apple and pear pattern or just ask them to draw on paper (but not too small so everyone can see it)</a:t>
            </a:r>
            <a:endParaRPr lang="en-GB" dirty="0"/>
          </a:p>
        </p:txBody>
      </p:sp>
      <p:sp>
        <p:nvSpPr>
          <p:cNvPr id="4" name="Slide Number Placeholder 3"/>
          <p:cNvSpPr>
            <a:spLocks noGrp="1"/>
          </p:cNvSpPr>
          <p:nvPr>
            <p:ph type="sldNum" sz="quarter" idx="10"/>
          </p:nvPr>
        </p:nvSpPr>
        <p:spPr/>
        <p:txBody>
          <a:bodyPr/>
          <a:lstStyle/>
          <a:p>
            <a:fld id="{7DF077A0-DC26-4E84-A625-F6AC923662B0}" type="slidenum">
              <a:rPr lang="en-GB" smtClean="0"/>
              <a:t>11</a:t>
            </a:fld>
            <a:endParaRPr lang="en-GB"/>
          </a:p>
        </p:txBody>
      </p:sp>
    </p:spTree>
    <p:extLst>
      <p:ext uri="{BB962C8B-B14F-4D97-AF65-F5344CB8AC3E}">
        <p14:creationId xmlns:p14="http://schemas.microsoft.com/office/powerpoint/2010/main" val="30999660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If you think your pupils could do this then please go ahead – every</a:t>
            </a:r>
            <a:r>
              <a:rPr lang="en-GB" baseline="0" dirty="0" smtClean="0"/>
              <a:t> pear (one syllable is a one beat note or crotchet) i.e. a single blob with a stalk) and every a - </a:t>
            </a:r>
            <a:r>
              <a:rPr lang="en-GB" baseline="0" dirty="0" err="1" smtClean="0"/>
              <a:t>pple</a:t>
            </a:r>
            <a:r>
              <a:rPr lang="en-GB" baseline="0" dirty="0" smtClean="0"/>
              <a:t> two syllables is a pair of quavers) i.e. two blobs with a stalk which are joined together) </a:t>
            </a:r>
            <a:r>
              <a:rPr lang="en-GB" dirty="0" smtClean="0"/>
              <a:t>This slide is optional</a:t>
            </a:r>
            <a:endParaRPr lang="en-GB" dirty="0"/>
          </a:p>
        </p:txBody>
      </p:sp>
      <p:sp>
        <p:nvSpPr>
          <p:cNvPr id="4" name="Slide Number Placeholder 3"/>
          <p:cNvSpPr>
            <a:spLocks noGrp="1"/>
          </p:cNvSpPr>
          <p:nvPr>
            <p:ph type="sldNum" sz="quarter" idx="10"/>
          </p:nvPr>
        </p:nvSpPr>
        <p:spPr/>
        <p:txBody>
          <a:bodyPr/>
          <a:lstStyle/>
          <a:p>
            <a:fld id="{7DF077A0-DC26-4E84-A625-F6AC923662B0}" type="slidenum">
              <a:rPr lang="en-GB" smtClean="0"/>
              <a:t>12</a:t>
            </a:fld>
            <a:endParaRPr lang="en-GB"/>
          </a:p>
        </p:txBody>
      </p:sp>
    </p:spTree>
    <p:extLst>
      <p:ext uri="{BB962C8B-B14F-4D97-AF65-F5344CB8AC3E}">
        <p14:creationId xmlns:p14="http://schemas.microsoft.com/office/powerpoint/2010/main" val="30999660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Rehearse playing different patterns 8x together </a:t>
            </a:r>
            <a:r>
              <a:rPr lang="en-GB" baseline="0" dirty="0" smtClean="0"/>
              <a:t>with a crescendo and accelerando. Ask individuals to do a solo. You can help by playing a beat that speeds up and gets louder if you can. Which instruments are the most effective?</a:t>
            </a:r>
            <a:endParaRPr lang="en-GB" dirty="0"/>
          </a:p>
        </p:txBody>
      </p:sp>
      <p:sp>
        <p:nvSpPr>
          <p:cNvPr id="4" name="Slide Number Placeholder 3"/>
          <p:cNvSpPr>
            <a:spLocks noGrp="1"/>
          </p:cNvSpPr>
          <p:nvPr>
            <p:ph type="sldNum" sz="quarter" idx="10"/>
          </p:nvPr>
        </p:nvSpPr>
        <p:spPr/>
        <p:txBody>
          <a:bodyPr/>
          <a:lstStyle/>
          <a:p>
            <a:fld id="{7DF077A0-DC26-4E84-A625-F6AC923662B0}" type="slidenum">
              <a:rPr lang="en-GB" smtClean="0"/>
              <a:t>13</a:t>
            </a:fld>
            <a:endParaRPr lang="en-GB"/>
          </a:p>
        </p:txBody>
      </p:sp>
    </p:spTree>
    <p:extLst>
      <p:ext uri="{BB962C8B-B14F-4D97-AF65-F5344CB8AC3E}">
        <p14:creationId xmlns:p14="http://schemas.microsoft.com/office/powerpoint/2010/main" val="16777221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To show the music</a:t>
            </a:r>
            <a:r>
              <a:rPr lang="en-GB" baseline="0" dirty="0" smtClean="0"/>
              <a:t> </a:t>
            </a:r>
            <a:r>
              <a:rPr lang="en-GB" baseline="0" smtClean="0"/>
              <a:t>getting louder </a:t>
            </a:r>
            <a:r>
              <a:rPr lang="en-GB" baseline="0" dirty="0" smtClean="0"/>
              <a:t>and faster the footsteps could get bigger and further apart???</a:t>
            </a:r>
            <a:endParaRPr lang="en-GB" dirty="0"/>
          </a:p>
        </p:txBody>
      </p:sp>
      <p:sp>
        <p:nvSpPr>
          <p:cNvPr id="4" name="Slide Number Placeholder 3"/>
          <p:cNvSpPr>
            <a:spLocks noGrp="1"/>
          </p:cNvSpPr>
          <p:nvPr>
            <p:ph type="sldNum" sz="quarter" idx="10"/>
          </p:nvPr>
        </p:nvSpPr>
        <p:spPr/>
        <p:txBody>
          <a:bodyPr/>
          <a:lstStyle/>
          <a:p>
            <a:fld id="{7DF077A0-DC26-4E84-A625-F6AC923662B0}" type="slidenum">
              <a:rPr lang="en-GB" smtClean="0"/>
              <a:t>14</a:t>
            </a:fld>
            <a:endParaRPr lang="en-GB"/>
          </a:p>
        </p:txBody>
      </p:sp>
    </p:spTree>
    <p:extLst>
      <p:ext uri="{BB962C8B-B14F-4D97-AF65-F5344CB8AC3E}">
        <p14:creationId xmlns:p14="http://schemas.microsoft.com/office/powerpoint/2010/main" val="2504971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79C8A24-7C5A-4F48-A150-080EE6A16CA1}" type="datetimeFigureOut">
              <a:rPr lang="en-GB" smtClean="0"/>
              <a:t>24/03/2020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BC5CA82-1907-468B-8AFF-5125BA6269A5}" type="slidenum">
              <a:rPr lang="en-GB" smtClean="0"/>
              <a:t>‹#›</a:t>
            </a:fld>
            <a:endParaRPr lang="en-GB"/>
          </a:p>
        </p:txBody>
      </p:sp>
    </p:spTree>
    <p:extLst>
      <p:ext uri="{BB962C8B-B14F-4D97-AF65-F5344CB8AC3E}">
        <p14:creationId xmlns:p14="http://schemas.microsoft.com/office/powerpoint/2010/main" val="40779255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79C8A24-7C5A-4F48-A150-080EE6A16CA1}" type="datetimeFigureOut">
              <a:rPr lang="en-GB" smtClean="0"/>
              <a:t>24/03/2020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BC5CA82-1907-468B-8AFF-5125BA6269A5}" type="slidenum">
              <a:rPr lang="en-GB" smtClean="0"/>
              <a:t>‹#›</a:t>
            </a:fld>
            <a:endParaRPr lang="en-GB"/>
          </a:p>
        </p:txBody>
      </p:sp>
    </p:spTree>
    <p:extLst>
      <p:ext uri="{BB962C8B-B14F-4D97-AF65-F5344CB8AC3E}">
        <p14:creationId xmlns:p14="http://schemas.microsoft.com/office/powerpoint/2010/main" val="7270968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79C8A24-7C5A-4F48-A150-080EE6A16CA1}" type="datetimeFigureOut">
              <a:rPr lang="en-GB" smtClean="0"/>
              <a:t>24/03/2020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BC5CA82-1907-468B-8AFF-5125BA6269A5}" type="slidenum">
              <a:rPr lang="en-GB" smtClean="0"/>
              <a:t>‹#›</a:t>
            </a:fld>
            <a:endParaRPr lang="en-GB"/>
          </a:p>
        </p:txBody>
      </p:sp>
    </p:spTree>
    <p:extLst>
      <p:ext uri="{BB962C8B-B14F-4D97-AF65-F5344CB8AC3E}">
        <p14:creationId xmlns:p14="http://schemas.microsoft.com/office/powerpoint/2010/main" val="18481557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79C8A24-7C5A-4F48-A150-080EE6A16CA1}" type="datetimeFigureOut">
              <a:rPr lang="en-GB" smtClean="0"/>
              <a:t>24/03/2020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BC5CA82-1907-468B-8AFF-5125BA6269A5}" type="slidenum">
              <a:rPr lang="en-GB" smtClean="0"/>
              <a:t>‹#›</a:t>
            </a:fld>
            <a:endParaRPr lang="en-GB"/>
          </a:p>
        </p:txBody>
      </p:sp>
    </p:spTree>
    <p:extLst>
      <p:ext uri="{BB962C8B-B14F-4D97-AF65-F5344CB8AC3E}">
        <p14:creationId xmlns:p14="http://schemas.microsoft.com/office/powerpoint/2010/main" val="10550157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79C8A24-7C5A-4F48-A150-080EE6A16CA1}" type="datetimeFigureOut">
              <a:rPr lang="en-GB" smtClean="0"/>
              <a:t>24/03/2020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BC5CA82-1907-468B-8AFF-5125BA6269A5}" type="slidenum">
              <a:rPr lang="en-GB" smtClean="0"/>
              <a:t>‹#›</a:t>
            </a:fld>
            <a:endParaRPr lang="en-GB"/>
          </a:p>
        </p:txBody>
      </p:sp>
    </p:spTree>
    <p:extLst>
      <p:ext uri="{BB962C8B-B14F-4D97-AF65-F5344CB8AC3E}">
        <p14:creationId xmlns:p14="http://schemas.microsoft.com/office/powerpoint/2010/main" val="1298433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79C8A24-7C5A-4F48-A150-080EE6A16CA1}" type="datetimeFigureOut">
              <a:rPr lang="en-GB" smtClean="0"/>
              <a:t>24/03/2020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BC5CA82-1907-468B-8AFF-5125BA6269A5}" type="slidenum">
              <a:rPr lang="en-GB" smtClean="0"/>
              <a:t>‹#›</a:t>
            </a:fld>
            <a:endParaRPr lang="en-GB"/>
          </a:p>
        </p:txBody>
      </p:sp>
    </p:spTree>
    <p:extLst>
      <p:ext uri="{BB962C8B-B14F-4D97-AF65-F5344CB8AC3E}">
        <p14:creationId xmlns:p14="http://schemas.microsoft.com/office/powerpoint/2010/main" val="14054576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79C8A24-7C5A-4F48-A150-080EE6A16CA1}" type="datetimeFigureOut">
              <a:rPr lang="en-GB" smtClean="0"/>
              <a:t>24/03/2020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BC5CA82-1907-468B-8AFF-5125BA6269A5}" type="slidenum">
              <a:rPr lang="en-GB" smtClean="0"/>
              <a:t>‹#›</a:t>
            </a:fld>
            <a:endParaRPr lang="en-GB"/>
          </a:p>
        </p:txBody>
      </p:sp>
    </p:spTree>
    <p:extLst>
      <p:ext uri="{BB962C8B-B14F-4D97-AF65-F5344CB8AC3E}">
        <p14:creationId xmlns:p14="http://schemas.microsoft.com/office/powerpoint/2010/main" val="4661425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79C8A24-7C5A-4F48-A150-080EE6A16CA1}" type="datetimeFigureOut">
              <a:rPr lang="en-GB" smtClean="0"/>
              <a:t>24/03/2020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BC5CA82-1907-468B-8AFF-5125BA6269A5}" type="slidenum">
              <a:rPr lang="en-GB" smtClean="0"/>
              <a:t>‹#›</a:t>
            </a:fld>
            <a:endParaRPr lang="en-GB"/>
          </a:p>
        </p:txBody>
      </p:sp>
    </p:spTree>
    <p:extLst>
      <p:ext uri="{BB962C8B-B14F-4D97-AF65-F5344CB8AC3E}">
        <p14:creationId xmlns:p14="http://schemas.microsoft.com/office/powerpoint/2010/main" val="22127182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79C8A24-7C5A-4F48-A150-080EE6A16CA1}" type="datetimeFigureOut">
              <a:rPr lang="en-GB" smtClean="0"/>
              <a:t>24/03/2020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BC5CA82-1907-468B-8AFF-5125BA6269A5}" type="slidenum">
              <a:rPr lang="en-GB" smtClean="0"/>
              <a:t>‹#›</a:t>
            </a:fld>
            <a:endParaRPr lang="en-GB"/>
          </a:p>
        </p:txBody>
      </p:sp>
    </p:spTree>
    <p:extLst>
      <p:ext uri="{BB962C8B-B14F-4D97-AF65-F5344CB8AC3E}">
        <p14:creationId xmlns:p14="http://schemas.microsoft.com/office/powerpoint/2010/main" val="11653744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79C8A24-7C5A-4F48-A150-080EE6A16CA1}" type="datetimeFigureOut">
              <a:rPr lang="en-GB" smtClean="0"/>
              <a:t>24/03/2020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BC5CA82-1907-468B-8AFF-5125BA6269A5}" type="slidenum">
              <a:rPr lang="en-GB" smtClean="0"/>
              <a:t>‹#›</a:t>
            </a:fld>
            <a:endParaRPr lang="en-GB"/>
          </a:p>
        </p:txBody>
      </p:sp>
    </p:spTree>
    <p:extLst>
      <p:ext uri="{BB962C8B-B14F-4D97-AF65-F5344CB8AC3E}">
        <p14:creationId xmlns:p14="http://schemas.microsoft.com/office/powerpoint/2010/main" val="37877386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79C8A24-7C5A-4F48-A150-080EE6A16CA1}" type="datetimeFigureOut">
              <a:rPr lang="en-GB" smtClean="0"/>
              <a:t>24/03/2020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BC5CA82-1907-468B-8AFF-5125BA6269A5}" type="slidenum">
              <a:rPr lang="en-GB" smtClean="0"/>
              <a:t>‹#›</a:t>
            </a:fld>
            <a:endParaRPr lang="en-GB"/>
          </a:p>
        </p:txBody>
      </p:sp>
    </p:spTree>
    <p:extLst>
      <p:ext uri="{BB962C8B-B14F-4D97-AF65-F5344CB8AC3E}">
        <p14:creationId xmlns:p14="http://schemas.microsoft.com/office/powerpoint/2010/main" val="17938980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79C8A24-7C5A-4F48-A150-080EE6A16CA1}" type="datetimeFigureOut">
              <a:rPr lang="en-GB" smtClean="0"/>
              <a:t>24/03/2020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C5CA82-1907-468B-8AFF-5125BA6269A5}" type="slidenum">
              <a:rPr lang="en-GB" smtClean="0"/>
              <a:t>‹#›</a:t>
            </a:fld>
            <a:endParaRPr lang="en-GB"/>
          </a:p>
        </p:txBody>
      </p:sp>
    </p:spTree>
    <p:extLst>
      <p:ext uri="{BB962C8B-B14F-4D97-AF65-F5344CB8AC3E}">
        <p14:creationId xmlns:p14="http://schemas.microsoft.com/office/powerpoint/2010/main" val="20174029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Layout" Target="../slideLayouts/slideLayout2.xml"/><Relationship Id="rId7" Type="http://schemas.openxmlformats.org/officeDocument/2006/relationships/image" Target="../media/image4.png"/><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3.png"/><Relationship Id="rId5" Type="http://schemas.openxmlformats.org/officeDocument/2006/relationships/hyperlink" Target="https://www.bbc.co.uk/programmes/p02b5bwl" TargetMode="External"/><Relationship Id="rId4" Type="http://schemas.openxmlformats.org/officeDocument/2006/relationships/notesSlide" Target="../notesSlides/notesSlide1.xml"/><Relationship Id="rId9"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7.gif"/><Relationship Id="rId5" Type="http://schemas.openxmlformats.org/officeDocument/2006/relationships/image" Target="../media/image3.png"/><Relationship Id="rId4"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7" Type="http://schemas.microsoft.com/office/2007/relationships/hdphoto" Target="../media/hdphoto1.wdp"/><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22.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r>
              <a:rPr lang="en-GB" sz="6600" dirty="0" smtClean="0">
                <a:solidFill>
                  <a:schemeClr val="bg1"/>
                </a:solidFill>
              </a:rPr>
              <a:t>Keep Calm and </a:t>
            </a:r>
            <a:br>
              <a:rPr lang="en-GB" sz="6600" dirty="0" smtClean="0">
                <a:solidFill>
                  <a:schemeClr val="bg1"/>
                </a:solidFill>
              </a:rPr>
            </a:br>
            <a:r>
              <a:rPr lang="en-GB" sz="6600" dirty="0" smtClean="0">
                <a:solidFill>
                  <a:schemeClr val="bg1"/>
                </a:solidFill>
              </a:rPr>
              <a:t>Make Music</a:t>
            </a:r>
            <a:endParaRPr lang="en-GB" sz="6600" dirty="0">
              <a:solidFill>
                <a:schemeClr val="bg1"/>
              </a:solidFill>
            </a:endParaRPr>
          </a:p>
        </p:txBody>
      </p:sp>
      <p:sp>
        <p:nvSpPr>
          <p:cNvPr id="3" name="Subtitle 2"/>
          <p:cNvSpPr>
            <a:spLocks noGrp="1"/>
          </p:cNvSpPr>
          <p:nvPr>
            <p:ph type="subTitle" idx="1"/>
          </p:nvPr>
        </p:nvSpPr>
        <p:spPr/>
        <p:txBody>
          <a:bodyPr>
            <a:normAutofit/>
          </a:bodyPr>
          <a:lstStyle/>
          <a:p>
            <a:r>
              <a:rPr lang="en-GB" sz="3600" dirty="0" smtClean="0">
                <a:solidFill>
                  <a:schemeClr val="bg1"/>
                </a:solidFill>
              </a:rPr>
              <a:t>Lower KS2 – </a:t>
            </a:r>
            <a:r>
              <a:rPr lang="en-GB" sz="3600" dirty="0" smtClean="0">
                <a:solidFill>
                  <a:schemeClr val="bg1"/>
                </a:solidFill>
              </a:rPr>
              <a:t>Years </a:t>
            </a:r>
            <a:r>
              <a:rPr lang="en-GB" sz="3600" dirty="0" smtClean="0">
                <a:solidFill>
                  <a:schemeClr val="bg1"/>
                </a:solidFill>
              </a:rPr>
              <a:t>3 and 4</a:t>
            </a:r>
          </a:p>
          <a:p>
            <a:r>
              <a:rPr lang="en-GB" sz="3600" dirty="0" smtClean="0">
                <a:solidFill>
                  <a:schemeClr val="bg1"/>
                </a:solidFill>
              </a:rPr>
              <a:t>In the Hall of the Mountain King</a:t>
            </a:r>
            <a:endParaRPr lang="en-GB" sz="3600" dirty="0">
              <a:solidFill>
                <a:schemeClr val="bg1"/>
              </a:solidFill>
            </a:endParaRPr>
          </a:p>
        </p:txBody>
      </p:sp>
      <p:pic>
        <p:nvPicPr>
          <p:cNvPr id="4" name="Picture 2" descr="E:\HMS\Images\Logos\HMS logo White and Colour no fill.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26639" y="116632"/>
            <a:ext cx="1426343" cy="239342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3" descr="E:\HMS\Images\Logos\HCC Logo White and Colour.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5536" y="5805264"/>
            <a:ext cx="2592658" cy="6814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298706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 the Hall of the Mountain King</a:t>
            </a:r>
            <a:endParaRPr lang="en-GB" dirty="0"/>
          </a:p>
        </p:txBody>
      </p:sp>
      <p:sp>
        <p:nvSpPr>
          <p:cNvPr id="3" name="Content Placeholder 2"/>
          <p:cNvSpPr>
            <a:spLocks noGrp="1"/>
          </p:cNvSpPr>
          <p:nvPr>
            <p:ph idx="1"/>
          </p:nvPr>
        </p:nvSpPr>
        <p:spPr/>
        <p:txBody>
          <a:bodyPr>
            <a:normAutofit fontScale="25000" lnSpcReduction="20000"/>
          </a:bodyPr>
          <a:lstStyle/>
          <a:p>
            <a:pPr marL="0" indent="0">
              <a:buNone/>
            </a:pPr>
            <a:r>
              <a:rPr lang="en-GB" sz="9600" dirty="0" smtClean="0"/>
              <a:t>Listen to the music – click on the speaker icon to hear the music. What do you think the music is about? How does it make you feel?</a:t>
            </a:r>
          </a:p>
          <a:p>
            <a:pPr marL="0" lvl="0" indent="0">
              <a:buNone/>
            </a:pPr>
            <a:endParaRPr lang="en-GB" sz="9600" dirty="0"/>
          </a:p>
          <a:p>
            <a:pPr marL="0" lvl="0" indent="0">
              <a:buNone/>
            </a:pPr>
            <a:endParaRPr lang="en-GB" sz="9600" dirty="0" smtClean="0"/>
          </a:p>
          <a:p>
            <a:pPr marL="0" indent="0">
              <a:buNone/>
            </a:pPr>
            <a:r>
              <a:rPr lang="en-GB" sz="9600" dirty="0" smtClean="0"/>
              <a:t>Watch the orchestra play “</a:t>
            </a:r>
            <a:r>
              <a:rPr lang="en-GB" sz="9600" dirty="0"/>
              <a:t>In the Hall of the Mountain King</a:t>
            </a:r>
            <a:r>
              <a:rPr lang="en-GB" sz="9600" dirty="0" smtClean="0"/>
              <a:t>”</a:t>
            </a:r>
          </a:p>
          <a:p>
            <a:pPr marL="0" indent="0">
              <a:buNone/>
            </a:pPr>
            <a:r>
              <a:rPr lang="en-GB" sz="9600" dirty="0" smtClean="0"/>
              <a:t>      Follow the link to the BBC Ten pieces film of the piece        </a:t>
            </a:r>
          </a:p>
          <a:p>
            <a:pPr marL="457200" lvl="1" indent="0">
              <a:buNone/>
            </a:pPr>
            <a:r>
              <a:rPr lang="en-GB" sz="9600" u="sng" dirty="0" smtClean="0">
                <a:hlinkClick r:id="rId5"/>
              </a:rPr>
              <a:t>https://www.bbc.co.uk/programmes/p02b5bwl</a:t>
            </a:r>
            <a:endParaRPr lang="en-GB" sz="9600" u="sng" dirty="0"/>
          </a:p>
          <a:p>
            <a:pPr marL="457200" lvl="1" indent="0">
              <a:buNone/>
            </a:pPr>
            <a:endParaRPr lang="en-GB" sz="9600" u="sng" dirty="0"/>
          </a:p>
          <a:p>
            <a:pPr marL="457200" lvl="1" indent="0" algn="ctr">
              <a:buNone/>
            </a:pPr>
            <a:r>
              <a:rPr lang="en-GB" sz="9600" dirty="0" smtClean="0"/>
              <a:t>How many instruments can you name?</a:t>
            </a:r>
            <a:endParaRPr lang="en-GB" sz="9600" dirty="0"/>
          </a:p>
          <a:p>
            <a:pPr marL="0" lvl="0" indent="0">
              <a:buNone/>
            </a:pPr>
            <a:endParaRPr lang="en-GB" sz="8000" dirty="0" smtClean="0"/>
          </a:p>
          <a:p>
            <a:pPr marL="0" lvl="0" indent="0">
              <a:buNone/>
            </a:pPr>
            <a:endParaRPr lang="en-GB" u="sng" dirty="0" smtClean="0"/>
          </a:p>
          <a:p>
            <a:pPr lvl="0"/>
            <a:endParaRPr lang="en-GB" u="sng" dirty="0"/>
          </a:p>
          <a:p>
            <a:pPr lvl="0"/>
            <a:endParaRPr lang="en-GB" b="1" dirty="0"/>
          </a:p>
          <a:p>
            <a:pPr lvl="0"/>
            <a:endParaRPr lang="en-GB" b="1" dirty="0"/>
          </a:p>
          <a:p>
            <a:r>
              <a:rPr lang="en-GB" dirty="0"/>
              <a:t> </a:t>
            </a:r>
            <a:endParaRPr lang="en-GB" b="1" dirty="0"/>
          </a:p>
          <a:p>
            <a:endParaRPr lang="en-GB" dirty="0"/>
          </a:p>
        </p:txBody>
      </p:sp>
      <p:pic>
        <p:nvPicPr>
          <p:cNvPr id="5" name="grieg.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7293738" y="2276872"/>
            <a:ext cx="487363" cy="487363"/>
          </a:xfrm>
          <a:prstGeom prst="rect">
            <a:avLst/>
          </a:prstGeom>
        </p:spPr>
      </p:pic>
      <p:pic>
        <p:nvPicPr>
          <p:cNvPr id="5124" name="Picture 4" descr="C:\Users\HMS\AppData\Local\Microsoft\Windows\INetCache\IE\DL68SH2N\d39a5tf-70a1bc09-c732-49e9-a79d-e72ac36c7a62[1].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flipH="1">
            <a:off x="6876256" y="5085184"/>
            <a:ext cx="834965" cy="1391608"/>
          </a:xfrm>
          <a:prstGeom prst="rect">
            <a:avLst/>
          </a:prstGeom>
          <a:noFill/>
          <a:extLst>
            <a:ext uri="{909E8E84-426E-40DD-AFC4-6F175D3DCCD1}">
              <a14:hiddenFill xmlns:a14="http://schemas.microsoft.com/office/drawing/2010/main">
                <a:solidFill>
                  <a:srgbClr val="FFFFFF"/>
                </a:solidFill>
              </a14:hiddenFill>
            </a:ext>
          </a:extLst>
        </p:spPr>
      </p:pic>
      <p:pic>
        <p:nvPicPr>
          <p:cNvPr id="5125" name="Picture 5" descr="C:\Users\HMS\AppData\Local\Microsoft\Windows\INetCache\IE\5BD2DBGR\life-long-learning[1].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343343" y="5445224"/>
            <a:ext cx="1856289" cy="1263856"/>
          </a:xfrm>
          <a:prstGeom prst="rect">
            <a:avLst/>
          </a:prstGeom>
          <a:noFill/>
          <a:extLst>
            <a:ext uri="{909E8E84-426E-40DD-AFC4-6F175D3DCCD1}">
              <a14:hiddenFill xmlns:a14="http://schemas.microsoft.com/office/drawing/2010/main">
                <a:solidFill>
                  <a:srgbClr val="FFFFFF"/>
                </a:solidFill>
              </a14:hiddenFill>
            </a:ext>
          </a:extLst>
        </p:spPr>
      </p:pic>
      <p:pic>
        <p:nvPicPr>
          <p:cNvPr id="5127" name="Picture 7" descr="C:\Users\HMS\AppData\Local\Microsoft\Windows\INetCache\IE\5KM4N2TV\a_young_girl_playing_music_with_a_trumpet_royalty_free_clipart_picture_090619-217971-034042[1].jp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636112" y="5661248"/>
            <a:ext cx="904691" cy="10770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379139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40136"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dirty="0" smtClean="0"/>
              <a:t>            Listen and draw</a:t>
            </a:r>
            <a:endParaRPr lang="en-GB" dirty="0"/>
          </a:p>
        </p:txBody>
      </p:sp>
      <p:sp>
        <p:nvSpPr>
          <p:cNvPr id="3" name="Content Placeholder 2"/>
          <p:cNvSpPr>
            <a:spLocks noGrp="1"/>
          </p:cNvSpPr>
          <p:nvPr>
            <p:ph idx="1"/>
          </p:nvPr>
        </p:nvSpPr>
        <p:spPr>
          <a:xfrm>
            <a:off x="467544" y="1628800"/>
            <a:ext cx="8229600" cy="4525963"/>
          </a:xfrm>
        </p:spPr>
        <p:txBody>
          <a:bodyPr>
            <a:normAutofit/>
          </a:bodyPr>
          <a:lstStyle/>
          <a:p>
            <a:pPr lvl="0"/>
            <a:r>
              <a:rPr lang="en-GB" sz="3000" dirty="0" smtClean="0"/>
              <a:t>Draw as you listen again </a:t>
            </a:r>
          </a:p>
          <a:p>
            <a:pPr marL="0" lvl="0" indent="0">
              <a:buNone/>
            </a:pPr>
            <a:endParaRPr lang="en-GB" sz="3000" dirty="0" smtClean="0"/>
          </a:p>
          <a:p>
            <a:pPr marL="0" lvl="0" indent="0">
              <a:buNone/>
            </a:pPr>
            <a:r>
              <a:rPr lang="en-GB" sz="3000" dirty="0" smtClean="0"/>
              <a:t>Which colours will you choose?</a:t>
            </a:r>
            <a:endParaRPr lang="en-GB" sz="3000" dirty="0"/>
          </a:p>
          <a:p>
            <a:pPr marL="0" lvl="0" indent="0">
              <a:buNone/>
            </a:pPr>
            <a:endParaRPr lang="en-GB" sz="3000" dirty="0" smtClean="0"/>
          </a:p>
          <a:p>
            <a:pPr marL="0" lvl="0" indent="0">
              <a:buNone/>
            </a:pPr>
            <a:r>
              <a:rPr lang="en-GB" sz="3000" dirty="0" smtClean="0"/>
              <a:t>What sort of lines or shapes are you going to draw?</a:t>
            </a:r>
          </a:p>
          <a:p>
            <a:pPr marL="0" indent="0">
              <a:buNone/>
            </a:pPr>
            <a:endParaRPr lang="en-GB" dirty="0" smtClean="0"/>
          </a:p>
          <a:p>
            <a:pPr marL="0" lvl="0" indent="0">
              <a:buNone/>
            </a:pPr>
            <a:r>
              <a:rPr lang="en-GB" dirty="0" smtClean="0"/>
              <a:t>Share your “drawings” with a partner and tell them about what you have drawn and why?</a:t>
            </a:r>
            <a:endParaRPr lang="en-GB" dirty="0"/>
          </a:p>
        </p:txBody>
      </p:sp>
      <p:pic>
        <p:nvPicPr>
          <p:cNvPr id="4" name="grieg.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095327" y="294094"/>
            <a:ext cx="487363" cy="487363"/>
          </a:xfrm>
          <a:prstGeom prst="rect">
            <a:avLst/>
          </a:prstGeom>
        </p:spPr>
      </p:pic>
      <p:pic>
        <p:nvPicPr>
          <p:cNvPr id="6146" name="Picture 2" descr="C:\Users\HMS\AppData\Local\Microsoft\Windows\INetCache\IE\ZJT68HWB\Crayons[1].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24128" y="1196752"/>
            <a:ext cx="2559618" cy="16893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559918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40136"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Who was </a:t>
            </a:r>
            <a:r>
              <a:rPr lang="en-GB" dirty="0" err="1" smtClean="0"/>
              <a:t>Edvard</a:t>
            </a:r>
            <a:r>
              <a:rPr lang="en-GB" dirty="0" smtClean="0"/>
              <a:t> </a:t>
            </a:r>
            <a:r>
              <a:rPr lang="en-GB" dirty="0" err="1" smtClean="0"/>
              <a:t>Greig</a:t>
            </a:r>
            <a:r>
              <a:rPr lang="en-GB" dirty="0" smtClean="0"/>
              <a:t>?</a:t>
            </a:r>
            <a:endParaRPr lang="en-GB" dirty="0"/>
          </a:p>
        </p:txBody>
      </p:sp>
      <p:sp>
        <p:nvSpPr>
          <p:cNvPr id="3" name="Content Placeholder 2"/>
          <p:cNvSpPr>
            <a:spLocks noGrp="1"/>
          </p:cNvSpPr>
          <p:nvPr>
            <p:ph idx="1"/>
          </p:nvPr>
        </p:nvSpPr>
        <p:spPr/>
        <p:txBody>
          <a:bodyPr/>
          <a:lstStyle/>
          <a:p>
            <a:pPr marL="0" indent="0">
              <a:buNone/>
            </a:pPr>
            <a:r>
              <a:rPr lang="en-GB" dirty="0" smtClean="0"/>
              <a:t>He was a born in 1843 and died in 1907 (how old was he when he died?)</a:t>
            </a:r>
          </a:p>
          <a:p>
            <a:pPr marL="0" indent="0">
              <a:buNone/>
            </a:pPr>
            <a:endParaRPr lang="en-GB" b="1" dirty="0" smtClean="0"/>
          </a:p>
          <a:p>
            <a:pPr marL="0" indent="0">
              <a:buNone/>
            </a:pPr>
            <a:r>
              <a:rPr lang="en-GB" dirty="0" smtClean="0"/>
              <a:t>He was from Norway</a:t>
            </a:r>
            <a:endParaRPr lang="en-GB" dirty="0"/>
          </a:p>
          <a:p>
            <a:endParaRPr lang="en-GB" dirty="0"/>
          </a:p>
        </p:txBody>
      </p:sp>
      <p:pic>
        <p:nvPicPr>
          <p:cNvPr id="4099" name="Picture 3" descr="C:\Users\HMS\AppData\Local\Microsoft\Windows\INetCache\IE\DL68SH2N\300px-Edvard_Grieg[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64088" y="2420888"/>
            <a:ext cx="2857500" cy="373380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C:\Users\HMS\AppData\Local\Microsoft\Windows\INetCache\IE\5KM4N2TV\640px-Flag_of_Norway_(3-2).svg[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71600" y="4005064"/>
            <a:ext cx="2618167" cy="17468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35993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story of the music……</a:t>
            </a:r>
            <a:endParaRPr lang="en-GB" dirty="0"/>
          </a:p>
        </p:txBody>
      </p:sp>
      <p:sp>
        <p:nvSpPr>
          <p:cNvPr id="3" name="Content Placeholder 2"/>
          <p:cNvSpPr>
            <a:spLocks noGrp="1"/>
          </p:cNvSpPr>
          <p:nvPr>
            <p:ph idx="1"/>
          </p:nvPr>
        </p:nvSpPr>
        <p:spPr/>
        <p:txBody>
          <a:bodyPr>
            <a:normAutofit fontScale="92500" lnSpcReduction="20000"/>
          </a:bodyPr>
          <a:lstStyle/>
          <a:p>
            <a:pPr marL="0" indent="0">
              <a:buNone/>
            </a:pPr>
            <a:r>
              <a:rPr lang="en-GB" dirty="0" smtClean="0"/>
              <a:t>In the Hall of the Mountain King is part of the music that Grieg wrote to accompany a play all about a young boy called Peer </a:t>
            </a:r>
            <a:r>
              <a:rPr lang="en-GB" dirty="0" err="1" smtClean="0"/>
              <a:t>Gynt</a:t>
            </a:r>
            <a:r>
              <a:rPr lang="en-GB" dirty="0" smtClean="0"/>
              <a:t> who falls </a:t>
            </a:r>
            <a:r>
              <a:rPr lang="en-GB" dirty="0"/>
              <a:t>in love with a </a:t>
            </a:r>
            <a:r>
              <a:rPr lang="en-GB" dirty="0" smtClean="0"/>
              <a:t>girl. He is not </a:t>
            </a:r>
            <a:r>
              <a:rPr lang="en-GB" dirty="0"/>
              <a:t>allowed to marry </a:t>
            </a:r>
            <a:r>
              <a:rPr lang="en-GB" dirty="0" smtClean="0"/>
              <a:t>her and he runs </a:t>
            </a:r>
            <a:r>
              <a:rPr lang="en-GB" dirty="0"/>
              <a:t>away into the </a:t>
            </a:r>
            <a:r>
              <a:rPr lang="en-GB" dirty="0" smtClean="0"/>
              <a:t>mountains where he is </a:t>
            </a:r>
            <a:r>
              <a:rPr lang="en-GB" dirty="0"/>
              <a:t>captured by trolls who take him to their King. </a:t>
            </a:r>
            <a:endParaRPr lang="en-GB" dirty="0" smtClean="0"/>
          </a:p>
          <a:p>
            <a:pPr marL="0" indent="0">
              <a:buNone/>
            </a:pPr>
            <a:endParaRPr lang="en-GB" dirty="0" smtClean="0"/>
          </a:p>
          <a:p>
            <a:pPr marL="0" indent="0">
              <a:buNone/>
            </a:pPr>
            <a:r>
              <a:rPr lang="en-GB" dirty="0" smtClean="0"/>
              <a:t>Peer </a:t>
            </a:r>
            <a:r>
              <a:rPr lang="en-GB" dirty="0" err="1"/>
              <a:t>Gynt</a:t>
            </a:r>
            <a:r>
              <a:rPr lang="en-GB" dirty="0"/>
              <a:t> </a:t>
            </a:r>
            <a:r>
              <a:rPr lang="en-GB" dirty="0" smtClean="0"/>
              <a:t>escapes from the trolls, runs </a:t>
            </a:r>
          </a:p>
          <a:p>
            <a:pPr marL="0" indent="0">
              <a:buNone/>
            </a:pPr>
            <a:r>
              <a:rPr lang="en-GB" dirty="0" smtClean="0"/>
              <a:t>into the troll King but eventually gets </a:t>
            </a:r>
          </a:p>
          <a:p>
            <a:pPr marL="0" indent="0">
              <a:buNone/>
            </a:pPr>
            <a:r>
              <a:rPr lang="en-GB" dirty="0" smtClean="0"/>
              <a:t>away to safety - phew!</a:t>
            </a:r>
            <a:endParaRPr lang="en-GB" dirty="0"/>
          </a:p>
        </p:txBody>
      </p:sp>
      <p:pic>
        <p:nvPicPr>
          <p:cNvPr id="8194" name="Picture 2" descr="C:\Users\HMS\AppData\Local\Microsoft\Windows\INetCache\IE\DL68SH2N\Troll-300x291[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08304" y="116632"/>
            <a:ext cx="1662645" cy="1612766"/>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C:\Users\HMS\AppData\Local\Microsoft\Windows\INetCache\IE\5KM4N2TV\little-prince-holding-sword-illustration-featuring-charming-red-cloak-isolated-white-background-eps-file-available-31269525[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18738" y="3861048"/>
            <a:ext cx="1120888" cy="19691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62662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Crescendo and Accelerando</a:t>
            </a:r>
            <a:endParaRPr lang="en-GB" dirty="0"/>
          </a:p>
        </p:txBody>
      </p:sp>
      <p:sp>
        <p:nvSpPr>
          <p:cNvPr id="3" name="Content Placeholder 2"/>
          <p:cNvSpPr>
            <a:spLocks noGrp="1"/>
          </p:cNvSpPr>
          <p:nvPr>
            <p:ph idx="1"/>
          </p:nvPr>
        </p:nvSpPr>
        <p:spPr/>
        <p:txBody>
          <a:bodyPr>
            <a:normAutofit fontScale="92500" lnSpcReduction="10000"/>
          </a:bodyPr>
          <a:lstStyle/>
          <a:p>
            <a:pPr lvl="0"/>
            <a:r>
              <a:rPr lang="en-GB" dirty="0"/>
              <a:t>Keep the </a:t>
            </a:r>
            <a:r>
              <a:rPr lang="en-GB" dirty="0" smtClean="0"/>
              <a:t>beat along to the music</a:t>
            </a:r>
          </a:p>
          <a:p>
            <a:pPr marL="0" lvl="0" indent="0">
              <a:buNone/>
            </a:pPr>
            <a:r>
              <a:rPr lang="en-GB" dirty="0" smtClean="0"/>
              <a:t> </a:t>
            </a:r>
          </a:p>
          <a:p>
            <a:pPr lvl="0"/>
            <a:r>
              <a:rPr lang="en-GB" dirty="0" smtClean="0"/>
              <a:t>What happens?</a:t>
            </a:r>
          </a:p>
          <a:p>
            <a:pPr marL="0" lvl="0" indent="0">
              <a:buNone/>
            </a:pPr>
            <a:endParaRPr lang="en-GB" dirty="0" smtClean="0"/>
          </a:p>
          <a:p>
            <a:pPr lvl="0"/>
            <a:r>
              <a:rPr lang="en-GB" dirty="0" smtClean="0"/>
              <a:t>How does it make you feel?</a:t>
            </a:r>
          </a:p>
          <a:p>
            <a:pPr lvl="0"/>
            <a:endParaRPr lang="en-GB" dirty="0"/>
          </a:p>
          <a:p>
            <a:pPr lvl="0"/>
            <a:r>
              <a:rPr lang="en-GB" dirty="0" smtClean="0"/>
              <a:t>Can you say the </a:t>
            </a:r>
            <a:r>
              <a:rPr lang="en-GB" dirty="0"/>
              <a:t>I</a:t>
            </a:r>
            <a:r>
              <a:rPr lang="en-GB" dirty="0" smtClean="0"/>
              <a:t>talian musical terms with an Italian accent?</a:t>
            </a:r>
          </a:p>
          <a:p>
            <a:pPr marL="0" lvl="0" indent="0">
              <a:buNone/>
            </a:pPr>
            <a:r>
              <a:rPr lang="en-GB" b="1" dirty="0"/>
              <a:t> </a:t>
            </a:r>
          </a:p>
          <a:p>
            <a:endParaRPr lang="en-GB" dirty="0"/>
          </a:p>
        </p:txBody>
      </p:sp>
      <p:pic>
        <p:nvPicPr>
          <p:cNvPr id="7170" name="Picture 2" descr="C:\Users\HMS\AppData\Local\Microsoft\Windows\INetCache\IE\5KM4N2TV\Happy_smiley_face[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56176" y="2276872"/>
            <a:ext cx="2276872" cy="22768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744870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What’s my metre?</a:t>
            </a:r>
            <a:endParaRPr lang="en-GB" dirty="0"/>
          </a:p>
        </p:txBody>
      </p:sp>
      <p:sp>
        <p:nvSpPr>
          <p:cNvPr id="3" name="Content Placeholder 2"/>
          <p:cNvSpPr>
            <a:spLocks noGrp="1"/>
          </p:cNvSpPr>
          <p:nvPr>
            <p:ph idx="1"/>
          </p:nvPr>
        </p:nvSpPr>
        <p:spPr/>
        <p:txBody>
          <a:bodyPr>
            <a:normAutofit lnSpcReduction="10000"/>
          </a:bodyPr>
          <a:lstStyle/>
          <a:p>
            <a:pPr lvl="0"/>
            <a:r>
              <a:rPr lang="en-GB" dirty="0" smtClean="0"/>
              <a:t>What is the metre of the music? </a:t>
            </a:r>
          </a:p>
          <a:p>
            <a:pPr marL="0" lvl="0" indent="0">
              <a:buNone/>
            </a:pPr>
            <a:r>
              <a:rPr lang="en-GB" dirty="0" smtClean="0"/>
              <a:t>(how many beats are there in each group?)</a:t>
            </a:r>
          </a:p>
          <a:p>
            <a:pPr marL="0" lvl="0" indent="0">
              <a:buNone/>
            </a:pPr>
            <a:endParaRPr lang="en-GB" dirty="0"/>
          </a:p>
          <a:p>
            <a:r>
              <a:rPr lang="en-GB" dirty="0" smtClean="0"/>
              <a:t>Let’s make up a body percussion pattern to show the metre</a:t>
            </a:r>
          </a:p>
          <a:p>
            <a:endParaRPr lang="en-GB" b="1" dirty="0"/>
          </a:p>
          <a:p>
            <a:r>
              <a:rPr lang="en-GB" dirty="0" smtClean="0"/>
              <a:t>Try keeping a body percussion </a:t>
            </a:r>
          </a:p>
          <a:p>
            <a:pPr marL="0" indent="0">
              <a:buNone/>
            </a:pPr>
            <a:r>
              <a:rPr lang="en-GB" dirty="0"/>
              <a:t> </a:t>
            </a:r>
            <a:r>
              <a:rPr lang="en-GB" dirty="0" smtClean="0"/>
              <a:t>   pattern along to the music</a:t>
            </a:r>
            <a:endParaRPr lang="en-GB" dirty="0"/>
          </a:p>
          <a:p>
            <a:endParaRPr lang="en-GB" dirty="0"/>
          </a:p>
        </p:txBody>
      </p:sp>
      <p:pic>
        <p:nvPicPr>
          <p:cNvPr id="3075" name="Picture 3" descr="C:\Users\HMS\AppData\Local\Microsoft\Windows\INetCache\IE\5BD2DBGR\Emoji_u1f44f.svg[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76256" y="4077072"/>
            <a:ext cx="1781944" cy="17819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117000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What’s my rhythm?</a:t>
            </a:r>
            <a:endParaRPr lang="en-GB" dirty="0"/>
          </a:p>
        </p:txBody>
      </p:sp>
      <p:sp>
        <p:nvSpPr>
          <p:cNvPr id="3" name="Content Placeholder 2"/>
          <p:cNvSpPr>
            <a:spLocks noGrp="1"/>
          </p:cNvSpPr>
          <p:nvPr>
            <p:ph idx="1"/>
          </p:nvPr>
        </p:nvSpPr>
        <p:spPr/>
        <p:txBody>
          <a:bodyPr>
            <a:normAutofit/>
          </a:bodyPr>
          <a:lstStyle/>
          <a:p>
            <a:pPr lvl="0"/>
            <a:r>
              <a:rPr lang="en-GB" dirty="0" smtClean="0"/>
              <a:t>Can you clap the rhythm of the first phrase after the long first note?</a:t>
            </a:r>
          </a:p>
          <a:p>
            <a:pPr lvl="0"/>
            <a:endParaRPr lang="en-GB" dirty="0"/>
          </a:p>
          <a:p>
            <a:pPr lvl="0"/>
            <a:r>
              <a:rPr lang="en-GB" dirty="0" smtClean="0"/>
              <a:t>Here’s the rhythm of the first bar to get you started “a- </a:t>
            </a:r>
            <a:r>
              <a:rPr lang="en-GB" dirty="0" err="1" smtClean="0"/>
              <a:t>pple</a:t>
            </a:r>
            <a:r>
              <a:rPr lang="en-GB" dirty="0" smtClean="0"/>
              <a:t>  a - </a:t>
            </a:r>
            <a:r>
              <a:rPr lang="en-GB" dirty="0" err="1" smtClean="0"/>
              <a:t>pple</a:t>
            </a:r>
            <a:r>
              <a:rPr lang="en-GB" dirty="0" smtClean="0"/>
              <a:t>  a - </a:t>
            </a:r>
            <a:r>
              <a:rPr lang="en-GB" dirty="0" err="1" smtClean="0"/>
              <a:t>pple</a:t>
            </a:r>
            <a:r>
              <a:rPr lang="en-GB" dirty="0" smtClean="0"/>
              <a:t>  pear”</a:t>
            </a:r>
            <a:endParaRPr lang="en-GB" b="1" dirty="0"/>
          </a:p>
          <a:p>
            <a:endParaRPr lang="en-GB" dirty="0"/>
          </a:p>
        </p:txBody>
      </p:sp>
      <p:pic>
        <p:nvPicPr>
          <p:cNvPr id="1026" name="Picture 2" descr="C:\Users\HMS\AppData\Local\Microsoft\Windows\INetCache\IE\5KM4N2TV\Red_apple_with_leaf.svg[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99592" y="4787095"/>
            <a:ext cx="1557928" cy="155792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C:\Users\HMS\AppData\Local\Microsoft\Windows\INetCache\IE\5KM4N2TV\Red_apple_with_leaf.svg[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45814" y="4787095"/>
            <a:ext cx="1557928" cy="1557928"/>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C:\Users\HMS\AppData\Local\Microsoft\Windows\INetCache\IE\5KM4N2TV\Red_apple_with_leaf.svg[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774733" y="4787095"/>
            <a:ext cx="1557928" cy="1557928"/>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Users\HMS\AppData\Local\Microsoft\Windows\INetCache\IE\ZJT68HWB\Pear_icon[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16216" y="4417807"/>
            <a:ext cx="1950720" cy="19507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47266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Here is the first section</a:t>
            </a:r>
            <a:endParaRPr lang="en-GB" dirty="0"/>
          </a:p>
        </p:txBody>
      </p:sp>
      <p:pic>
        <p:nvPicPr>
          <p:cNvPr id="2097" name="Picture 49"/>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21477" t="25056" r="20586" b="8391"/>
          <a:stretch/>
        </p:blipFill>
        <p:spPr bwMode="auto">
          <a:xfrm>
            <a:off x="971600" y="1124744"/>
            <a:ext cx="7271835" cy="46987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5783679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Can you chant or sing </a:t>
            </a:r>
            <a:br>
              <a:rPr lang="en-GB" dirty="0" smtClean="0"/>
            </a:br>
            <a:r>
              <a:rPr lang="en-GB" dirty="0" smtClean="0"/>
              <a:t>along to the music?</a:t>
            </a:r>
            <a:endParaRPr lang="en-GB" dirty="0"/>
          </a:p>
        </p:txBody>
      </p:sp>
      <p:sp>
        <p:nvSpPr>
          <p:cNvPr id="3" name="Content Placeholder 2"/>
          <p:cNvSpPr>
            <a:spLocks noGrp="1"/>
          </p:cNvSpPr>
          <p:nvPr>
            <p:ph idx="1"/>
          </p:nvPr>
        </p:nvSpPr>
        <p:spPr/>
        <p:txBody>
          <a:bodyPr/>
          <a:lstStyle/>
          <a:p>
            <a:endParaRPr lang="en-GB" dirty="0"/>
          </a:p>
        </p:txBody>
      </p:sp>
      <p:pic>
        <p:nvPicPr>
          <p:cNvPr id="6" name="Picture 2" descr="C:\Users\HMS\AppData\Local\Microsoft\Windows\INetCache\IE\5KM4N2TV\Red_apple_with_leaf.svg[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09072" y="1528397"/>
            <a:ext cx="1080863" cy="1080863"/>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3" descr="C:\Users\HMS\AppData\Local\Microsoft\Windows\INetCache\IE\ZJT68HWB\Pear_icon[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70923" y="5066600"/>
            <a:ext cx="1250968" cy="1250968"/>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 descr="C:\Users\HMS\AppData\Local\Microsoft\Windows\INetCache\IE\5KM4N2TV\Red_apple_with_leaf.svg[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694879" y="3923253"/>
            <a:ext cx="1080863" cy="1080863"/>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2" descr="C:\Users\HMS\AppData\Local\Microsoft\Windows\INetCache\IE\5KM4N2TV\Red_apple_with_leaf.svg[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694878" y="5070197"/>
            <a:ext cx="1080863" cy="1080863"/>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2" descr="C:\Users\HMS\AppData\Local\Microsoft\Windows\INetCache\IE\5KM4N2TV\Red_apple_with_leaf.svg[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50506" y="5070197"/>
            <a:ext cx="1080863" cy="1080863"/>
          </a:xfrm>
          <a:prstGeom prst="rect">
            <a:avLst/>
          </a:prstGeom>
          <a:noFill/>
          <a:extLst>
            <a:ext uri="{909E8E84-426E-40DD-AFC4-6F175D3DCCD1}">
              <a14:hiddenFill xmlns:a14="http://schemas.microsoft.com/office/drawing/2010/main">
                <a:solidFill>
                  <a:srgbClr val="FFFFFF"/>
                </a:solidFill>
              </a14:hiddenFill>
            </a:ext>
          </a:extLst>
        </p:spPr>
      </p:pic>
      <p:pic>
        <p:nvPicPr>
          <p:cNvPr id="33" name="Picture 2" descr="C:\Users\HMS\AppData\Local\Microsoft\Windows\INetCache\IE\5KM4N2TV\Red_apple_with_leaf.svg[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64953" y="3948597"/>
            <a:ext cx="1080863" cy="1080863"/>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2" descr="C:\Users\HMS\AppData\Local\Microsoft\Windows\INetCache\IE\5KM4N2TV\Red_apple_with_leaf.svg[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83171" y="3923252"/>
            <a:ext cx="1080863" cy="1080863"/>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2" descr="C:\Users\HMS\AppData\Local\Microsoft\Windows\INetCache\IE\5KM4N2TV\Red_apple_with_leaf.svg[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355975" y="2694312"/>
            <a:ext cx="1080863" cy="1080863"/>
          </a:xfrm>
          <a:prstGeom prst="rect">
            <a:avLst/>
          </a:prstGeom>
          <a:noFill/>
          <a:extLst>
            <a:ext uri="{909E8E84-426E-40DD-AFC4-6F175D3DCCD1}">
              <a14:hiddenFill xmlns:a14="http://schemas.microsoft.com/office/drawing/2010/main">
                <a:solidFill>
                  <a:srgbClr val="FFFFFF"/>
                </a:solidFill>
              </a14:hiddenFill>
            </a:ext>
          </a:extLst>
        </p:spPr>
      </p:pic>
      <p:pic>
        <p:nvPicPr>
          <p:cNvPr id="38" name="Picture 2" descr="C:\Users\HMS\AppData\Local\Microsoft\Windows\INetCache\IE\5KM4N2TV\Red_apple_with_leaf.svg[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355976" y="3915289"/>
            <a:ext cx="1080863" cy="1080863"/>
          </a:xfrm>
          <a:prstGeom prst="rect">
            <a:avLst/>
          </a:prstGeom>
          <a:noFill/>
          <a:extLst>
            <a:ext uri="{909E8E84-426E-40DD-AFC4-6F175D3DCCD1}">
              <a14:hiddenFill xmlns:a14="http://schemas.microsoft.com/office/drawing/2010/main">
                <a:solidFill>
                  <a:srgbClr val="FFFFFF"/>
                </a:solidFill>
              </a14:hiddenFill>
            </a:ext>
          </a:extLst>
        </p:spPr>
      </p:pic>
      <p:pic>
        <p:nvPicPr>
          <p:cNvPr id="39" name="Picture 2" descr="C:\Users\HMS\AppData\Local\Microsoft\Windows\INetCache\IE\5KM4N2TV\Red_apple_with_leaf.svg[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09071" y="2694312"/>
            <a:ext cx="1080863" cy="1080863"/>
          </a:xfrm>
          <a:prstGeom prst="rect">
            <a:avLst/>
          </a:prstGeom>
          <a:noFill/>
          <a:extLst>
            <a:ext uri="{909E8E84-426E-40DD-AFC4-6F175D3DCCD1}">
              <a14:hiddenFill xmlns:a14="http://schemas.microsoft.com/office/drawing/2010/main">
                <a:solidFill>
                  <a:srgbClr val="FFFFFF"/>
                </a:solidFill>
              </a14:hiddenFill>
            </a:ext>
          </a:extLst>
        </p:spPr>
      </p:pic>
      <p:pic>
        <p:nvPicPr>
          <p:cNvPr id="40" name="Picture 2" descr="C:\Users\HMS\AppData\Local\Microsoft\Windows\INetCache\IE\5KM4N2TV\Red_apple_with_leaf.svg[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355976" y="1528397"/>
            <a:ext cx="1080863" cy="1080863"/>
          </a:xfrm>
          <a:prstGeom prst="rect">
            <a:avLst/>
          </a:prstGeom>
          <a:noFill/>
          <a:extLst>
            <a:ext uri="{909E8E84-426E-40DD-AFC4-6F175D3DCCD1}">
              <a14:hiddenFill xmlns:a14="http://schemas.microsoft.com/office/drawing/2010/main">
                <a:solidFill>
                  <a:srgbClr val="FFFFFF"/>
                </a:solidFill>
              </a14:hiddenFill>
            </a:ext>
          </a:extLst>
        </p:spPr>
      </p:pic>
      <p:pic>
        <p:nvPicPr>
          <p:cNvPr id="41" name="Picture 2" descr="C:\Users\HMS\AppData\Local\Microsoft\Windows\INetCache\IE\5KM4N2TV\Red_apple_with_leaf.svg[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50507" y="1526576"/>
            <a:ext cx="1080863" cy="1080863"/>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3" descr="C:\Users\HMS\AppData\Local\Microsoft\Windows\INetCache\IE\ZJT68HWB\Pear_icon[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94848" y="2609260"/>
            <a:ext cx="1250968" cy="1250968"/>
          </a:xfrm>
          <a:prstGeom prst="rect">
            <a:avLst/>
          </a:prstGeom>
          <a:noFill/>
          <a:extLst>
            <a:ext uri="{909E8E84-426E-40DD-AFC4-6F175D3DCCD1}">
              <a14:hiddenFill xmlns:a14="http://schemas.microsoft.com/office/drawing/2010/main">
                <a:solidFill>
                  <a:srgbClr val="FFFFFF"/>
                </a:solidFill>
              </a14:hiddenFill>
            </a:ext>
          </a:extLst>
        </p:spPr>
      </p:pic>
      <p:pic>
        <p:nvPicPr>
          <p:cNvPr id="43" name="Picture 3" descr="C:\Users\HMS\AppData\Local\Microsoft\Windows\INetCache\IE\ZJT68HWB\Pear_icon[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65454" y="2594410"/>
            <a:ext cx="1250968" cy="1250968"/>
          </a:xfrm>
          <a:prstGeom prst="rect">
            <a:avLst/>
          </a:prstGeom>
          <a:noFill/>
          <a:extLst>
            <a:ext uri="{909E8E84-426E-40DD-AFC4-6F175D3DCCD1}">
              <a14:hiddenFill xmlns:a14="http://schemas.microsoft.com/office/drawing/2010/main">
                <a:solidFill>
                  <a:srgbClr val="FFFFFF"/>
                </a:solidFill>
              </a14:hiddenFill>
            </a:ext>
          </a:extLst>
        </p:spPr>
      </p:pic>
      <p:pic>
        <p:nvPicPr>
          <p:cNvPr id="44" name="Picture 3" descr="C:\Users\HMS\AppData\Local\Microsoft\Windows\INetCache\IE\ZJT68HWB\Pear_icon[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94848" y="1358292"/>
            <a:ext cx="1250968" cy="12509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400395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Can you make up your own </a:t>
            </a:r>
            <a:br>
              <a:rPr lang="en-GB" dirty="0" smtClean="0"/>
            </a:br>
            <a:r>
              <a:rPr lang="en-GB" dirty="0" smtClean="0"/>
              <a:t>apples and pears rhythms?</a:t>
            </a:r>
            <a:endParaRPr lang="en-GB" dirty="0"/>
          </a:p>
        </p:txBody>
      </p:sp>
      <p:sp>
        <p:nvSpPr>
          <p:cNvPr id="9" name="Content Placeholder 8"/>
          <p:cNvSpPr>
            <a:spLocks noGrp="1"/>
          </p:cNvSpPr>
          <p:nvPr>
            <p:ph idx="1"/>
          </p:nvPr>
        </p:nvSpPr>
        <p:spPr/>
        <p:txBody>
          <a:bodyPr>
            <a:normAutofit fontScale="32500" lnSpcReduction="20000"/>
          </a:bodyPr>
          <a:lstStyle/>
          <a:p>
            <a:pPr marL="0" indent="0">
              <a:buNone/>
            </a:pPr>
            <a:r>
              <a:rPr lang="en-GB" sz="5800" dirty="0" smtClean="0"/>
              <a:t>Here is one idea</a:t>
            </a:r>
          </a:p>
          <a:p>
            <a:pPr marL="0" indent="0">
              <a:buNone/>
            </a:pPr>
            <a:endParaRPr lang="en-GB" dirty="0"/>
          </a:p>
          <a:p>
            <a:pPr marL="0" indent="0">
              <a:buNone/>
            </a:pPr>
            <a:endParaRPr lang="en-GB" dirty="0" smtClean="0"/>
          </a:p>
          <a:p>
            <a:pPr marL="0" indent="0">
              <a:buNone/>
            </a:pPr>
            <a:endParaRPr lang="en-GB" dirty="0"/>
          </a:p>
          <a:p>
            <a:pPr marL="0" indent="0">
              <a:buNone/>
            </a:pPr>
            <a:endParaRPr lang="en-GB" dirty="0" smtClean="0"/>
          </a:p>
          <a:p>
            <a:pPr marL="0" indent="0">
              <a:buNone/>
            </a:pPr>
            <a:endParaRPr lang="en-GB" dirty="0"/>
          </a:p>
          <a:p>
            <a:pPr marL="0" indent="0">
              <a:buNone/>
            </a:pPr>
            <a:endParaRPr lang="en-GB" dirty="0" smtClean="0"/>
          </a:p>
          <a:p>
            <a:pPr marL="0" indent="0">
              <a:buNone/>
            </a:pPr>
            <a:endParaRPr lang="en-GB" dirty="0"/>
          </a:p>
          <a:p>
            <a:pPr marL="0" indent="0">
              <a:buNone/>
            </a:pPr>
            <a:endParaRPr lang="en-GB" dirty="0" smtClean="0"/>
          </a:p>
          <a:p>
            <a:pPr marL="0" indent="0">
              <a:buNone/>
            </a:pPr>
            <a:endParaRPr lang="en-GB" dirty="0" smtClean="0"/>
          </a:p>
          <a:p>
            <a:pPr marL="0" indent="0">
              <a:buNone/>
            </a:pPr>
            <a:endParaRPr lang="en-GB" sz="5100" dirty="0" smtClean="0"/>
          </a:p>
          <a:p>
            <a:pPr marL="0" indent="0">
              <a:buNone/>
            </a:pPr>
            <a:endParaRPr lang="en-GB" sz="5100" dirty="0"/>
          </a:p>
          <a:p>
            <a:pPr marL="0" indent="0">
              <a:buNone/>
            </a:pPr>
            <a:endParaRPr lang="en-GB" sz="5100" dirty="0" smtClean="0"/>
          </a:p>
          <a:p>
            <a:pPr marL="0" indent="0">
              <a:buNone/>
            </a:pPr>
            <a:r>
              <a:rPr lang="en-GB" sz="5100" dirty="0" smtClean="0"/>
              <a:t>Can you clap your pattern?</a:t>
            </a:r>
          </a:p>
          <a:p>
            <a:pPr marL="0" indent="0">
              <a:buNone/>
            </a:pPr>
            <a:endParaRPr lang="en-GB" sz="5100" dirty="0" smtClean="0"/>
          </a:p>
          <a:p>
            <a:pPr marL="0" indent="0">
              <a:buNone/>
            </a:pPr>
            <a:r>
              <a:rPr lang="en-GB" sz="5100" dirty="0" smtClean="0"/>
              <a:t>Share your pattern with your partner.</a:t>
            </a:r>
          </a:p>
          <a:p>
            <a:pPr marL="0" indent="0">
              <a:buNone/>
            </a:pPr>
            <a:endParaRPr lang="en-GB" sz="5100" dirty="0" smtClean="0"/>
          </a:p>
          <a:p>
            <a:pPr marL="0" indent="0">
              <a:buNone/>
            </a:pPr>
            <a:r>
              <a:rPr lang="en-GB" sz="5100" dirty="0" smtClean="0"/>
              <a:t>Can you play it using body percussion or </a:t>
            </a:r>
            <a:r>
              <a:rPr lang="en-GB" sz="5100" dirty="0" err="1" smtClean="0"/>
              <a:t>untuned</a:t>
            </a:r>
            <a:r>
              <a:rPr lang="en-GB" sz="5100" dirty="0" smtClean="0"/>
              <a:t> percussion instruments.</a:t>
            </a:r>
          </a:p>
          <a:p>
            <a:pPr marL="0" indent="0">
              <a:buNone/>
            </a:pPr>
            <a:endParaRPr lang="en-GB" sz="5100" dirty="0" smtClean="0"/>
          </a:p>
          <a:p>
            <a:pPr marL="0" indent="0">
              <a:buNone/>
            </a:pPr>
            <a:r>
              <a:rPr lang="en-GB" sz="5100" dirty="0" smtClean="0"/>
              <a:t>Can you play your pattern along to the music? </a:t>
            </a:r>
            <a:r>
              <a:rPr lang="en-GB" sz="5100" smtClean="0"/>
              <a:t>(Warning </a:t>
            </a:r>
            <a:r>
              <a:rPr lang="en-GB" sz="5100" dirty="0" smtClean="0"/>
              <a:t>- this is tricky as you know the original so well!)</a:t>
            </a:r>
            <a:endParaRPr lang="en-GB" sz="5100" dirty="0"/>
          </a:p>
        </p:txBody>
      </p:sp>
      <p:graphicFrame>
        <p:nvGraphicFramePr>
          <p:cNvPr id="12" name="Table 11"/>
          <p:cNvGraphicFramePr>
            <a:graphicFrameLocks noGrp="1"/>
          </p:cNvGraphicFramePr>
          <p:nvPr>
            <p:extLst>
              <p:ext uri="{D42A27DB-BD31-4B8C-83A1-F6EECF244321}">
                <p14:modId xmlns:p14="http://schemas.microsoft.com/office/powerpoint/2010/main" val="2426012725"/>
              </p:ext>
            </p:extLst>
          </p:nvPr>
        </p:nvGraphicFramePr>
        <p:xfrm>
          <a:off x="1357844" y="2204864"/>
          <a:ext cx="6048672" cy="1737360"/>
        </p:xfrm>
        <a:graphic>
          <a:graphicData uri="http://schemas.openxmlformats.org/drawingml/2006/table">
            <a:tbl>
              <a:tblPr firstRow="1" bandRow="1">
                <a:tableStyleId>{5C22544A-7EE6-4342-B048-85BDC9FD1C3A}</a:tableStyleId>
              </a:tblPr>
              <a:tblGrid>
                <a:gridCol w="1524000"/>
                <a:gridCol w="1524000"/>
                <a:gridCol w="1524000"/>
                <a:gridCol w="1476672"/>
              </a:tblGrid>
              <a:tr h="370840">
                <a:tc>
                  <a:txBody>
                    <a:bodyPr/>
                    <a:lstStyle/>
                    <a:p>
                      <a:endParaRPr lang="en-GB" dirty="0" smtClean="0"/>
                    </a:p>
                    <a:p>
                      <a:endParaRPr lang="en-GB" dirty="0" smtClean="0"/>
                    </a:p>
                    <a:p>
                      <a:endParaRPr lang="en-GB" dirty="0" smtClean="0"/>
                    </a:p>
                    <a:p>
                      <a:endParaRPr lang="en-GB" dirty="0" smtClean="0"/>
                    </a:p>
                    <a:p>
                      <a:endParaRPr lang="en-GB" dirty="0" smtClean="0"/>
                    </a:p>
                    <a:p>
                      <a:endParaRPr lang="en-GB" dirty="0"/>
                    </a:p>
                  </a:txBody>
                  <a:tcPr/>
                </a:tc>
                <a:tc>
                  <a:txBody>
                    <a:bodyPr/>
                    <a:lstStyle/>
                    <a:p>
                      <a:endParaRPr lang="en-GB"/>
                    </a:p>
                  </a:txBody>
                  <a:tcPr/>
                </a:tc>
                <a:tc>
                  <a:txBody>
                    <a:bodyPr/>
                    <a:lstStyle/>
                    <a:p>
                      <a:endParaRPr lang="en-GB"/>
                    </a:p>
                  </a:txBody>
                  <a:tcPr/>
                </a:tc>
                <a:tc>
                  <a:txBody>
                    <a:bodyPr/>
                    <a:lstStyle/>
                    <a:p>
                      <a:endParaRPr lang="en-GB" dirty="0"/>
                    </a:p>
                  </a:txBody>
                  <a:tcPr/>
                </a:tc>
              </a:tr>
            </a:tbl>
          </a:graphicData>
        </a:graphic>
      </p:graphicFrame>
      <p:pic>
        <p:nvPicPr>
          <p:cNvPr id="8" name="Picture 2" descr="C:\Users\HMS\AppData\Local\Microsoft\Windows\INetCache\IE\5KM4N2TV\Red_apple_with_leaf.svg[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12160" y="2420888"/>
            <a:ext cx="1269896" cy="126989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C:\Users\HMS\AppData\Local\Microsoft\Windows\INetCache\IE\5KM4N2TV\Red_apple_with_leaf.svg[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98132" y="2420888"/>
            <a:ext cx="1269896" cy="126989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3" descr="C:\Users\HMS\AppData\Local\Microsoft\Windows\INetCache\IE\ZJT68HWB\Pear_icon[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34217" y="2338434"/>
            <a:ext cx="1538300" cy="15383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3" descr="C:\Users\HMS\AppData\Local\Microsoft\Windows\INetCache\IE\ZJT68HWB\Pear_icon[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75656" y="2338434"/>
            <a:ext cx="1538300" cy="1538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64785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Can you write music? </a:t>
            </a:r>
            <a:br>
              <a:rPr lang="en-GB" dirty="0" smtClean="0"/>
            </a:br>
            <a:r>
              <a:rPr lang="en-GB" dirty="0" smtClean="0"/>
              <a:t>(Yes you can!)</a:t>
            </a:r>
            <a:endParaRPr lang="en-GB" dirty="0"/>
          </a:p>
        </p:txBody>
      </p:sp>
      <p:sp>
        <p:nvSpPr>
          <p:cNvPr id="9" name="Content Placeholder 8"/>
          <p:cNvSpPr>
            <a:spLocks noGrp="1"/>
          </p:cNvSpPr>
          <p:nvPr>
            <p:ph idx="1"/>
          </p:nvPr>
        </p:nvSpPr>
        <p:spPr/>
        <p:txBody>
          <a:bodyPr/>
          <a:lstStyle/>
          <a:p>
            <a:pPr marL="0" indent="0">
              <a:buNone/>
            </a:pPr>
            <a:r>
              <a:rPr lang="en-GB" dirty="0" smtClean="0"/>
              <a:t>Turn your apples and pears into music notation</a:t>
            </a:r>
            <a:endParaRPr lang="en-GB" dirty="0"/>
          </a:p>
          <a:p>
            <a:pPr marL="0" indent="0">
              <a:buNone/>
            </a:pPr>
            <a:endParaRPr lang="en-GB" dirty="0" smtClean="0"/>
          </a:p>
          <a:p>
            <a:pPr marL="0" indent="0">
              <a:buNone/>
            </a:pPr>
            <a:endParaRPr lang="en-GB" dirty="0"/>
          </a:p>
          <a:p>
            <a:pPr marL="0" indent="0">
              <a:buNone/>
            </a:pPr>
            <a:endParaRPr lang="en-GB" dirty="0" smtClean="0"/>
          </a:p>
          <a:p>
            <a:pPr marL="0" indent="0">
              <a:buNone/>
            </a:pPr>
            <a:endParaRPr lang="en-GB" dirty="0"/>
          </a:p>
        </p:txBody>
      </p:sp>
      <p:graphicFrame>
        <p:nvGraphicFramePr>
          <p:cNvPr id="12" name="Table 11"/>
          <p:cNvGraphicFramePr>
            <a:graphicFrameLocks noGrp="1"/>
          </p:cNvGraphicFramePr>
          <p:nvPr>
            <p:extLst>
              <p:ext uri="{D42A27DB-BD31-4B8C-83A1-F6EECF244321}">
                <p14:modId xmlns:p14="http://schemas.microsoft.com/office/powerpoint/2010/main" val="3627291960"/>
              </p:ext>
            </p:extLst>
          </p:nvPr>
        </p:nvGraphicFramePr>
        <p:xfrm>
          <a:off x="1400091" y="2636912"/>
          <a:ext cx="6048672" cy="1737360"/>
        </p:xfrm>
        <a:graphic>
          <a:graphicData uri="http://schemas.openxmlformats.org/drawingml/2006/table">
            <a:tbl>
              <a:tblPr firstRow="1" bandRow="1">
                <a:tableStyleId>{5C22544A-7EE6-4342-B048-85BDC9FD1C3A}</a:tableStyleId>
              </a:tblPr>
              <a:tblGrid>
                <a:gridCol w="1524000"/>
                <a:gridCol w="1524000"/>
                <a:gridCol w="1524000"/>
                <a:gridCol w="1476672"/>
              </a:tblGrid>
              <a:tr h="370840">
                <a:tc>
                  <a:txBody>
                    <a:bodyPr/>
                    <a:lstStyle/>
                    <a:p>
                      <a:endParaRPr lang="en-GB" dirty="0" smtClean="0"/>
                    </a:p>
                    <a:p>
                      <a:endParaRPr lang="en-GB" dirty="0" smtClean="0"/>
                    </a:p>
                    <a:p>
                      <a:endParaRPr lang="en-GB" dirty="0" smtClean="0"/>
                    </a:p>
                    <a:p>
                      <a:endParaRPr lang="en-GB" dirty="0" smtClean="0"/>
                    </a:p>
                    <a:p>
                      <a:endParaRPr lang="en-GB" dirty="0" smtClean="0"/>
                    </a:p>
                    <a:p>
                      <a:endParaRPr lang="en-GB" dirty="0"/>
                    </a:p>
                  </a:txBody>
                  <a:tcPr/>
                </a:tc>
                <a:tc>
                  <a:txBody>
                    <a:bodyPr/>
                    <a:lstStyle/>
                    <a:p>
                      <a:endParaRPr lang="en-GB"/>
                    </a:p>
                  </a:txBody>
                  <a:tcPr/>
                </a:tc>
                <a:tc>
                  <a:txBody>
                    <a:bodyPr/>
                    <a:lstStyle/>
                    <a:p>
                      <a:endParaRPr lang="en-GB"/>
                    </a:p>
                  </a:txBody>
                  <a:tcPr/>
                </a:tc>
                <a:tc>
                  <a:txBody>
                    <a:bodyPr/>
                    <a:lstStyle/>
                    <a:p>
                      <a:endParaRPr lang="en-GB" dirty="0"/>
                    </a:p>
                  </a:txBody>
                  <a:tcPr/>
                </a:tc>
              </a:tr>
            </a:tbl>
          </a:graphicData>
        </a:graphic>
      </p:graphicFrame>
      <p:pic>
        <p:nvPicPr>
          <p:cNvPr id="8" name="Picture 2" descr="C:\Users\HMS\AppData\Local\Microsoft\Windows\INetCache\IE\5KM4N2TV\Red_apple_with_leaf.svg[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84168" y="2924944"/>
            <a:ext cx="1269896" cy="126989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C:\Users\HMS\AppData\Local\Microsoft\Windows\INetCache\IE\5KM4N2TV\Red_apple_with_leaf.svg[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98132" y="2924944"/>
            <a:ext cx="1269896" cy="126989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3" descr="C:\Users\HMS\AppData\Local\Microsoft\Windows\INetCache\IE\ZJT68HWB\Pear_icon[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15816" y="2790742"/>
            <a:ext cx="1538300" cy="15383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3" descr="C:\Users\HMS\AppData\Local\Microsoft\Windows\INetCache\IE\ZJT68HWB\Pear_icon[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90581" y="2790742"/>
            <a:ext cx="1538300" cy="15383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p:cNvPicPr/>
          <p:nvPr/>
        </p:nvPicPr>
        <p:blipFill>
          <a:blip r:embed="rId5" cstate="print">
            <a:extLst>
              <a:ext uri="{28A0092B-C50C-407E-A947-70E740481C1C}">
                <a14:useLocalDpi xmlns:a14="http://schemas.microsoft.com/office/drawing/2010/main" val="0"/>
              </a:ext>
            </a:extLst>
          </a:blip>
          <a:stretch>
            <a:fillRect/>
          </a:stretch>
        </p:blipFill>
        <p:spPr>
          <a:xfrm>
            <a:off x="6101008" y="5229200"/>
            <a:ext cx="1050925" cy="1055370"/>
          </a:xfrm>
          <a:prstGeom prst="rect">
            <a:avLst/>
          </a:prstGeom>
        </p:spPr>
      </p:pic>
      <p:pic>
        <p:nvPicPr>
          <p:cNvPr id="15" name="Picture 14"/>
          <p:cNvPicPr/>
          <p:nvPr/>
        </p:nvPicPr>
        <p:blipFill>
          <a:blip r:embed="rId5" cstate="print">
            <a:extLst>
              <a:ext uri="{28A0092B-C50C-407E-A947-70E740481C1C}">
                <a14:useLocalDpi xmlns:a14="http://schemas.microsoft.com/office/drawing/2010/main" val="0"/>
              </a:ext>
            </a:extLst>
          </a:blip>
          <a:stretch>
            <a:fillRect/>
          </a:stretch>
        </p:blipFill>
        <p:spPr>
          <a:xfrm>
            <a:off x="4598132" y="5229200"/>
            <a:ext cx="1050925" cy="1055370"/>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2947868151"/>
              </p:ext>
            </p:extLst>
          </p:nvPr>
        </p:nvGraphicFramePr>
        <p:xfrm>
          <a:off x="1371454" y="4988807"/>
          <a:ext cx="6096000" cy="1463040"/>
        </p:xfrm>
        <a:graphic>
          <a:graphicData uri="http://schemas.openxmlformats.org/drawingml/2006/table">
            <a:tbl>
              <a:tblPr firstRow="1" bandRow="1">
                <a:tableStyleId>{5940675A-B579-460E-94D1-54222C63F5DA}</a:tableStyleId>
              </a:tblPr>
              <a:tblGrid>
                <a:gridCol w="1524000"/>
                <a:gridCol w="1524000"/>
                <a:gridCol w="1524000"/>
                <a:gridCol w="1524000"/>
              </a:tblGrid>
              <a:tr h="370840">
                <a:tc>
                  <a:txBody>
                    <a:bodyPr/>
                    <a:lstStyle/>
                    <a:p>
                      <a:endParaRPr lang="en-GB" dirty="0" smtClean="0"/>
                    </a:p>
                    <a:p>
                      <a:endParaRPr lang="en-GB" dirty="0" smtClean="0"/>
                    </a:p>
                    <a:p>
                      <a:endParaRPr lang="en-GB" dirty="0" smtClean="0"/>
                    </a:p>
                    <a:p>
                      <a:endParaRPr lang="en-GB" dirty="0" smtClean="0"/>
                    </a:p>
                    <a:p>
                      <a:endParaRPr lang="en-GB" dirty="0" smtClean="0"/>
                    </a:p>
                  </a:txBody>
                  <a:tcPr/>
                </a:tc>
                <a:tc>
                  <a:txBody>
                    <a:bodyPr/>
                    <a:lstStyle/>
                    <a:p>
                      <a:endParaRPr lang="en-GB" dirty="0"/>
                    </a:p>
                  </a:txBody>
                  <a:tcPr/>
                </a:tc>
                <a:tc>
                  <a:txBody>
                    <a:bodyPr/>
                    <a:lstStyle/>
                    <a:p>
                      <a:endParaRPr lang="en-GB"/>
                    </a:p>
                  </a:txBody>
                  <a:tcPr/>
                </a:tc>
                <a:tc>
                  <a:txBody>
                    <a:bodyPr/>
                    <a:lstStyle/>
                    <a:p>
                      <a:endParaRPr lang="en-GB" dirty="0"/>
                    </a:p>
                  </a:txBody>
                  <a:tcPr/>
                </a:tc>
              </a:tr>
            </a:tbl>
          </a:graphicData>
        </a:graphic>
      </p:graphicFrame>
      <p:pic>
        <p:nvPicPr>
          <p:cNvPr id="16" name="Picture 15" descr="D:\My Documents\Originals\Proof reading\InTheHallof MK\crotchet.jpg"/>
          <p:cNvPicPr/>
          <p:nvPr/>
        </p:nvPicPr>
        <p:blipFill>
          <a:blip r:embed="rId6">
            <a:extLst>
              <a:ext uri="{BEBA8EAE-BF5A-486C-A8C5-ECC9F3942E4B}">
                <a14:imgProps xmlns:a14="http://schemas.microsoft.com/office/drawing/2010/main">
                  <a14:imgLayer r:embed="rId7">
                    <a14:imgEffect>
                      <a14:artisticMarker/>
                    </a14:imgEffect>
                  </a14:imgLayer>
                </a14:imgProps>
              </a:ext>
              <a:ext uri="{28A0092B-C50C-407E-A947-70E740481C1C}">
                <a14:useLocalDpi xmlns:a14="http://schemas.microsoft.com/office/drawing/2010/main" val="0"/>
              </a:ext>
            </a:extLst>
          </a:blip>
          <a:srcRect/>
          <a:stretch>
            <a:fillRect/>
          </a:stretch>
        </p:blipFill>
        <p:spPr bwMode="auto">
          <a:xfrm>
            <a:off x="1619663" y="5097120"/>
            <a:ext cx="1080135" cy="1319530"/>
          </a:xfrm>
          <a:prstGeom prst="rect">
            <a:avLst/>
          </a:prstGeom>
          <a:noFill/>
          <a:ln>
            <a:noFill/>
          </a:ln>
        </p:spPr>
      </p:pic>
      <p:pic>
        <p:nvPicPr>
          <p:cNvPr id="18" name="Picture 17" descr="D:\My Documents\Originals\Proof reading\InTheHallof MK\crotchet.jpg"/>
          <p:cNvPicPr/>
          <p:nvPr/>
        </p:nvPicPr>
        <p:blipFill>
          <a:blip r:embed="rId6">
            <a:extLst>
              <a:ext uri="{BEBA8EAE-BF5A-486C-A8C5-ECC9F3942E4B}">
                <a14:imgProps xmlns:a14="http://schemas.microsoft.com/office/drawing/2010/main">
                  <a14:imgLayer r:embed="rId7">
                    <a14:imgEffect>
                      <a14:artisticMarker/>
                    </a14:imgEffect>
                  </a14:imgLayer>
                </a14:imgProps>
              </a:ext>
              <a:ext uri="{28A0092B-C50C-407E-A947-70E740481C1C}">
                <a14:useLocalDpi xmlns:a14="http://schemas.microsoft.com/office/drawing/2010/main" val="0"/>
              </a:ext>
            </a:extLst>
          </a:blip>
          <a:srcRect/>
          <a:stretch>
            <a:fillRect/>
          </a:stretch>
        </p:blipFill>
        <p:spPr bwMode="auto">
          <a:xfrm>
            <a:off x="3144898" y="5097120"/>
            <a:ext cx="1080135" cy="1319530"/>
          </a:xfrm>
          <a:prstGeom prst="rect">
            <a:avLst/>
          </a:prstGeom>
          <a:noFill/>
          <a:ln>
            <a:noFill/>
          </a:ln>
        </p:spPr>
      </p:pic>
    </p:spTree>
    <p:extLst>
      <p:ext uri="{BB962C8B-B14F-4D97-AF65-F5344CB8AC3E}">
        <p14:creationId xmlns:p14="http://schemas.microsoft.com/office/powerpoint/2010/main" val="65835512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600" dirty="0" smtClean="0"/>
              <a:t>Can you play your pattern to show Peer </a:t>
            </a:r>
            <a:r>
              <a:rPr lang="en-GB" sz="3600" dirty="0" err="1" smtClean="0"/>
              <a:t>Gynt</a:t>
            </a:r>
            <a:r>
              <a:rPr lang="en-GB" sz="3600" dirty="0" smtClean="0"/>
              <a:t> running away from the Troll King?</a:t>
            </a:r>
            <a:endParaRPr lang="en-GB" sz="3600" dirty="0"/>
          </a:p>
        </p:txBody>
      </p:sp>
      <p:sp>
        <p:nvSpPr>
          <p:cNvPr id="3" name="Content Placeholder 2"/>
          <p:cNvSpPr>
            <a:spLocks noGrp="1"/>
          </p:cNvSpPr>
          <p:nvPr>
            <p:ph idx="1"/>
          </p:nvPr>
        </p:nvSpPr>
        <p:spPr/>
        <p:txBody>
          <a:bodyPr/>
          <a:lstStyle/>
          <a:p>
            <a:pPr marL="0" indent="0">
              <a:buNone/>
            </a:pPr>
            <a:r>
              <a:rPr lang="en-GB" dirty="0" smtClean="0"/>
              <a:t>Play your pattern 8 times</a:t>
            </a:r>
          </a:p>
          <a:p>
            <a:pPr marL="0" indent="0">
              <a:buNone/>
            </a:pPr>
            <a:endParaRPr lang="en-GB" dirty="0" smtClean="0"/>
          </a:p>
          <a:p>
            <a:pPr marL="0" indent="0">
              <a:buNone/>
            </a:pPr>
            <a:r>
              <a:rPr lang="en-GB" dirty="0" smtClean="0"/>
              <a:t>Start slowly and quietly to show Peer </a:t>
            </a:r>
            <a:r>
              <a:rPr lang="en-GB" dirty="0" err="1" smtClean="0"/>
              <a:t>Gynt</a:t>
            </a:r>
            <a:r>
              <a:rPr lang="en-GB" dirty="0" smtClean="0"/>
              <a:t> tiptoeing away from the trolls</a:t>
            </a:r>
          </a:p>
          <a:p>
            <a:pPr marL="0" indent="0">
              <a:buNone/>
            </a:pPr>
            <a:r>
              <a:rPr lang="en-GB" dirty="0" smtClean="0"/>
              <a:t> </a:t>
            </a:r>
          </a:p>
          <a:p>
            <a:pPr marL="0" indent="0">
              <a:buNone/>
            </a:pPr>
            <a:r>
              <a:rPr lang="en-GB" dirty="0" smtClean="0"/>
              <a:t>Gradually get faster and louder to show Peer </a:t>
            </a:r>
            <a:r>
              <a:rPr lang="en-GB" dirty="0" err="1" smtClean="0"/>
              <a:t>Gynt’s</a:t>
            </a:r>
            <a:r>
              <a:rPr lang="en-GB" dirty="0" smtClean="0"/>
              <a:t> footsteps getting bigger and faster as he runs away from the Troll King!</a:t>
            </a:r>
            <a:endParaRPr lang="en-GB" dirty="0"/>
          </a:p>
        </p:txBody>
      </p:sp>
    </p:spTree>
    <p:extLst>
      <p:ext uri="{BB962C8B-B14F-4D97-AF65-F5344CB8AC3E}">
        <p14:creationId xmlns:p14="http://schemas.microsoft.com/office/powerpoint/2010/main" val="1172190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Can you draw?</a:t>
            </a:r>
            <a:endParaRPr lang="en-GB" dirty="0"/>
          </a:p>
        </p:txBody>
      </p:sp>
      <p:sp>
        <p:nvSpPr>
          <p:cNvPr id="3" name="Content Placeholder 2"/>
          <p:cNvSpPr>
            <a:spLocks noGrp="1"/>
          </p:cNvSpPr>
          <p:nvPr>
            <p:ph idx="1"/>
          </p:nvPr>
        </p:nvSpPr>
        <p:spPr/>
        <p:txBody>
          <a:bodyPr/>
          <a:lstStyle/>
          <a:p>
            <a:pPr marL="0" indent="0">
              <a:buNone/>
            </a:pPr>
            <a:r>
              <a:rPr lang="en-GB" dirty="0" smtClean="0"/>
              <a:t>You could draw some footsteps that get “louder” and “faster” to go with your music (how can you show this????)</a:t>
            </a:r>
          </a:p>
          <a:p>
            <a:pPr marL="0" indent="0">
              <a:buNone/>
            </a:pPr>
            <a:endParaRPr lang="en-GB" dirty="0" smtClean="0"/>
          </a:p>
          <a:p>
            <a:pPr marL="0" indent="0">
              <a:buNone/>
            </a:pPr>
            <a:endParaRPr lang="en-GB" dirty="0"/>
          </a:p>
          <a:p>
            <a:pPr marL="0" indent="0">
              <a:buNone/>
            </a:pPr>
            <a:r>
              <a:rPr lang="en-GB" dirty="0" smtClean="0"/>
              <a:t>or</a:t>
            </a:r>
            <a:endParaRPr lang="en-GB" dirty="0"/>
          </a:p>
          <a:p>
            <a:pPr marL="0" indent="0">
              <a:buNone/>
            </a:pPr>
            <a:r>
              <a:rPr lang="en-GB" dirty="0" smtClean="0"/>
              <a:t>Draw a picture of Peer </a:t>
            </a:r>
            <a:r>
              <a:rPr lang="en-GB" dirty="0" err="1" smtClean="0"/>
              <a:t>Gynt</a:t>
            </a:r>
            <a:r>
              <a:rPr lang="en-GB" dirty="0" smtClean="0"/>
              <a:t> running away from the Troll King to go with your music</a:t>
            </a:r>
            <a:endParaRPr lang="en-GB" dirty="0"/>
          </a:p>
        </p:txBody>
      </p:sp>
      <p:pic>
        <p:nvPicPr>
          <p:cNvPr id="1026" name="Picture 2" descr="C:\Users\HMS\AppData\Local\Microsoft\Windows\INetCache\IE\DL68SH2N\more-footprints[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929646" y="3054192"/>
            <a:ext cx="790042" cy="128219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C:\Users\HMS\AppData\Local\Microsoft\Windows\INetCache\IE\DL68SH2N\more-footprints[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2820896" y="2883484"/>
            <a:ext cx="1197951" cy="230425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C:\Users\HMS\AppData\Local\Microsoft\Windows\INetCache\IE\DL68SH2N\more-footprints[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6200000" flipV="1">
            <a:off x="6126155" y="1940268"/>
            <a:ext cx="1644218" cy="37444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588455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227</TotalTime>
  <Words>1160</Words>
  <Application>Microsoft Office PowerPoint</Application>
  <PresentationFormat>On-screen Show (4:3)</PresentationFormat>
  <Paragraphs>133</Paragraphs>
  <Slides>14</Slides>
  <Notes>12</Notes>
  <HiddenSlides>0</HiddenSlides>
  <MMClips>2</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Keep Calm and  Make Music</vt:lpstr>
      <vt:lpstr>In the Hall of the Mountain King</vt:lpstr>
      <vt:lpstr>            Listen and draw</vt:lpstr>
      <vt:lpstr>Who was Edvard Greig?</vt:lpstr>
      <vt:lpstr>The story of the music……</vt:lpstr>
      <vt:lpstr>Crescendo and Accelerando</vt:lpstr>
      <vt:lpstr>What’s my metre?</vt:lpstr>
      <vt:lpstr>What’s my rhythm?</vt:lpstr>
      <vt:lpstr>Here is the first section</vt:lpstr>
      <vt:lpstr>Can you chant or sing  along to the music?</vt:lpstr>
      <vt:lpstr>Can you make up your own  apples and pears rhythms?</vt:lpstr>
      <vt:lpstr>Can you write music?  (Yes you can!)</vt:lpstr>
      <vt:lpstr>Can you play your pattern to show Peer Gynt running away from the Troll King?</vt:lpstr>
      <vt:lpstr>Can you draw?</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HMS</dc:creator>
  <cp:lastModifiedBy>HMS</cp:lastModifiedBy>
  <cp:revision>25</cp:revision>
  <dcterms:created xsi:type="dcterms:W3CDTF">2020-03-20T13:57:58Z</dcterms:created>
  <dcterms:modified xsi:type="dcterms:W3CDTF">2020-03-24T11:45:23Z</dcterms:modified>
</cp:coreProperties>
</file>