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4" r:id="rId8"/>
    <p:sldId id="265" r:id="rId9"/>
    <p:sldId id="266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2/2/2021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2/2/2021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2/2/2021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2/2/2021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32747" y="1477071"/>
            <a:ext cx="7766936" cy="1646302"/>
          </a:xfrm>
        </p:spPr>
        <p:txBody>
          <a:bodyPr/>
          <a:lstStyle/>
          <a:p>
            <a:r>
              <a:rPr lang="en-GB" dirty="0" smtClean="0"/>
              <a:t>The Parable of the Tenants in the Vineyard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46255" y="3280124"/>
            <a:ext cx="7766936" cy="1096899"/>
          </a:xfrm>
        </p:spPr>
        <p:txBody>
          <a:bodyPr/>
          <a:lstStyle/>
          <a:p>
            <a:r>
              <a:rPr lang="en-GB" dirty="0" smtClean="0"/>
              <a:t>Matthew Chapter 21 Verses 33-45</a:t>
            </a:r>
            <a:endParaRPr lang="en-GB" dirty="0"/>
          </a:p>
        </p:txBody>
      </p:sp>
      <p:pic>
        <p:nvPicPr>
          <p:cNvPr id="1026" name="Picture 2" descr="Vineyard Tours, English Wine UK Tours - Nyetimb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670" y="3929768"/>
            <a:ext cx="5451848" cy="2552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7696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09897" y="561703"/>
            <a:ext cx="843860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Jesus was in the temple and said, “Hear another parable:</a:t>
            </a:r>
          </a:p>
          <a:p>
            <a:r>
              <a:rPr lang="en-GB" sz="2800" dirty="0" smtClean="0">
                <a:latin typeface="Comic Sans MS" panose="030F0702030302020204" pitchFamily="66" charset="0"/>
              </a:rPr>
              <a:t>There was a certain landowner who planted a vineyard and set a hedge around it, dug a winepress in it and built a tower.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2050" name="Picture 2" descr="Mark 12:1 A [certain] man planted a vineyard... | Christ's Word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2161" y="3331029"/>
            <a:ext cx="4036421" cy="3027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430383" y="3239589"/>
            <a:ext cx="4219303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Here is a drawing someone has done of this scene. </a:t>
            </a:r>
          </a:p>
          <a:p>
            <a:r>
              <a:rPr lang="en-GB" dirty="0" smtClean="0"/>
              <a:t>Do you know what a vineyard is? It’s somewhere they grow grapes to be turned into wine.</a:t>
            </a:r>
          </a:p>
          <a:p>
            <a:r>
              <a:rPr lang="en-GB" dirty="0" smtClean="0"/>
              <a:t>In this part of the story, the person who owns the land has planted a vineyard with a winepress (to press the grapes to turn them into wine) and has made the vineyard secure by growing a hedge around it and building a watch tower.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272054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09897" y="561703"/>
            <a:ext cx="843860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He leased it to vine-dressers and </a:t>
            </a:r>
            <a:r>
              <a:rPr lang="en-GB" sz="2800" dirty="0" smtClean="0">
                <a:latin typeface="Comic Sans MS" panose="030F0702030302020204" pitchFamily="66" charset="0"/>
              </a:rPr>
              <a:t>went off to a </a:t>
            </a:r>
            <a:r>
              <a:rPr lang="en-GB" sz="2800" dirty="0" smtClean="0">
                <a:latin typeface="Comic Sans MS" panose="030F0702030302020204" pitchFamily="66" charset="0"/>
              </a:rPr>
              <a:t>far country.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40080" y="2286000"/>
            <a:ext cx="3069772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 vine-dresser is someone who looks after the vines. They would prune them and tend to them until the grapes are ready</a:t>
            </a:r>
            <a:r>
              <a:rPr lang="en-GB" dirty="0" smtClean="0"/>
              <a:t>.</a:t>
            </a:r>
          </a:p>
          <a:p>
            <a:endParaRPr lang="en-GB" dirty="0"/>
          </a:p>
          <a:p>
            <a:r>
              <a:rPr lang="en-GB" dirty="0" smtClean="0"/>
              <a:t>Do you know what ‘leased’ means? You can lease a flat – it’s a bit like renting somewhere or something.</a:t>
            </a:r>
          </a:p>
          <a:p>
            <a:r>
              <a:rPr lang="en-GB" dirty="0" smtClean="0"/>
              <a:t>Someone who rents or leases somewhere is called a ‘tenant’ which is where the name of the parable comes from.</a:t>
            </a:r>
            <a:endParaRPr lang="en-GB" dirty="0"/>
          </a:p>
        </p:txBody>
      </p:sp>
      <p:pic>
        <p:nvPicPr>
          <p:cNvPr id="3074" name="Picture 2" descr="vine dresser | By and For the gospe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3700" y="2011680"/>
            <a:ext cx="5168537" cy="3876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66390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09897" y="561703"/>
            <a:ext cx="843860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Now when the season for fruit drew near, he sent his servants to the vine-dressers that they might receive its fruit</a:t>
            </a:r>
            <a:r>
              <a:rPr lang="en-GB" sz="2400" dirty="0" smtClean="0">
                <a:latin typeface="Comic Sans MS" panose="030F0702030302020204" pitchFamily="66" charset="0"/>
              </a:rPr>
              <a:t>.</a:t>
            </a:r>
          </a:p>
        </p:txBody>
      </p:sp>
      <p:pic>
        <p:nvPicPr>
          <p:cNvPr id="4098" name="Picture 2" descr="What Does the Cruel VineDresser Parable Show Us?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6480" y="4006062"/>
            <a:ext cx="6047232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809897" y="3022546"/>
            <a:ext cx="84386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Again, he sent other servants, more than the first, and </a:t>
            </a:r>
            <a:r>
              <a:rPr lang="en-GB" sz="2400" dirty="0" smtClean="0">
                <a:latin typeface="Comic Sans MS" panose="030F0702030302020204" pitchFamily="66" charset="0"/>
              </a:rPr>
              <a:t>they </a:t>
            </a:r>
            <a:r>
              <a:rPr lang="en-GB" sz="2400" dirty="0" smtClean="0">
                <a:latin typeface="Comic Sans MS" panose="030F0702030302020204" pitchFamily="66" charset="0"/>
              </a:rPr>
              <a:t>did likewise to them.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09897" y="1914551"/>
            <a:ext cx="89611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And the vine-dressers took his servants, beat one, killed one, and stoned another.</a:t>
            </a:r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456335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09897" y="339437"/>
            <a:ext cx="843860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Then last of all he sent his son to them, saying ‘They will respect my son.’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 smtClean="0">
                <a:latin typeface="Comic Sans MS" panose="030F0702030302020204" pitchFamily="66" charset="0"/>
              </a:rPr>
              <a:t>But when the vine-dressers saw the son, they said among themselves, ‘This is the heir. Come, let us kill him and seize his inheritance.’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09897" y="2870027"/>
            <a:ext cx="843860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And they caught him, </a:t>
            </a:r>
          </a:p>
          <a:p>
            <a:r>
              <a:rPr lang="en-GB" sz="2400" dirty="0" smtClean="0">
                <a:latin typeface="Comic Sans MS" panose="030F0702030302020204" pitchFamily="66" charset="0"/>
              </a:rPr>
              <a:t>and cast him out of </a:t>
            </a:r>
          </a:p>
          <a:p>
            <a:r>
              <a:rPr lang="en-GB" sz="2400" dirty="0" smtClean="0">
                <a:latin typeface="Comic Sans MS" panose="030F0702030302020204" pitchFamily="66" charset="0"/>
              </a:rPr>
              <a:t>the vineyard and killed him. 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5122" name="Picture 2" descr="The Son's Grave | Bible pictures, Parables, Luke 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867" y="2870027"/>
            <a:ext cx="4994201" cy="3733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979714" y="4848866"/>
            <a:ext cx="484632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Do you know what an heir is? You </a:t>
            </a:r>
            <a:r>
              <a:rPr lang="en-GB" dirty="0" smtClean="0"/>
              <a:t>might have heard of it being used in phrases such as ‘heir to the throne’. It means the next person in line. That person normally inherits (is given everything – money, houses, possessions, </a:t>
            </a:r>
            <a:r>
              <a:rPr lang="en-GB" dirty="0" err="1" smtClean="0"/>
              <a:t>etc</a:t>
            </a:r>
            <a:r>
              <a:rPr lang="en-GB" dirty="0" smtClean="0"/>
              <a:t>) when someone dies.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950113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09897" y="561703"/>
            <a:ext cx="843860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Jesus asked those around him:</a:t>
            </a:r>
          </a:p>
          <a:p>
            <a:r>
              <a:rPr lang="en-GB" sz="2400" dirty="0" smtClean="0">
                <a:latin typeface="Comic Sans MS" panose="030F0702030302020204" pitchFamily="66" charset="0"/>
              </a:rPr>
              <a:t>“When the owner of the vineyard comes, what will he do to those vine-dressers?”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 smtClean="0">
                <a:latin typeface="Comic Sans MS" panose="030F0702030302020204" pitchFamily="66" charset="0"/>
              </a:rPr>
              <a:t>The people answered, “He will destroy those wicked men miserably, and lease his vineyard to the other vine-dressers who will </a:t>
            </a:r>
            <a:r>
              <a:rPr lang="en-GB" sz="2400" dirty="0" smtClean="0">
                <a:latin typeface="Comic Sans MS" panose="030F0702030302020204" pitchFamily="66" charset="0"/>
              </a:rPr>
              <a:t>give </a:t>
            </a:r>
            <a:r>
              <a:rPr lang="en-GB" sz="2400" dirty="0" smtClean="0">
                <a:latin typeface="Comic Sans MS" panose="030F0702030302020204" pitchFamily="66" charset="0"/>
              </a:rPr>
              <a:t>to him the fruits in their seasons.”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 descr="Vineyard worker tops the list of most desirable jobs in the U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3358" y="3311375"/>
            <a:ext cx="5265511" cy="3384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8246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96837" y="1463039"/>
            <a:ext cx="8438606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+mj-lt"/>
              </a:rPr>
              <a:t>God created a beautiful world for people to live in. He asked humans to look after it for him.</a:t>
            </a:r>
          </a:p>
          <a:p>
            <a:endParaRPr lang="en-GB" sz="2400" dirty="0">
              <a:latin typeface="+mj-lt"/>
            </a:endParaRPr>
          </a:p>
          <a:p>
            <a:r>
              <a:rPr lang="en-GB" sz="2400" dirty="0" smtClean="0">
                <a:latin typeface="+mj-lt"/>
              </a:rPr>
              <a:t>God sent messages to the people through different prophets.</a:t>
            </a:r>
          </a:p>
          <a:p>
            <a:endParaRPr lang="en-GB" sz="2400" dirty="0">
              <a:latin typeface="+mj-lt"/>
            </a:endParaRPr>
          </a:p>
          <a:p>
            <a:r>
              <a:rPr lang="en-GB" sz="2400" dirty="0" smtClean="0">
                <a:latin typeface="+mj-lt"/>
              </a:rPr>
              <a:t>People often didn’t believe what the prophets said. Sometimes they laughed at the prophets or were horrible to them.</a:t>
            </a:r>
          </a:p>
          <a:p>
            <a:endParaRPr lang="en-GB" sz="2400" dirty="0">
              <a:latin typeface="+mj-lt"/>
            </a:endParaRPr>
          </a:p>
          <a:p>
            <a:r>
              <a:rPr lang="en-GB" sz="2400" dirty="0" smtClean="0">
                <a:latin typeface="+mj-lt"/>
              </a:rPr>
              <a:t>Eventually, God sent his own son Jesus to share his messages. But some of the people on Earth still didn’t listen or believe and eventually killed him.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96837" y="457200"/>
            <a:ext cx="84386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+mj-lt"/>
              </a:rPr>
              <a:t>Let’s think about Christianity:</a:t>
            </a:r>
          </a:p>
        </p:txBody>
      </p:sp>
    </p:spTree>
    <p:extLst>
      <p:ext uri="{BB962C8B-B14F-4D97-AF65-F5344CB8AC3E}">
        <p14:creationId xmlns:p14="http://schemas.microsoft.com/office/powerpoint/2010/main" val="788967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44585" y="705394"/>
            <a:ext cx="84386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+mj-lt"/>
              </a:rPr>
              <a:t>Can you spot any similarities between this and today’s parable?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44585" y="2124892"/>
            <a:ext cx="843860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+mj-lt"/>
              </a:rPr>
              <a:t>The vineyard is like the Earth. God is like the landowner and the people on Earth are like the vine-dressers (or tenants).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44585" y="3796937"/>
            <a:ext cx="843860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+mj-lt"/>
              </a:rPr>
              <a:t>God sent prophets to pass on his messages just like the landowner sent his servants to get the fruits from the vineyard.</a:t>
            </a:r>
          </a:p>
        </p:txBody>
      </p:sp>
    </p:spTree>
    <p:extLst>
      <p:ext uri="{BB962C8B-B14F-4D97-AF65-F5344CB8AC3E}">
        <p14:creationId xmlns:p14="http://schemas.microsoft.com/office/powerpoint/2010/main" val="32755944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44585" y="705394"/>
            <a:ext cx="843860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+mj-lt"/>
              </a:rPr>
              <a:t>Many people didn’t listen to the prophets and treated them badly. This was like the servants the landowner sent who were beaten and killed.</a:t>
            </a:r>
            <a:endParaRPr lang="en-GB" sz="2400" dirty="0" smtClean="0">
              <a:latin typeface="+mj-lt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44585" y="2124892"/>
            <a:ext cx="843860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+mj-lt"/>
              </a:rPr>
              <a:t>God felt he had no other choice than to send Jesus down to Earth to pass on his messages. This is like the landowner who sent his own son.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44585" y="3796937"/>
            <a:ext cx="843860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+mj-lt"/>
              </a:rPr>
              <a:t>Many people on Earth still didn’t listen to Jesus and eventually he was put to death on the cross. This is similar to the landowner’s son who was killed.</a:t>
            </a:r>
            <a:endParaRPr lang="en-GB" sz="2400" dirty="0" smtClean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6180289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44</TotalTime>
  <Words>683</Words>
  <Application>Microsoft Office PowerPoint</Application>
  <PresentationFormat>Widescreen</PresentationFormat>
  <Paragraphs>40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Comic Sans MS</vt:lpstr>
      <vt:lpstr>Trebuchet MS</vt:lpstr>
      <vt:lpstr>Wingdings 3</vt:lpstr>
      <vt:lpstr>Facet</vt:lpstr>
      <vt:lpstr>The Parable of the Tenants in the Vineyard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Parable of the Tenants in the Vineyard</dc:title>
  <dc:creator>Upham Local account</dc:creator>
  <cp:lastModifiedBy>Upham Local account</cp:lastModifiedBy>
  <cp:revision>6</cp:revision>
  <dcterms:created xsi:type="dcterms:W3CDTF">2021-02-02T14:14:13Z</dcterms:created>
  <dcterms:modified xsi:type="dcterms:W3CDTF">2021-02-02T19:09:13Z</dcterms:modified>
</cp:coreProperties>
</file>