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91" r:id="rId3"/>
    <p:sldId id="282" r:id="rId4"/>
    <p:sldId id="292" r:id="rId5"/>
    <p:sldId id="284" r:id="rId6"/>
    <p:sldId id="285" r:id="rId7"/>
    <p:sldId id="286" r:id="rId8"/>
    <p:sldId id="287" r:id="rId9"/>
    <p:sldId id="288" r:id="rId10"/>
    <p:sldId id="289" r:id="rId11"/>
    <p:sldId id="283" r:id="rId12"/>
    <p:sldId id="267" r:id="rId13"/>
  </p:sldIdLst>
  <p:sldSz cx="9144000" cy="6858000" type="screen4x3"/>
  <p:notesSz cx="6858000" cy="9144000"/>
  <p:embeddedFontLst>
    <p:embeddedFont>
      <p:font typeface="Twinkl" panose="020B0604020202020204" charset="0"/>
      <p:regular r:id="rId16"/>
      <p:bold r:id="rId17"/>
    </p:embeddedFont>
    <p:embeddedFont>
      <p:font typeface="Calibri" panose="020F0502020204030204" pitchFamily="34" charset="0"/>
      <p:regular r:id="rId18"/>
      <p:bold r:id="rId19"/>
      <p:italic r:id="rId20"/>
      <p:boldItalic r:id="rId21"/>
    </p:embeddedFont>
    <p:embeddedFont>
      <p:font typeface="Sassoon Infant Rg" panose="02000503030000020003" pitchFamily="50" charset="0"/>
      <p:regular r:id="rId22"/>
      <p:bold r:id="rId23"/>
    </p:embeddedFont>
    <p:embeddedFont>
      <p:font typeface="Comic Sans MS" panose="030F0702030302020204" pitchFamily="66" charset="0"/>
      <p:regular r:id="rId24"/>
      <p:bold r:id="rId25"/>
      <p:italic r:id="rId26"/>
      <p:boldItalic r:id="rId27"/>
    </p:embeddedFont>
    <p:embeddedFont>
      <p:font typeface="Twinkl SemiBold" charset="0"/>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722"/>
    <a:srgbClr val="BAD1BE"/>
    <a:srgbClr val="FFFFFF"/>
    <a:srgbClr val="18A0DB"/>
    <a:srgbClr val="DE1E5A"/>
    <a:srgbClr val="BC0105"/>
    <a:srgbClr val="4DB1E3"/>
    <a:srgbClr val="80C1EB"/>
    <a:srgbClr val="ACDDFC"/>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new-2014-curriculum-resources-upper-ks2-science-resources-year-6/new-2014-curriculum-resources-upper-ks2-science-resources-year-6-living-things-and-their-habitats-1/new-2014-curriculum-resources-upper-ks2-science-resources-year-6-living-things-and-their-habitats-describe-how-living-things-are-classified-into-broad-group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new-2014-curriculum-resources-upper-ks2-science-resources-year-6/new-2014-curriculum-resources-upper-ks2-science-resources-year-6-living-things-and-their-habitats-1/new-2014-curriculum-resources-upper-ks2-science-resources-year-6-living-things-and-their-habitats-describe-how-living-things-are-classified-into-broad-group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twinkl.co.uk/resources/new-2014-curriculum-resources-upper-ks2-science-resources-year-6/new-2014-curriculum-resources-upper-ks2-science-resources-year-6-living-things-and-their-habitats-1/new-2014-curriculum-resources-upper-ks2-science-resources-year-6-living-things-and-their-habitats-describe-how-living-things-are-classified-into-broad-group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twinkl.co.uk/resources/new-2014-curriculum-resources-upper-ks2-science-resources-year-6/new-2014-curriculum-resources-upper-ks2-science-resources-year-6-living-things-and-their-habitats-1/new-2014-curriculum-resources-upper-ks2-science-resources-year-6-living-things-and-their-habitats-describe-how-living-things-are-classified-into-broad-groups"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twinkl.co.uk/resources/new-2014-curriculum-resources-upper-ks2-science-resources-year-6/new-2014-curriculum-resources-upper-ks2-science-resources-year-6-living-things-and-their-habitats-1/new-2014-curriculum-resources-upper-ks2-science-resources-year-6-living-things-and-their-habitats-describe-how-living-things-are-classified-into-broad-groups"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p:cNvPr>
          <p:cNvSpPr/>
          <p:nvPr/>
        </p:nvSpPr>
        <p:spPr>
          <a:xfrm>
            <a:off x="3984771" y="5310231"/>
            <a:ext cx="1157680" cy="9815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p:cNvPr>
          <p:cNvSpPr/>
          <p:nvPr/>
        </p:nvSpPr>
        <p:spPr>
          <a:xfrm>
            <a:off x="8489658" y="6174296"/>
            <a:ext cx="588627" cy="6837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31154" y="695511"/>
            <a:ext cx="8267352" cy="867052"/>
          </a:xfrm>
          <a:prstGeom prst="roundRect">
            <a:avLst>
              <a:gd name="adj" fmla="val 0"/>
            </a:avLst>
          </a:prstGeom>
          <a:solidFill>
            <a:srgbClr val="005722"/>
          </a:solidFill>
        </p:spPr>
        <p:txBody>
          <a:bodyPr/>
          <a:lstStyle/>
          <a:p>
            <a:r>
              <a:rPr lang="en-GB" sz="3600" dirty="0" smtClean="0">
                <a:solidFill>
                  <a:schemeClr val="bg1"/>
                </a:solidFill>
              </a:rPr>
              <a:t>Classifying Living Things</a:t>
            </a:r>
            <a:endParaRPr lang="en-GB" sz="3600" dirty="0">
              <a:solidFill>
                <a:schemeClr val="bg1"/>
              </a:solidFill>
            </a:endParaRPr>
          </a:p>
        </p:txBody>
      </p:sp>
      <p:sp>
        <p:nvSpPr>
          <p:cNvPr id="4" name="TextBox 3"/>
          <p:cNvSpPr txBox="1"/>
          <p:nvPr/>
        </p:nvSpPr>
        <p:spPr>
          <a:xfrm>
            <a:off x="666927" y="2000625"/>
            <a:ext cx="8117044" cy="2585323"/>
          </a:xfrm>
          <a:prstGeom prst="rect">
            <a:avLst/>
          </a:prstGeom>
          <a:noFill/>
        </p:spPr>
        <p:txBody>
          <a:bodyPr wrap="square" rtlCol="0">
            <a:spAutoFit/>
          </a:bodyPr>
          <a:lstStyle/>
          <a:p>
            <a:pPr>
              <a:lnSpc>
                <a:spcPct val="100000"/>
              </a:lnSpc>
              <a:spcBef>
                <a:spcPct val="0"/>
              </a:spcBef>
              <a:buFont typeface="Arial" panose="020B0604020202020204" pitchFamily="34" charset="0"/>
              <a:buNone/>
            </a:pPr>
            <a:r>
              <a:rPr lang="en-GB" altLang="en-US" dirty="0" smtClean="0"/>
              <a:t>Yesterday, we started looking at how living things can be classified (remember this is a scientific word for sorting) into different categories.</a:t>
            </a:r>
          </a:p>
          <a:p>
            <a:pPr>
              <a:lnSpc>
                <a:spcPct val="100000"/>
              </a:lnSpc>
              <a:spcBef>
                <a:spcPct val="0"/>
              </a:spcBef>
              <a:buFont typeface="Arial" panose="020B0604020202020204" pitchFamily="34" charset="0"/>
              <a:buNone/>
            </a:pPr>
            <a:endParaRPr lang="en-GB" altLang="en-US" dirty="0"/>
          </a:p>
          <a:p>
            <a:pPr>
              <a:lnSpc>
                <a:spcPct val="100000"/>
              </a:lnSpc>
              <a:spcBef>
                <a:spcPct val="0"/>
              </a:spcBef>
              <a:buFont typeface="Arial" panose="020B0604020202020204" pitchFamily="34" charset="0"/>
              <a:buNone/>
            </a:pPr>
            <a:r>
              <a:rPr lang="en-GB" altLang="en-US" dirty="0" smtClean="0"/>
              <a:t>We sorted some animals based on their characteristics, such as: where they live, what type of skin they have and how big they are.</a:t>
            </a:r>
          </a:p>
          <a:p>
            <a:pPr>
              <a:lnSpc>
                <a:spcPct val="100000"/>
              </a:lnSpc>
              <a:spcBef>
                <a:spcPct val="0"/>
              </a:spcBef>
              <a:buFont typeface="Arial" panose="020B0604020202020204" pitchFamily="34" charset="0"/>
              <a:buNone/>
            </a:pPr>
            <a:endParaRPr lang="en-GB" altLang="en-US" dirty="0"/>
          </a:p>
          <a:p>
            <a:pPr>
              <a:lnSpc>
                <a:spcPct val="100000"/>
              </a:lnSpc>
              <a:spcBef>
                <a:spcPct val="0"/>
              </a:spcBef>
              <a:buFont typeface="Arial" panose="020B0604020202020204" pitchFamily="34" charset="0"/>
              <a:buNone/>
            </a:pPr>
            <a:r>
              <a:rPr lang="en-GB" altLang="en-US" dirty="0" smtClean="0"/>
              <a:t>Today we are going to look at a very famous scientist who came up with a system for classifying living things.</a:t>
            </a:r>
            <a:endParaRPr lang="en-GB" altLang="en-US" dirty="0"/>
          </a:p>
          <a:p>
            <a:endParaRPr lang="en-GB" dirty="0"/>
          </a:p>
        </p:txBody>
      </p:sp>
      <p:sp>
        <p:nvSpPr>
          <p:cNvPr id="5" name="Rectangle 4">
            <a:hlinkClick r:id="rId2"/>
          </p:cNvPr>
          <p:cNvSpPr/>
          <p:nvPr/>
        </p:nvSpPr>
        <p:spPr>
          <a:xfrm>
            <a:off x="8489658" y="6644081"/>
            <a:ext cx="588627" cy="2139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351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31154" y="695511"/>
            <a:ext cx="8267352" cy="867052"/>
          </a:xfrm>
          <a:prstGeom prst="roundRect">
            <a:avLst>
              <a:gd name="adj" fmla="val 0"/>
            </a:avLst>
          </a:prstGeom>
          <a:solidFill>
            <a:srgbClr val="005722"/>
          </a:solidFill>
        </p:spPr>
        <p:txBody>
          <a:bodyPr/>
          <a:lstStyle/>
          <a:p>
            <a:r>
              <a:rPr lang="en-GB" sz="3600" dirty="0">
                <a:solidFill>
                  <a:schemeClr val="bg1"/>
                </a:solidFill>
              </a:rPr>
              <a:t>Carl Linnaeus</a:t>
            </a:r>
          </a:p>
        </p:txBody>
      </p:sp>
      <p:sp>
        <p:nvSpPr>
          <p:cNvPr id="4" name="TextBox 3"/>
          <p:cNvSpPr txBox="1"/>
          <p:nvPr/>
        </p:nvSpPr>
        <p:spPr>
          <a:xfrm>
            <a:off x="581462" y="1660991"/>
            <a:ext cx="8117044" cy="923330"/>
          </a:xfrm>
          <a:prstGeom prst="rect">
            <a:avLst/>
          </a:prstGeom>
          <a:noFill/>
        </p:spPr>
        <p:txBody>
          <a:bodyPr wrap="square" rtlCol="0">
            <a:spAutoFit/>
          </a:bodyPr>
          <a:lstStyle/>
          <a:p>
            <a:pPr>
              <a:lnSpc>
                <a:spcPct val="100000"/>
              </a:lnSpc>
              <a:spcBef>
                <a:spcPct val="0"/>
              </a:spcBef>
              <a:buFont typeface="Arial" panose="020B0604020202020204" pitchFamily="34" charset="0"/>
              <a:buNone/>
            </a:pPr>
            <a:r>
              <a:rPr lang="en-GB" altLang="en-US" dirty="0"/>
              <a:t>In 1735, a scientist named Carl Linnaeus published ‘</a:t>
            </a:r>
            <a:r>
              <a:rPr lang="en-GB" altLang="en-US" dirty="0" err="1"/>
              <a:t>Systema</a:t>
            </a:r>
            <a:r>
              <a:rPr lang="en-GB" altLang="en-US" dirty="0"/>
              <a:t> </a:t>
            </a:r>
            <a:r>
              <a:rPr lang="en-GB" altLang="en-US" dirty="0" err="1"/>
              <a:t>Naturae</a:t>
            </a:r>
            <a:r>
              <a:rPr lang="en-GB" altLang="en-US" dirty="0"/>
              <a:t>’, which explained a way to classify living things.</a:t>
            </a:r>
          </a:p>
          <a:p>
            <a:endParaRPr lang="en-GB" dirty="0"/>
          </a:p>
        </p:txBody>
      </p:sp>
      <p:sp>
        <p:nvSpPr>
          <p:cNvPr id="5" name="Rectangle 4">
            <a:hlinkClick r:id="rId2"/>
          </p:cNvPr>
          <p:cNvSpPr/>
          <p:nvPr/>
        </p:nvSpPr>
        <p:spPr>
          <a:xfrm>
            <a:off x="8489658" y="6644081"/>
            <a:ext cx="588627" cy="2139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581462" y="2390941"/>
            <a:ext cx="8034032" cy="1754326"/>
          </a:xfrm>
          <a:prstGeom prst="rect">
            <a:avLst/>
          </a:prstGeom>
          <a:noFill/>
        </p:spPr>
        <p:txBody>
          <a:bodyPr wrap="square" rtlCol="0">
            <a:spAutoFit/>
          </a:bodyPr>
          <a:lstStyle/>
          <a:p>
            <a:pPr>
              <a:lnSpc>
                <a:spcPct val="100000"/>
              </a:lnSpc>
              <a:spcBef>
                <a:spcPct val="0"/>
              </a:spcBef>
              <a:buFont typeface="Arial" panose="020B0604020202020204" pitchFamily="34" charset="0"/>
              <a:buNone/>
            </a:pPr>
            <a:r>
              <a:rPr lang="en-GB" altLang="en-US" dirty="0"/>
              <a:t>Linnaeus put all living things into three groups called kingdoms; plants, animals and minerals. Each kingdom was then split into smaller levels. Scientists still use this system today. More species have been discovered since Linnaeus’ lifetime so extra categories have been added. The system now looks like this: </a:t>
            </a:r>
          </a:p>
          <a:p>
            <a:endParaRPr lang="en-GB" dirty="0"/>
          </a:p>
        </p:txBody>
      </p:sp>
      <p:sp>
        <p:nvSpPr>
          <p:cNvPr id="11" name="TextBox 10"/>
          <p:cNvSpPr txBox="1"/>
          <p:nvPr/>
        </p:nvSpPr>
        <p:spPr>
          <a:xfrm>
            <a:off x="454860" y="5975200"/>
            <a:ext cx="8306899" cy="646331"/>
          </a:xfrm>
          <a:prstGeom prst="rect">
            <a:avLst/>
          </a:prstGeom>
          <a:noFill/>
        </p:spPr>
        <p:txBody>
          <a:bodyPr wrap="square" rtlCol="0">
            <a:spAutoFit/>
          </a:bodyPr>
          <a:lstStyle/>
          <a:p>
            <a:pPr>
              <a:lnSpc>
                <a:spcPct val="100000"/>
              </a:lnSpc>
              <a:spcBef>
                <a:spcPct val="0"/>
              </a:spcBef>
              <a:buFontTx/>
              <a:buNone/>
            </a:pPr>
            <a:r>
              <a:rPr lang="en-GB" altLang="en-US" dirty="0"/>
              <a:t>Each level gets smaller until there is only one living thing in the species section.</a:t>
            </a:r>
          </a:p>
          <a:p>
            <a:endParaRPr lang="en-GB" dirty="0"/>
          </a:p>
        </p:txBody>
      </p:sp>
      <p:grpSp>
        <p:nvGrpSpPr>
          <p:cNvPr id="17" name="Group 16"/>
          <p:cNvGrpSpPr/>
          <p:nvPr/>
        </p:nvGrpSpPr>
        <p:grpSpPr>
          <a:xfrm>
            <a:off x="2918214" y="3660780"/>
            <a:ext cx="1440090" cy="2585323"/>
            <a:chOff x="4227871" y="3652103"/>
            <a:chExt cx="1440090" cy="2585323"/>
          </a:xfrm>
        </p:grpSpPr>
        <p:cxnSp>
          <p:nvCxnSpPr>
            <p:cNvPr id="8" name="Straight Arrow Connector 7"/>
            <p:cNvCxnSpPr/>
            <p:nvPr/>
          </p:nvCxnSpPr>
          <p:spPr>
            <a:xfrm>
              <a:off x="4227871" y="3834579"/>
              <a:ext cx="9832" cy="2041801"/>
            </a:xfrm>
            <a:prstGeom prst="straightConnector1">
              <a:avLst/>
            </a:prstGeom>
            <a:ln w="171450">
              <a:solidFill>
                <a:srgbClr val="005722"/>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288334" y="3652103"/>
              <a:ext cx="1379627" cy="2585323"/>
            </a:xfrm>
            <a:prstGeom prst="rect">
              <a:avLst/>
            </a:prstGeom>
            <a:noFill/>
          </p:spPr>
          <p:txBody>
            <a:bodyPr wrap="square" rtlCol="0">
              <a:spAutoFit/>
            </a:bodyPr>
            <a:lstStyle/>
            <a:p>
              <a:pPr algn="ctr">
                <a:lnSpc>
                  <a:spcPct val="100000"/>
                </a:lnSpc>
                <a:spcBef>
                  <a:spcPct val="0"/>
                </a:spcBef>
                <a:buFont typeface="Arial" panose="020B0604020202020204" pitchFamily="34" charset="0"/>
                <a:buNone/>
              </a:pPr>
              <a:r>
                <a:rPr lang="en-GB" altLang="en-US" dirty="0"/>
                <a:t>Domain</a:t>
              </a:r>
            </a:p>
            <a:p>
              <a:pPr algn="ctr">
                <a:lnSpc>
                  <a:spcPct val="100000"/>
                </a:lnSpc>
                <a:spcBef>
                  <a:spcPct val="0"/>
                </a:spcBef>
                <a:buFont typeface="Arial" panose="020B0604020202020204" pitchFamily="34" charset="0"/>
                <a:buNone/>
              </a:pPr>
              <a:r>
                <a:rPr lang="en-GB" altLang="en-US" dirty="0"/>
                <a:t>Kingdom</a:t>
              </a:r>
            </a:p>
            <a:p>
              <a:pPr algn="ctr">
                <a:lnSpc>
                  <a:spcPct val="100000"/>
                </a:lnSpc>
                <a:spcBef>
                  <a:spcPct val="0"/>
                </a:spcBef>
                <a:buFont typeface="Arial" panose="020B0604020202020204" pitchFamily="34" charset="0"/>
                <a:buNone/>
              </a:pPr>
              <a:r>
                <a:rPr lang="en-GB" altLang="en-US" dirty="0"/>
                <a:t>Phylum</a:t>
              </a:r>
            </a:p>
            <a:p>
              <a:pPr algn="ctr">
                <a:lnSpc>
                  <a:spcPct val="100000"/>
                </a:lnSpc>
                <a:spcBef>
                  <a:spcPct val="0"/>
                </a:spcBef>
                <a:buFont typeface="Arial" panose="020B0604020202020204" pitchFamily="34" charset="0"/>
                <a:buNone/>
              </a:pPr>
              <a:r>
                <a:rPr lang="en-GB" altLang="en-US" dirty="0"/>
                <a:t>Class</a:t>
              </a:r>
            </a:p>
            <a:p>
              <a:pPr algn="ctr">
                <a:lnSpc>
                  <a:spcPct val="100000"/>
                </a:lnSpc>
                <a:spcBef>
                  <a:spcPct val="0"/>
                </a:spcBef>
                <a:buFont typeface="Arial" panose="020B0604020202020204" pitchFamily="34" charset="0"/>
                <a:buNone/>
              </a:pPr>
              <a:r>
                <a:rPr lang="en-GB" altLang="en-US" dirty="0"/>
                <a:t>Order</a:t>
              </a:r>
            </a:p>
            <a:p>
              <a:pPr algn="ctr">
                <a:lnSpc>
                  <a:spcPct val="100000"/>
                </a:lnSpc>
                <a:spcBef>
                  <a:spcPct val="0"/>
                </a:spcBef>
                <a:buFont typeface="Arial" panose="020B0604020202020204" pitchFamily="34" charset="0"/>
                <a:buNone/>
              </a:pPr>
              <a:r>
                <a:rPr lang="en-GB" altLang="en-US" dirty="0"/>
                <a:t>Family</a:t>
              </a:r>
            </a:p>
            <a:p>
              <a:pPr algn="ctr">
                <a:lnSpc>
                  <a:spcPct val="100000"/>
                </a:lnSpc>
                <a:spcBef>
                  <a:spcPct val="0"/>
                </a:spcBef>
                <a:buFont typeface="Arial" panose="020B0604020202020204" pitchFamily="34" charset="0"/>
                <a:buNone/>
              </a:pPr>
              <a:r>
                <a:rPr lang="en-GB" altLang="en-US" dirty="0"/>
                <a:t>Genus</a:t>
              </a:r>
            </a:p>
            <a:p>
              <a:pPr algn="ctr">
                <a:lnSpc>
                  <a:spcPct val="100000"/>
                </a:lnSpc>
                <a:spcBef>
                  <a:spcPct val="0"/>
                </a:spcBef>
                <a:buFont typeface="Arial" panose="020B0604020202020204" pitchFamily="34" charset="0"/>
                <a:buNone/>
              </a:pPr>
              <a:r>
                <a:rPr lang="en-GB" altLang="en-US" dirty="0"/>
                <a:t>Species</a:t>
              </a:r>
            </a:p>
            <a:p>
              <a:endParaRPr lang="en-GB" dirty="0"/>
            </a:p>
          </p:txBody>
        </p:sp>
      </p:grpSp>
      <p:pic>
        <p:nvPicPr>
          <p:cNvPr id="8194" name="Picture 2" descr="Animal classification hirearch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50354" y="3872000"/>
            <a:ext cx="2019354" cy="1789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9624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31154" y="695511"/>
            <a:ext cx="8267352" cy="867052"/>
          </a:xfrm>
          <a:prstGeom prst="roundRect">
            <a:avLst>
              <a:gd name="adj" fmla="val 0"/>
            </a:avLst>
          </a:prstGeom>
          <a:solidFill>
            <a:srgbClr val="005722"/>
          </a:solidFill>
        </p:spPr>
        <p:txBody>
          <a:bodyPr/>
          <a:lstStyle/>
          <a:p>
            <a:r>
              <a:rPr lang="en-GB" sz="3600" dirty="0" smtClean="0">
                <a:solidFill>
                  <a:schemeClr val="bg1"/>
                </a:solidFill>
              </a:rPr>
              <a:t>Classifying Using ‘</a:t>
            </a:r>
            <a:r>
              <a:rPr lang="en-GB" sz="3600" dirty="0" err="1" smtClean="0">
                <a:solidFill>
                  <a:schemeClr val="bg1"/>
                </a:solidFill>
              </a:rPr>
              <a:t>Systema</a:t>
            </a:r>
            <a:r>
              <a:rPr lang="en-GB" sz="3600" dirty="0" smtClean="0">
                <a:solidFill>
                  <a:schemeClr val="bg1"/>
                </a:solidFill>
              </a:rPr>
              <a:t> </a:t>
            </a:r>
            <a:r>
              <a:rPr lang="en-GB" sz="3600" dirty="0" err="1" smtClean="0">
                <a:solidFill>
                  <a:schemeClr val="bg1"/>
                </a:solidFill>
              </a:rPr>
              <a:t>Naturae</a:t>
            </a:r>
            <a:r>
              <a:rPr lang="en-GB" sz="3600" dirty="0" smtClean="0">
                <a:solidFill>
                  <a:schemeClr val="bg1"/>
                </a:solidFill>
              </a:rPr>
              <a:t>’</a:t>
            </a:r>
            <a:endParaRPr lang="en-GB" sz="3600" dirty="0">
              <a:solidFill>
                <a:schemeClr val="bg1"/>
              </a:solidFill>
            </a:endParaRPr>
          </a:p>
        </p:txBody>
      </p:sp>
      <p:sp>
        <p:nvSpPr>
          <p:cNvPr id="4" name="TextBox 3"/>
          <p:cNvSpPr txBox="1"/>
          <p:nvPr/>
        </p:nvSpPr>
        <p:spPr>
          <a:xfrm>
            <a:off x="581462" y="2366385"/>
            <a:ext cx="8117044" cy="923330"/>
          </a:xfrm>
          <a:prstGeom prst="rect">
            <a:avLst/>
          </a:prstGeom>
          <a:noFill/>
        </p:spPr>
        <p:txBody>
          <a:bodyPr wrap="square" rtlCol="0">
            <a:spAutoFit/>
          </a:bodyPr>
          <a:lstStyle/>
          <a:p>
            <a:pPr>
              <a:lnSpc>
                <a:spcPct val="100000"/>
              </a:lnSpc>
              <a:spcBef>
                <a:spcPct val="0"/>
              </a:spcBef>
              <a:buFont typeface="Arial" panose="020B0604020202020204" pitchFamily="34" charset="0"/>
              <a:buNone/>
            </a:pPr>
            <a:r>
              <a:rPr lang="en-GB" altLang="en-US" dirty="0" smtClean="0"/>
              <a:t>Over the next few slides, you will see how a normal dog would be classified using the system Linnaeus created.</a:t>
            </a:r>
            <a:endParaRPr lang="en-GB" altLang="en-US" dirty="0"/>
          </a:p>
          <a:p>
            <a:endParaRPr lang="en-GB" dirty="0"/>
          </a:p>
        </p:txBody>
      </p:sp>
      <p:sp>
        <p:nvSpPr>
          <p:cNvPr id="5" name="Rectangle 4">
            <a:hlinkClick r:id="rId2"/>
          </p:cNvPr>
          <p:cNvSpPr/>
          <p:nvPr/>
        </p:nvSpPr>
        <p:spPr>
          <a:xfrm>
            <a:off x="8489658" y="6644081"/>
            <a:ext cx="588627" cy="2139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218" name="Picture 2" descr="Guide and Service Dogs from Southeastern Guide Do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2786" y="3403963"/>
            <a:ext cx="184785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7219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noChangeArrowheads="1"/>
          </p:cNvSpPr>
          <p:nvPr>
            <p:ph type="title"/>
          </p:nvPr>
        </p:nvSpPr>
        <p:spPr>
          <a:xfrm>
            <a:off x="498482" y="367401"/>
            <a:ext cx="8220075" cy="993775"/>
          </a:xfrm>
        </p:spPr>
        <p:txBody>
          <a:bodyPr/>
          <a:lstStyle/>
          <a:p>
            <a:pPr eaLnBrk="1" hangingPunct="1"/>
            <a:r>
              <a:rPr lang="en-GB" altLang="en-US" sz="3600" dirty="0" smtClean="0">
                <a:latin typeface="Twinkl SemiBold" charset="0"/>
              </a:rPr>
              <a:t>Kingdom</a:t>
            </a:r>
          </a:p>
        </p:txBody>
      </p:sp>
      <p:sp>
        <p:nvSpPr>
          <p:cNvPr id="27" name="Rectangle 26">
            <a:extLst>
              <a:ext uri="{FF2B5EF4-FFF2-40B4-BE49-F238E27FC236}">
                <a16:creationId xmlns:a16="http://schemas.microsoft.com/office/drawing/2014/main" id="{CF64523A-999A-4D0E-8BCF-DA4A2E9C1407}"/>
              </a:ext>
            </a:extLst>
          </p:cNvPr>
          <p:cNvSpPr/>
          <p:nvPr/>
        </p:nvSpPr>
        <p:spPr>
          <a:xfrm>
            <a:off x="460382" y="1188362"/>
            <a:ext cx="8258175" cy="755650"/>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2" name="Rectangle 27"/>
          <p:cNvSpPr>
            <a:spLocks noChangeArrowheads="1"/>
          </p:cNvSpPr>
          <p:nvPr/>
        </p:nvSpPr>
        <p:spPr bwMode="auto">
          <a:xfrm>
            <a:off x="804363" y="1424123"/>
            <a:ext cx="76327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eaLnBrk="1" hangingPunct="1">
              <a:lnSpc>
                <a:spcPct val="120000"/>
              </a:lnSpc>
              <a:spcBef>
                <a:spcPct val="0"/>
              </a:spcBef>
              <a:buFontTx/>
              <a:buNone/>
            </a:pPr>
            <a:r>
              <a:rPr lang="en-GB" altLang="en-US" dirty="0">
                <a:solidFill>
                  <a:schemeClr val="bg1"/>
                </a:solidFill>
              </a:rPr>
              <a:t>All living things are grouped into </a:t>
            </a:r>
            <a:r>
              <a:rPr lang="en-GB" altLang="en-US" b="1" dirty="0">
                <a:solidFill>
                  <a:schemeClr val="bg1"/>
                </a:solidFill>
              </a:rPr>
              <a:t>five</a:t>
            </a:r>
            <a:r>
              <a:rPr lang="en-GB" altLang="en-US" dirty="0">
                <a:solidFill>
                  <a:schemeClr val="bg1"/>
                </a:solidFill>
              </a:rPr>
              <a:t> large groups or kingdoms.</a:t>
            </a:r>
          </a:p>
        </p:txBody>
      </p:sp>
      <p:sp>
        <p:nvSpPr>
          <p:cNvPr id="5" name="Rectangle 4"/>
          <p:cNvSpPr>
            <a:spLocks noChangeArrowheads="1"/>
          </p:cNvSpPr>
          <p:nvPr/>
        </p:nvSpPr>
        <p:spPr bwMode="auto">
          <a:xfrm>
            <a:off x="3302225" y="2100422"/>
            <a:ext cx="2660650" cy="33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eaLnBrk="1" hangingPunct="1">
              <a:lnSpc>
                <a:spcPct val="120000"/>
              </a:lnSpc>
              <a:spcBef>
                <a:spcPct val="0"/>
              </a:spcBef>
              <a:buFontTx/>
              <a:buNone/>
            </a:pPr>
            <a:r>
              <a:rPr lang="en-GB" altLang="en-US" dirty="0">
                <a:solidFill>
                  <a:schemeClr val="tx1"/>
                </a:solidFill>
              </a:rPr>
              <a:t>The five kingdoms are:</a:t>
            </a:r>
          </a:p>
        </p:txBody>
      </p:sp>
      <p:grpSp>
        <p:nvGrpSpPr>
          <p:cNvPr id="11" name="Group 10"/>
          <p:cNvGrpSpPr>
            <a:grpSpLocks/>
          </p:cNvGrpSpPr>
          <p:nvPr/>
        </p:nvGrpSpPr>
        <p:grpSpPr bwMode="auto">
          <a:xfrm>
            <a:off x="669426" y="2525078"/>
            <a:ext cx="1492250" cy="3201987"/>
            <a:chOff x="630742" y="3295650"/>
            <a:chExt cx="1491427" cy="2797175"/>
          </a:xfrm>
        </p:grpSpPr>
        <p:sp>
          <p:nvSpPr>
            <p:cNvPr id="2" name="Rectangle 1">
              <a:extLst>
                <a:ext uri="{FF2B5EF4-FFF2-40B4-BE49-F238E27FC236}">
                  <a16:creationId xmlns:a16="http://schemas.microsoft.com/office/drawing/2014/main" id="{90C96CA9-07ED-4469-BCD7-677C55F52BA7}"/>
                </a:ext>
              </a:extLst>
            </p:cNvPr>
            <p:cNvSpPr/>
            <p:nvPr/>
          </p:nvSpPr>
          <p:spPr>
            <a:xfrm>
              <a:off x="756085" y="3295650"/>
              <a:ext cx="1358151" cy="27971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lstStyle/>
            <a:p>
              <a:pPr algn="ctr" eaLnBrk="1" fontAlgn="auto" hangingPunct="1">
                <a:spcBef>
                  <a:spcPts val="0"/>
                </a:spcBef>
                <a:spcAft>
                  <a:spcPts val="0"/>
                </a:spcAft>
                <a:defRPr/>
              </a:pPr>
              <a:r>
                <a:rPr lang="en-GB" b="1" dirty="0"/>
                <a:t>Animal kingdom</a:t>
              </a:r>
            </a:p>
          </p:txBody>
        </p:sp>
        <p:pic>
          <p:nvPicPr>
            <p:cNvPr id="12308" name="Picture 5"/>
            <p:cNvPicPr>
              <a:picLocks noChangeAspect="1" noChangeArrowheads="1"/>
            </p:cNvPicPr>
            <p:nvPr/>
          </p:nvPicPr>
          <p:blipFill>
            <a:blip r:embed="rId2">
              <a:extLst>
                <a:ext uri="{28A0092B-C50C-407E-A947-70E740481C1C}">
                  <a14:useLocalDpi xmlns:a14="http://schemas.microsoft.com/office/drawing/2010/main" val="0"/>
                </a:ext>
              </a:extLst>
            </a:blip>
            <a:srcRect l="2" r="7014" b="11346"/>
            <a:stretch>
              <a:fillRect/>
            </a:stretch>
          </p:blipFill>
          <p:spPr bwMode="auto">
            <a:xfrm>
              <a:off x="630742" y="4378326"/>
              <a:ext cx="1491427" cy="1714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Group 32"/>
          <p:cNvGrpSpPr>
            <a:grpSpLocks/>
          </p:cNvGrpSpPr>
          <p:nvPr/>
        </p:nvGrpSpPr>
        <p:grpSpPr bwMode="auto">
          <a:xfrm>
            <a:off x="3936501" y="2525078"/>
            <a:ext cx="1358900" cy="3201987"/>
            <a:chOff x="3897312" y="2890755"/>
            <a:chExt cx="1358900" cy="3202069"/>
          </a:xfrm>
        </p:grpSpPr>
        <p:sp>
          <p:nvSpPr>
            <p:cNvPr id="8" name="Rectangle 7">
              <a:extLst>
                <a:ext uri="{FF2B5EF4-FFF2-40B4-BE49-F238E27FC236}">
                  <a16:creationId xmlns:a16="http://schemas.microsoft.com/office/drawing/2014/main" id="{7C705568-7775-4043-BFC4-0499043676B0}"/>
                </a:ext>
              </a:extLst>
            </p:cNvPr>
            <p:cNvSpPr/>
            <p:nvPr/>
          </p:nvSpPr>
          <p:spPr>
            <a:xfrm>
              <a:off x="3897312" y="2890755"/>
              <a:ext cx="1358900" cy="3202069"/>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lstStyle/>
            <a:p>
              <a:pPr algn="ctr" eaLnBrk="1" fontAlgn="auto" hangingPunct="1">
                <a:spcBef>
                  <a:spcPts val="0"/>
                </a:spcBef>
                <a:spcAft>
                  <a:spcPts val="0"/>
                </a:spcAft>
                <a:defRPr/>
              </a:pPr>
              <a:r>
                <a:rPr lang="en-GB" b="1" dirty="0" err="1"/>
                <a:t>Monera</a:t>
              </a:r>
              <a:r>
                <a:rPr lang="en-GB" b="1" dirty="0"/>
                <a:t> kingdom (bacteria)</a:t>
              </a:r>
            </a:p>
          </p:txBody>
        </p:sp>
        <p:pic>
          <p:nvPicPr>
            <p:cNvPr id="12306" name="Picture 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06405" y="4563626"/>
              <a:ext cx="1131188" cy="103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9" name="Group 38"/>
          <p:cNvGrpSpPr>
            <a:grpSpLocks/>
          </p:cNvGrpSpPr>
          <p:nvPr/>
        </p:nvGrpSpPr>
        <p:grpSpPr bwMode="auto">
          <a:xfrm>
            <a:off x="7078163" y="2525078"/>
            <a:ext cx="1358900" cy="3201987"/>
            <a:chOff x="7038975" y="2890838"/>
            <a:chExt cx="1358900" cy="3201986"/>
          </a:xfrm>
        </p:grpSpPr>
        <p:sp>
          <p:nvSpPr>
            <p:cNvPr id="10" name="Rectangle 9">
              <a:extLst>
                <a:ext uri="{FF2B5EF4-FFF2-40B4-BE49-F238E27FC236}">
                  <a16:creationId xmlns:a16="http://schemas.microsoft.com/office/drawing/2014/main" id="{350DFE92-F250-4E8D-A7D8-898206059D8B}"/>
                </a:ext>
              </a:extLst>
            </p:cNvPr>
            <p:cNvSpPr/>
            <p:nvPr/>
          </p:nvSpPr>
          <p:spPr>
            <a:xfrm>
              <a:off x="7038975" y="2890838"/>
              <a:ext cx="1358900" cy="3201986"/>
            </a:xfrm>
            <a:prstGeom prst="rect">
              <a:avLst/>
            </a:prstGeom>
            <a:solidFill>
              <a:srgbClr val="009285"/>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lstStyle/>
            <a:p>
              <a:pPr algn="ctr" eaLnBrk="1" fontAlgn="auto" hangingPunct="1">
                <a:spcBef>
                  <a:spcPts val="0"/>
                </a:spcBef>
                <a:spcAft>
                  <a:spcPts val="0"/>
                </a:spcAft>
                <a:defRPr/>
              </a:pPr>
              <a:r>
                <a:rPr lang="en-GB" b="1" dirty="0"/>
                <a:t>Fungi kingdom</a:t>
              </a:r>
            </a:p>
          </p:txBody>
        </p:sp>
        <p:pic>
          <p:nvPicPr>
            <p:cNvPr id="12304" name="Picture 3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8165" y="4291426"/>
              <a:ext cx="1056412" cy="130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2" name="Group 41"/>
          <p:cNvGrpSpPr>
            <a:grpSpLocks/>
          </p:cNvGrpSpPr>
          <p:nvPr/>
        </p:nvGrpSpPr>
        <p:grpSpPr bwMode="auto">
          <a:xfrm>
            <a:off x="5506538" y="2525078"/>
            <a:ext cx="1358900" cy="3201987"/>
            <a:chOff x="5468143" y="2890838"/>
            <a:chExt cx="1358900" cy="3201986"/>
          </a:xfrm>
        </p:grpSpPr>
        <p:sp>
          <p:nvSpPr>
            <p:cNvPr id="9" name="Rectangle 8">
              <a:extLst>
                <a:ext uri="{FF2B5EF4-FFF2-40B4-BE49-F238E27FC236}">
                  <a16:creationId xmlns:a16="http://schemas.microsoft.com/office/drawing/2014/main" id="{0401B1C0-39E6-4E85-9476-71FB2822D42A}"/>
                </a:ext>
              </a:extLst>
            </p:cNvPr>
            <p:cNvSpPr/>
            <p:nvPr/>
          </p:nvSpPr>
          <p:spPr>
            <a:xfrm>
              <a:off x="5468143" y="2890838"/>
              <a:ext cx="1358900" cy="3201986"/>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lstStyle/>
            <a:p>
              <a:pPr algn="ctr" eaLnBrk="1" fontAlgn="auto" hangingPunct="1">
                <a:spcBef>
                  <a:spcPts val="0"/>
                </a:spcBef>
                <a:spcAft>
                  <a:spcPts val="0"/>
                </a:spcAft>
                <a:defRPr/>
              </a:pPr>
              <a:r>
                <a:rPr lang="en-GB" b="1" dirty="0"/>
                <a:t>Protist kingdom</a:t>
              </a:r>
            </a:p>
          </p:txBody>
        </p:sp>
        <p:pic>
          <p:nvPicPr>
            <p:cNvPr id="12302" name="Picture 4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031639">
              <a:off x="5309494" y="4587261"/>
              <a:ext cx="1520498" cy="801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5" name="Group 44"/>
          <p:cNvGrpSpPr>
            <a:grpSpLocks/>
          </p:cNvGrpSpPr>
          <p:nvPr/>
        </p:nvGrpSpPr>
        <p:grpSpPr bwMode="auto">
          <a:xfrm>
            <a:off x="2364876" y="2525078"/>
            <a:ext cx="1543050" cy="3201987"/>
            <a:chOff x="2326481" y="2890838"/>
            <a:chExt cx="1542396" cy="3201986"/>
          </a:xfrm>
        </p:grpSpPr>
        <p:sp>
          <p:nvSpPr>
            <p:cNvPr id="7" name="Rectangle 6">
              <a:extLst>
                <a:ext uri="{FF2B5EF4-FFF2-40B4-BE49-F238E27FC236}">
                  <a16:creationId xmlns:a16="http://schemas.microsoft.com/office/drawing/2014/main" id="{D0718B0C-D58C-40B4-ADAE-F1FEAEE6CB24}"/>
                </a:ext>
              </a:extLst>
            </p:cNvPr>
            <p:cNvSpPr/>
            <p:nvPr/>
          </p:nvSpPr>
          <p:spPr>
            <a:xfrm>
              <a:off x="2326481" y="2890838"/>
              <a:ext cx="1358324" cy="3201986"/>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lstStyle/>
            <a:p>
              <a:pPr algn="ctr" eaLnBrk="1" fontAlgn="auto" hangingPunct="1">
                <a:spcBef>
                  <a:spcPts val="0"/>
                </a:spcBef>
                <a:spcAft>
                  <a:spcPts val="0"/>
                </a:spcAft>
                <a:defRPr/>
              </a:pPr>
              <a:r>
                <a:rPr lang="en-GB" b="1" dirty="0"/>
                <a:t>Plant kingdom</a:t>
              </a:r>
            </a:p>
          </p:txBody>
        </p:sp>
        <p:pic>
          <p:nvPicPr>
            <p:cNvPr id="12300" name="Picture 43"/>
            <p:cNvPicPr>
              <a:picLocks noChangeAspect="1" noChangeArrowheads="1"/>
            </p:cNvPicPr>
            <p:nvPr/>
          </p:nvPicPr>
          <p:blipFill>
            <a:blip r:embed="rId6">
              <a:extLst>
                <a:ext uri="{28A0092B-C50C-407E-A947-70E740481C1C}">
                  <a14:useLocalDpi xmlns:a14="http://schemas.microsoft.com/office/drawing/2010/main" val="0"/>
                </a:ext>
              </a:extLst>
            </a:blip>
            <a:srcRect l="6715"/>
            <a:stretch>
              <a:fillRect/>
            </a:stretch>
          </p:blipFill>
          <p:spPr bwMode="auto">
            <a:xfrm>
              <a:off x="2326481" y="3953700"/>
              <a:ext cx="1542396" cy="1982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 name="Rectangle 20"/>
          <p:cNvSpPr/>
          <p:nvPr/>
        </p:nvSpPr>
        <p:spPr>
          <a:xfrm>
            <a:off x="763594" y="5773215"/>
            <a:ext cx="7689850" cy="646331"/>
          </a:xfrm>
          <a:prstGeom prst="rect">
            <a:avLst/>
          </a:prstGeom>
        </p:spPr>
        <p:txBody>
          <a:bodyPr wrap="square">
            <a:spAutoFit/>
          </a:bodyPr>
          <a:lstStyle/>
          <a:p>
            <a:r>
              <a:rPr lang="en-GB" dirty="0" smtClean="0">
                <a:latin typeface="Comic Sans MS" panose="030F0702030302020204" pitchFamily="66" charset="0"/>
              </a:rPr>
              <a:t>A dog would belong to the Animal Kingdom (this is sometimes called Animalia).</a:t>
            </a:r>
            <a:endParaRPr lang="en-GB" dirty="0">
              <a:latin typeface="Comic Sans MS" panose="030F0702030302020204" pitchFamily="66" charset="0"/>
            </a:endParaRPr>
          </a:p>
        </p:txBody>
      </p:sp>
    </p:spTree>
    <p:extLst>
      <p:ext uri="{BB962C8B-B14F-4D97-AF65-F5344CB8AC3E}">
        <p14:creationId xmlns:p14="http://schemas.microsoft.com/office/powerpoint/2010/main" val="26163594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4"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wipe(down)">
                                      <p:cBhvr>
                                        <p:cTn id="18" dur="500"/>
                                        <p:tgtEl>
                                          <p:spTgt spid="4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down)">
                                      <p:cBhvr>
                                        <p:cTn id="28" dur="500"/>
                                        <p:tgtEl>
                                          <p:spTgt spid="4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4" fill="hold" nodeType="click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down)">
                                      <p:cBhvr>
                                        <p:cTn id="3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CF64523A-999A-4D0E-8BCF-DA4A2E9C1407}"/>
              </a:ext>
            </a:extLst>
          </p:cNvPr>
          <p:cNvSpPr/>
          <p:nvPr/>
        </p:nvSpPr>
        <p:spPr>
          <a:xfrm>
            <a:off x="443047" y="1109663"/>
            <a:ext cx="8262937" cy="112077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a:extLst>
              <a:ext uri="{FF2B5EF4-FFF2-40B4-BE49-F238E27FC236}">
                <a16:creationId xmlns:a16="http://schemas.microsoft.com/office/drawing/2014/main" id="{A2E9BC2D-2DAF-4EF5-BB8C-14EFBCE4A78E}"/>
              </a:ext>
            </a:extLst>
          </p:cNvPr>
          <p:cNvSpPr/>
          <p:nvPr/>
        </p:nvSpPr>
        <p:spPr>
          <a:xfrm>
            <a:off x="6308725" y="580231"/>
            <a:ext cx="2136775" cy="1525588"/>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17" name="Title 20"/>
          <p:cNvSpPr>
            <a:spLocks noGrp="1" noChangeArrowheads="1"/>
          </p:cNvSpPr>
          <p:nvPr>
            <p:ph type="title"/>
          </p:nvPr>
        </p:nvSpPr>
        <p:spPr>
          <a:xfrm>
            <a:off x="476249" y="268287"/>
            <a:ext cx="5851525" cy="993775"/>
          </a:xfrm>
        </p:spPr>
        <p:txBody>
          <a:bodyPr/>
          <a:lstStyle/>
          <a:p>
            <a:pPr eaLnBrk="1" hangingPunct="1"/>
            <a:r>
              <a:rPr lang="en-GB" altLang="en-US" sz="3600" dirty="0" smtClean="0">
                <a:latin typeface="Twinkl SemiBold" charset="0"/>
              </a:rPr>
              <a:t>Phylum</a:t>
            </a:r>
          </a:p>
        </p:txBody>
      </p:sp>
      <p:sp>
        <p:nvSpPr>
          <p:cNvPr id="13318" name="Rectangle 27"/>
          <p:cNvSpPr>
            <a:spLocks noChangeArrowheads="1"/>
          </p:cNvSpPr>
          <p:nvPr/>
        </p:nvSpPr>
        <p:spPr bwMode="auto">
          <a:xfrm>
            <a:off x="746125" y="1154384"/>
            <a:ext cx="5292725"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eaLnBrk="1" hangingPunct="1">
              <a:lnSpc>
                <a:spcPct val="120000"/>
              </a:lnSpc>
              <a:spcBef>
                <a:spcPct val="0"/>
              </a:spcBef>
              <a:buFontTx/>
              <a:buNone/>
            </a:pPr>
            <a:r>
              <a:rPr lang="en-GB" altLang="en-US" dirty="0">
                <a:solidFill>
                  <a:schemeClr val="bg1"/>
                </a:solidFill>
              </a:rPr>
              <a:t>Once living things are grouped into a kingdom, they are organised further into groups called phyla </a:t>
            </a:r>
            <a:br>
              <a:rPr lang="en-GB" altLang="en-US" dirty="0">
                <a:solidFill>
                  <a:schemeClr val="bg1"/>
                </a:solidFill>
              </a:rPr>
            </a:br>
            <a:r>
              <a:rPr lang="en-GB" altLang="en-US" dirty="0">
                <a:solidFill>
                  <a:schemeClr val="bg1"/>
                </a:solidFill>
              </a:rPr>
              <a:t>(one phyla is a phylum).</a:t>
            </a:r>
          </a:p>
        </p:txBody>
      </p:sp>
      <p:sp>
        <p:nvSpPr>
          <p:cNvPr id="11" name="Rectangle 10"/>
          <p:cNvSpPr>
            <a:spLocks noChangeArrowheads="1"/>
          </p:cNvSpPr>
          <p:nvPr/>
        </p:nvSpPr>
        <p:spPr bwMode="auto">
          <a:xfrm>
            <a:off x="6308725" y="881063"/>
            <a:ext cx="21367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400" b="1">
                <a:solidFill>
                  <a:schemeClr val="tx1"/>
                </a:solidFill>
              </a:rPr>
              <a:t>Kingdom</a:t>
            </a:r>
          </a:p>
        </p:txBody>
      </p:sp>
      <p:sp>
        <p:nvSpPr>
          <p:cNvPr id="12" name="Rectangle 11"/>
          <p:cNvSpPr>
            <a:spLocks noChangeArrowheads="1"/>
          </p:cNvSpPr>
          <p:nvPr/>
        </p:nvSpPr>
        <p:spPr bwMode="auto">
          <a:xfrm>
            <a:off x="6308725" y="1706563"/>
            <a:ext cx="213677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Phylum</a:t>
            </a:r>
          </a:p>
        </p:txBody>
      </p:sp>
      <p:sp>
        <p:nvSpPr>
          <p:cNvPr id="5" name="Arrow: Down 4">
            <a:extLst>
              <a:ext uri="{FF2B5EF4-FFF2-40B4-BE49-F238E27FC236}">
                <a16:creationId xmlns:a16="http://schemas.microsoft.com/office/drawing/2014/main" id="{8DB63BB1-1F17-4DEB-9389-124178AF9B5D}"/>
              </a:ext>
            </a:extLst>
          </p:cNvPr>
          <p:cNvSpPr/>
          <p:nvPr/>
        </p:nvSpPr>
        <p:spPr>
          <a:xfrm>
            <a:off x="7264400" y="1397000"/>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p:cNvSpPr/>
          <p:nvPr/>
        </p:nvSpPr>
        <p:spPr>
          <a:xfrm>
            <a:off x="755650" y="2679747"/>
            <a:ext cx="7689850" cy="2308324"/>
          </a:xfrm>
          <a:prstGeom prst="rect">
            <a:avLst/>
          </a:prstGeom>
        </p:spPr>
        <p:txBody>
          <a:bodyPr wrap="square">
            <a:spAutoFit/>
          </a:bodyPr>
          <a:lstStyle/>
          <a:p>
            <a:r>
              <a:rPr lang="en-GB" dirty="0">
                <a:solidFill>
                  <a:srgbClr val="333333"/>
                </a:solidFill>
                <a:latin typeface="Comic Sans MS" panose="030F0702030302020204" pitchFamily="66" charset="0"/>
              </a:rPr>
              <a:t>Within the animal kingdom, the animals are divided into more than 30 phyla (which is the plural of “phylum”). </a:t>
            </a:r>
            <a:endParaRPr lang="en-GB" dirty="0" smtClean="0">
              <a:solidFill>
                <a:srgbClr val="333333"/>
              </a:solidFill>
              <a:latin typeface="Comic Sans MS" panose="030F0702030302020204" pitchFamily="66" charset="0"/>
            </a:endParaRPr>
          </a:p>
          <a:p>
            <a:endParaRPr lang="en-GB" dirty="0">
              <a:solidFill>
                <a:srgbClr val="333333"/>
              </a:solidFill>
              <a:latin typeface="Comic Sans MS" panose="030F0702030302020204" pitchFamily="66" charset="0"/>
            </a:endParaRPr>
          </a:p>
          <a:p>
            <a:r>
              <a:rPr lang="en-GB" dirty="0" smtClean="0">
                <a:solidFill>
                  <a:srgbClr val="333333"/>
                </a:solidFill>
                <a:latin typeface="Comic Sans MS" panose="030F0702030302020204" pitchFamily="66" charset="0"/>
              </a:rPr>
              <a:t>You </a:t>
            </a:r>
            <a:r>
              <a:rPr lang="en-GB" dirty="0">
                <a:solidFill>
                  <a:srgbClr val="333333"/>
                </a:solidFill>
                <a:latin typeface="Comic Sans MS" panose="030F0702030302020204" pitchFamily="66" charset="0"/>
              </a:rPr>
              <a:t>might be interested in Phylum Chordata — it’s the one humans and all animals with backbones are in (do you see how “</a:t>
            </a:r>
            <a:r>
              <a:rPr lang="en-GB" dirty="0" err="1">
                <a:solidFill>
                  <a:srgbClr val="333333"/>
                </a:solidFill>
                <a:latin typeface="Comic Sans MS" panose="030F0702030302020204" pitchFamily="66" charset="0"/>
              </a:rPr>
              <a:t>chordata</a:t>
            </a:r>
            <a:r>
              <a:rPr lang="en-GB" dirty="0">
                <a:solidFill>
                  <a:srgbClr val="333333"/>
                </a:solidFill>
                <a:latin typeface="Comic Sans MS" panose="030F0702030302020204" pitchFamily="66" charset="0"/>
              </a:rPr>
              <a:t>” looks like the word “cord” — like spinal cord?). </a:t>
            </a:r>
            <a:endParaRPr lang="en-GB" dirty="0" smtClean="0">
              <a:solidFill>
                <a:srgbClr val="333333"/>
              </a:solidFill>
              <a:latin typeface="Comic Sans MS" panose="030F0702030302020204" pitchFamily="66" charset="0"/>
            </a:endParaRPr>
          </a:p>
          <a:p>
            <a:endParaRPr lang="en-GB" dirty="0">
              <a:solidFill>
                <a:srgbClr val="333333"/>
              </a:solidFill>
              <a:latin typeface="Comic Sans MS" panose="030F0702030302020204" pitchFamily="66" charset="0"/>
            </a:endParaRPr>
          </a:p>
          <a:p>
            <a:r>
              <a:rPr lang="en-GB" dirty="0" smtClean="0">
                <a:latin typeface="Comic Sans MS" panose="030F0702030302020204" pitchFamily="66" charset="0"/>
              </a:rPr>
              <a:t>A dog belongs to Phylum Chordata because dogs have a backbone.</a:t>
            </a:r>
            <a:endParaRPr lang="en-GB" dirty="0">
              <a:latin typeface="Comic Sans MS" panose="030F0702030302020204" pitchFamily="66" charset="0"/>
            </a:endParaRPr>
          </a:p>
        </p:txBody>
      </p:sp>
    </p:spTree>
    <p:extLst>
      <p:ext uri="{BB962C8B-B14F-4D97-AF65-F5344CB8AC3E}">
        <p14:creationId xmlns:p14="http://schemas.microsoft.com/office/powerpoint/2010/main" val="21134431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500"/>
                                        <p:tgtEl>
                                          <p:spTgt spid="5"/>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CF64523A-999A-4D0E-8BCF-DA4A2E9C1407}"/>
              </a:ext>
            </a:extLst>
          </p:cNvPr>
          <p:cNvSpPr/>
          <p:nvPr/>
        </p:nvSpPr>
        <p:spPr>
          <a:xfrm>
            <a:off x="457200" y="1440722"/>
            <a:ext cx="8267700" cy="768350"/>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a:extLst>
              <a:ext uri="{FF2B5EF4-FFF2-40B4-BE49-F238E27FC236}">
                <a16:creationId xmlns:a16="http://schemas.microsoft.com/office/drawing/2014/main" id="{A2E9BC2D-2DAF-4EF5-BB8C-14EFBCE4A78E}"/>
              </a:ext>
            </a:extLst>
          </p:cNvPr>
          <p:cNvSpPr/>
          <p:nvPr/>
        </p:nvSpPr>
        <p:spPr>
          <a:xfrm>
            <a:off x="6308725" y="563562"/>
            <a:ext cx="2136775" cy="2232025"/>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1" name="Title 20"/>
          <p:cNvSpPr>
            <a:spLocks noGrp="1" noChangeArrowheads="1"/>
          </p:cNvSpPr>
          <p:nvPr>
            <p:ph type="title"/>
          </p:nvPr>
        </p:nvSpPr>
        <p:spPr>
          <a:xfrm>
            <a:off x="457200" y="479425"/>
            <a:ext cx="5851525" cy="993775"/>
          </a:xfrm>
        </p:spPr>
        <p:txBody>
          <a:bodyPr/>
          <a:lstStyle/>
          <a:p>
            <a:pPr eaLnBrk="1" hangingPunct="1"/>
            <a:r>
              <a:rPr lang="en-GB" altLang="en-US" sz="3600" smtClean="0">
                <a:latin typeface="Twinkl SemiBold" charset="0"/>
              </a:rPr>
              <a:t>Class</a:t>
            </a:r>
          </a:p>
        </p:txBody>
      </p:sp>
      <p:sp>
        <p:nvSpPr>
          <p:cNvPr id="14342" name="Rectangle 27"/>
          <p:cNvSpPr>
            <a:spLocks noChangeArrowheads="1"/>
          </p:cNvSpPr>
          <p:nvPr/>
        </p:nvSpPr>
        <p:spPr bwMode="auto">
          <a:xfrm>
            <a:off x="788988" y="1509714"/>
            <a:ext cx="5294313"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eaLnBrk="1" hangingPunct="1">
              <a:lnSpc>
                <a:spcPct val="120000"/>
              </a:lnSpc>
              <a:spcBef>
                <a:spcPct val="0"/>
              </a:spcBef>
              <a:buFontTx/>
              <a:buNone/>
            </a:pPr>
            <a:r>
              <a:rPr lang="en-GB" altLang="en-US" dirty="0">
                <a:solidFill>
                  <a:schemeClr val="bg1"/>
                </a:solidFill>
              </a:rPr>
              <a:t>Once living things are placed into phyla, then they are organised even more into groups called classes.</a:t>
            </a:r>
          </a:p>
        </p:txBody>
      </p:sp>
      <p:sp>
        <p:nvSpPr>
          <p:cNvPr id="14343" name="Rectangle 10"/>
          <p:cNvSpPr>
            <a:spLocks noChangeArrowheads="1"/>
          </p:cNvSpPr>
          <p:nvPr/>
        </p:nvSpPr>
        <p:spPr bwMode="auto">
          <a:xfrm>
            <a:off x="6308725" y="881063"/>
            <a:ext cx="21367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400" b="1">
                <a:solidFill>
                  <a:schemeClr val="tx1"/>
                </a:solidFill>
              </a:rPr>
              <a:t>Kingdom</a:t>
            </a:r>
          </a:p>
        </p:txBody>
      </p:sp>
      <p:sp>
        <p:nvSpPr>
          <p:cNvPr id="14344" name="Rectangle 11"/>
          <p:cNvSpPr>
            <a:spLocks noChangeArrowheads="1"/>
          </p:cNvSpPr>
          <p:nvPr/>
        </p:nvSpPr>
        <p:spPr bwMode="auto">
          <a:xfrm>
            <a:off x="6308725" y="1679575"/>
            <a:ext cx="21367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Phylum</a:t>
            </a:r>
          </a:p>
        </p:txBody>
      </p:sp>
      <p:sp>
        <p:nvSpPr>
          <p:cNvPr id="13" name="Rectangle 12"/>
          <p:cNvSpPr>
            <a:spLocks noChangeArrowheads="1"/>
          </p:cNvSpPr>
          <p:nvPr/>
        </p:nvSpPr>
        <p:spPr bwMode="auto">
          <a:xfrm>
            <a:off x="6308725" y="2444750"/>
            <a:ext cx="21367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Class</a:t>
            </a:r>
          </a:p>
        </p:txBody>
      </p:sp>
      <p:sp>
        <p:nvSpPr>
          <p:cNvPr id="5" name="Arrow: Down 4">
            <a:extLst>
              <a:ext uri="{FF2B5EF4-FFF2-40B4-BE49-F238E27FC236}">
                <a16:creationId xmlns:a16="http://schemas.microsoft.com/office/drawing/2014/main" id="{8DB63BB1-1F17-4DEB-9389-124178AF9B5D}"/>
              </a:ext>
            </a:extLst>
          </p:cNvPr>
          <p:cNvSpPr/>
          <p:nvPr/>
        </p:nvSpPr>
        <p:spPr>
          <a:xfrm>
            <a:off x="7264400" y="1397000"/>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Arrow: Down 20">
            <a:extLst>
              <a:ext uri="{FF2B5EF4-FFF2-40B4-BE49-F238E27FC236}">
                <a16:creationId xmlns:a16="http://schemas.microsoft.com/office/drawing/2014/main" id="{33FB5F73-E9DD-470E-85F1-1041DB5E2CB5}"/>
              </a:ext>
            </a:extLst>
          </p:cNvPr>
          <p:cNvSpPr/>
          <p:nvPr/>
        </p:nvSpPr>
        <p:spPr>
          <a:xfrm>
            <a:off x="7264400" y="2162175"/>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p:cNvSpPr/>
          <p:nvPr/>
        </p:nvSpPr>
        <p:spPr>
          <a:xfrm>
            <a:off x="788988" y="3394759"/>
            <a:ext cx="7689850" cy="1477328"/>
          </a:xfrm>
          <a:prstGeom prst="rect">
            <a:avLst/>
          </a:prstGeom>
        </p:spPr>
        <p:txBody>
          <a:bodyPr wrap="square">
            <a:spAutoFit/>
          </a:bodyPr>
          <a:lstStyle/>
          <a:p>
            <a:r>
              <a:rPr lang="en-GB" dirty="0">
                <a:latin typeface="Comic Sans MS" panose="030F0702030302020204" pitchFamily="66" charset="0"/>
              </a:rPr>
              <a:t>The third level of classification is class. For example, Phylum Chordata has classes in it like birds, mammals (Mammalia) and reptiles</a:t>
            </a:r>
            <a:r>
              <a:rPr lang="en-GB" dirty="0" smtClean="0">
                <a:latin typeface="Comic Sans MS" panose="030F0702030302020204" pitchFamily="66" charset="0"/>
              </a:rPr>
              <a:t>.</a:t>
            </a:r>
          </a:p>
          <a:p>
            <a:endParaRPr lang="en-GB" dirty="0">
              <a:latin typeface="Comic Sans MS" panose="030F0702030302020204" pitchFamily="66" charset="0"/>
            </a:endParaRPr>
          </a:p>
          <a:p>
            <a:r>
              <a:rPr lang="en-GB" dirty="0" smtClean="0">
                <a:latin typeface="Comic Sans MS" panose="030F0702030302020204" pitchFamily="66" charset="0"/>
              </a:rPr>
              <a:t>A dog belongs to the class Mammalia because it is a mammal.</a:t>
            </a:r>
            <a:endParaRPr lang="en-GB" dirty="0">
              <a:latin typeface="Comic Sans MS" panose="030F0702030302020204" pitchFamily="66" charset="0"/>
            </a:endParaRPr>
          </a:p>
        </p:txBody>
      </p:sp>
    </p:spTree>
    <p:extLst>
      <p:ext uri="{BB962C8B-B14F-4D97-AF65-F5344CB8AC3E}">
        <p14:creationId xmlns:p14="http://schemas.microsoft.com/office/powerpoint/2010/main" val="21150757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500"/>
                                        <p:tgtEl>
                                          <p:spTgt spid="2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CF64523A-999A-4D0E-8BCF-DA4A2E9C1407}"/>
              </a:ext>
            </a:extLst>
          </p:cNvPr>
          <p:cNvSpPr/>
          <p:nvPr/>
        </p:nvSpPr>
        <p:spPr>
          <a:xfrm>
            <a:off x="457200" y="1395412"/>
            <a:ext cx="8266112" cy="755650"/>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a:extLst>
              <a:ext uri="{FF2B5EF4-FFF2-40B4-BE49-F238E27FC236}">
                <a16:creationId xmlns:a16="http://schemas.microsoft.com/office/drawing/2014/main" id="{A2E9BC2D-2DAF-4EF5-BB8C-14EFBCE4A78E}"/>
              </a:ext>
            </a:extLst>
          </p:cNvPr>
          <p:cNvSpPr/>
          <p:nvPr/>
        </p:nvSpPr>
        <p:spPr>
          <a:xfrm>
            <a:off x="6308725" y="765175"/>
            <a:ext cx="2136775" cy="3863975"/>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5" name="Title 20"/>
          <p:cNvSpPr>
            <a:spLocks noGrp="1" noChangeArrowheads="1"/>
          </p:cNvSpPr>
          <p:nvPr>
            <p:ph type="title"/>
          </p:nvPr>
        </p:nvSpPr>
        <p:spPr>
          <a:xfrm>
            <a:off x="457200" y="479425"/>
            <a:ext cx="5851525" cy="993775"/>
          </a:xfrm>
        </p:spPr>
        <p:txBody>
          <a:bodyPr/>
          <a:lstStyle/>
          <a:p>
            <a:pPr eaLnBrk="1" hangingPunct="1"/>
            <a:r>
              <a:rPr lang="en-GB" altLang="en-US" sz="3600" smtClean="0">
                <a:latin typeface="Twinkl SemiBold" charset="0"/>
              </a:rPr>
              <a:t>Order and Family</a:t>
            </a:r>
          </a:p>
        </p:txBody>
      </p:sp>
      <p:sp>
        <p:nvSpPr>
          <p:cNvPr id="15366" name="Rectangle 27"/>
          <p:cNvSpPr>
            <a:spLocks noChangeArrowheads="1"/>
          </p:cNvSpPr>
          <p:nvPr/>
        </p:nvSpPr>
        <p:spPr bwMode="auto">
          <a:xfrm>
            <a:off x="727868" y="1468891"/>
            <a:ext cx="5292725" cy="66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eaLnBrk="1" hangingPunct="1">
              <a:lnSpc>
                <a:spcPct val="120000"/>
              </a:lnSpc>
              <a:spcBef>
                <a:spcPct val="0"/>
              </a:spcBef>
              <a:buFontTx/>
              <a:buNone/>
            </a:pPr>
            <a:r>
              <a:rPr lang="en-GB" altLang="en-US" dirty="0">
                <a:solidFill>
                  <a:schemeClr val="bg1"/>
                </a:solidFill>
              </a:rPr>
              <a:t>After living things are placed into classes, then they are placed into smaller groups called orders.</a:t>
            </a:r>
          </a:p>
        </p:txBody>
      </p:sp>
      <p:sp>
        <p:nvSpPr>
          <p:cNvPr id="15367" name="Rectangle 10"/>
          <p:cNvSpPr>
            <a:spLocks noChangeArrowheads="1"/>
          </p:cNvSpPr>
          <p:nvPr/>
        </p:nvSpPr>
        <p:spPr bwMode="auto">
          <a:xfrm>
            <a:off x="6308725" y="881063"/>
            <a:ext cx="21367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400" b="1">
                <a:solidFill>
                  <a:schemeClr val="tx1"/>
                </a:solidFill>
              </a:rPr>
              <a:t>Kingdom</a:t>
            </a:r>
          </a:p>
        </p:txBody>
      </p:sp>
      <p:sp>
        <p:nvSpPr>
          <p:cNvPr id="15368" name="Rectangle 11"/>
          <p:cNvSpPr>
            <a:spLocks noChangeArrowheads="1"/>
          </p:cNvSpPr>
          <p:nvPr/>
        </p:nvSpPr>
        <p:spPr bwMode="auto">
          <a:xfrm>
            <a:off x="6308725" y="1679575"/>
            <a:ext cx="21367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Phylum</a:t>
            </a:r>
          </a:p>
        </p:txBody>
      </p:sp>
      <p:sp>
        <p:nvSpPr>
          <p:cNvPr id="15369" name="Rectangle 12"/>
          <p:cNvSpPr>
            <a:spLocks noChangeArrowheads="1"/>
          </p:cNvSpPr>
          <p:nvPr/>
        </p:nvSpPr>
        <p:spPr bwMode="auto">
          <a:xfrm>
            <a:off x="6308725" y="2444750"/>
            <a:ext cx="21367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Class</a:t>
            </a:r>
          </a:p>
        </p:txBody>
      </p:sp>
      <p:sp>
        <p:nvSpPr>
          <p:cNvPr id="15370" name="Rectangle 13"/>
          <p:cNvSpPr>
            <a:spLocks noChangeArrowheads="1"/>
          </p:cNvSpPr>
          <p:nvPr/>
        </p:nvSpPr>
        <p:spPr bwMode="auto">
          <a:xfrm>
            <a:off x="6308725" y="3211513"/>
            <a:ext cx="21367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Order</a:t>
            </a:r>
          </a:p>
        </p:txBody>
      </p:sp>
      <p:sp>
        <p:nvSpPr>
          <p:cNvPr id="15371" name="Rectangle 14"/>
          <p:cNvSpPr>
            <a:spLocks noChangeArrowheads="1"/>
          </p:cNvSpPr>
          <p:nvPr/>
        </p:nvSpPr>
        <p:spPr bwMode="auto">
          <a:xfrm>
            <a:off x="6308725" y="3978275"/>
            <a:ext cx="21367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Family</a:t>
            </a:r>
          </a:p>
        </p:txBody>
      </p:sp>
      <p:sp>
        <p:nvSpPr>
          <p:cNvPr id="5" name="Arrow: Down 4">
            <a:extLst>
              <a:ext uri="{FF2B5EF4-FFF2-40B4-BE49-F238E27FC236}">
                <a16:creationId xmlns:a16="http://schemas.microsoft.com/office/drawing/2014/main" id="{8DB63BB1-1F17-4DEB-9389-124178AF9B5D}"/>
              </a:ext>
            </a:extLst>
          </p:cNvPr>
          <p:cNvSpPr/>
          <p:nvPr/>
        </p:nvSpPr>
        <p:spPr>
          <a:xfrm>
            <a:off x="7264400" y="1397000"/>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Arrow: Down 20">
            <a:extLst>
              <a:ext uri="{FF2B5EF4-FFF2-40B4-BE49-F238E27FC236}">
                <a16:creationId xmlns:a16="http://schemas.microsoft.com/office/drawing/2014/main" id="{33FB5F73-E9DD-470E-85F1-1041DB5E2CB5}"/>
              </a:ext>
            </a:extLst>
          </p:cNvPr>
          <p:cNvSpPr/>
          <p:nvPr/>
        </p:nvSpPr>
        <p:spPr>
          <a:xfrm>
            <a:off x="7264400" y="2162175"/>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Arrow: Down 21">
            <a:extLst>
              <a:ext uri="{FF2B5EF4-FFF2-40B4-BE49-F238E27FC236}">
                <a16:creationId xmlns:a16="http://schemas.microsoft.com/office/drawing/2014/main" id="{C6A8EC1D-9C8B-4722-B826-61078EFF8A55}"/>
              </a:ext>
            </a:extLst>
          </p:cNvPr>
          <p:cNvSpPr/>
          <p:nvPr/>
        </p:nvSpPr>
        <p:spPr>
          <a:xfrm>
            <a:off x="7264400" y="2928938"/>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 name="Arrow: Down 22">
            <a:extLst>
              <a:ext uri="{FF2B5EF4-FFF2-40B4-BE49-F238E27FC236}">
                <a16:creationId xmlns:a16="http://schemas.microsoft.com/office/drawing/2014/main" id="{55CB091B-B4AE-4339-BFFF-5026A6F4F0F0}"/>
              </a:ext>
            </a:extLst>
          </p:cNvPr>
          <p:cNvSpPr/>
          <p:nvPr/>
        </p:nvSpPr>
        <p:spPr>
          <a:xfrm>
            <a:off x="7264400" y="3706813"/>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ectangle 15"/>
          <p:cNvSpPr/>
          <p:nvPr/>
        </p:nvSpPr>
        <p:spPr>
          <a:xfrm>
            <a:off x="744538" y="2444750"/>
            <a:ext cx="5259387" cy="2585323"/>
          </a:xfrm>
          <a:prstGeom prst="rect">
            <a:avLst/>
          </a:prstGeom>
        </p:spPr>
        <p:txBody>
          <a:bodyPr wrap="square">
            <a:spAutoFit/>
          </a:bodyPr>
          <a:lstStyle/>
          <a:p>
            <a:r>
              <a:rPr lang="en-GB" dirty="0">
                <a:latin typeface="Comic Sans MS" panose="030F0702030302020204" pitchFamily="66" charset="0"/>
              </a:rPr>
              <a:t>The next level, or rank, is order. Orders are smaller groups within the different classes. </a:t>
            </a:r>
            <a:r>
              <a:rPr lang="en-GB" dirty="0" err="1" smtClean="0">
                <a:latin typeface="Comic Sans MS" panose="030F0702030302020204" pitchFamily="66" charset="0"/>
              </a:rPr>
              <a:t>Carnivora</a:t>
            </a:r>
            <a:r>
              <a:rPr lang="en-GB" dirty="0" smtClean="0">
                <a:latin typeface="Comic Sans MS" panose="030F0702030302020204" pitchFamily="66" charset="0"/>
              </a:rPr>
              <a:t> </a:t>
            </a:r>
            <a:r>
              <a:rPr lang="en-GB" dirty="0">
                <a:latin typeface="Comic Sans MS" panose="030F0702030302020204" pitchFamily="66" charset="0"/>
              </a:rPr>
              <a:t>is the order within Mammalia that has the most diversity in animal size</a:t>
            </a:r>
            <a:r>
              <a:rPr lang="en-GB" dirty="0" smtClean="0">
                <a:latin typeface="Comic Sans MS" panose="030F0702030302020204" pitchFamily="66" charset="0"/>
              </a:rPr>
              <a:t>.</a:t>
            </a:r>
          </a:p>
          <a:p>
            <a:r>
              <a:rPr lang="en-GB" dirty="0" smtClean="0">
                <a:latin typeface="Comic Sans MS" panose="030F0702030302020204" pitchFamily="66" charset="0"/>
              </a:rPr>
              <a:t>A dog belongs to this order because it is a carnivore.</a:t>
            </a:r>
          </a:p>
          <a:p>
            <a:endParaRPr lang="en-GB" dirty="0">
              <a:latin typeface="Comic Sans MS" panose="030F0702030302020204" pitchFamily="66" charset="0"/>
            </a:endParaRPr>
          </a:p>
          <a:p>
            <a:r>
              <a:rPr lang="en-GB" dirty="0">
                <a:latin typeface="Comic Sans MS" panose="030F0702030302020204" pitchFamily="66" charset="0"/>
              </a:rPr>
              <a:t>The fifth rank of classification is family. </a:t>
            </a:r>
            <a:r>
              <a:rPr lang="en-GB" dirty="0" smtClean="0">
                <a:latin typeface="Comic Sans MS" panose="030F0702030302020204" pitchFamily="66" charset="0"/>
              </a:rPr>
              <a:t>The </a:t>
            </a:r>
            <a:r>
              <a:rPr lang="en-GB" dirty="0">
                <a:latin typeface="Comic Sans MS" panose="030F0702030302020204" pitchFamily="66" charset="0"/>
              </a:rPr>
              <a:t>family for dogs is </a:t>
            </a:r>
            <a:r>
              <a:rPr lang="en-GB" dirty="0" err="1">
                <a:latin typeface="Comic Sans MS" panose="030F0702030302020204" pitchFamily="66" charset="0"/>
              </a:rPr>
              <a:t>Canidae</a:t>
            </a:r>
            <a:r>
              <a:rPr lang="en-GB" dirty="0">
                <a:latin typeface="Comic Sans MS" panose="030F0702030302020204" pitchFamily="66" charset="0"/>
              </a:rPr>
              <a:t>.</a:t>
            </a:r>
            <a:endParaRPr lang="en-GB" dirty="0">
              <a:latin typeface="Comic Sans MS" panose="030F0702030302020204" pitchFamily="66" charset="0"/>
            </a:endParaRPr>
          </a:p>
        </p:txBody>
      </p:sp>
    </p:spTree>
    <p:extLst>
      <p:ext uri="{BB962C8B-B14F-4D97-AF65-F5344CB8AC3E}">
        <p14:creationId xmlns:p14="http://schemas.microsoft.com/office/powerpoint/2010/main" val="19043209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370"/>
                                        </p:tgtEl>
                                        <p:attrNameLst>
                                          <p:attrName>style.visibility</p:attrName>
                                        </p:attrNameLst>
                                      </p:cBhvr>
                                      <p:to>
                                        <p:strVal val="visible"/>
                                      </p:to>
                                    </p:set>
                                    <p:animEffect transition="in" filter="fade">
                                      <p:cBhvr>
                                        <p:cTn id="11" dur="500"/>
                                        <p:tgtEl>
                                          <p:spTgt spid="15370"/>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up)">
                                      <p:cBhvr>
                                        <p:cTn id="15" dur="500"/>
                                        <p:tgtEl>
                                          <p:spTgt spid="23"/>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371"/>
                                        </p:tgtEl>
                                        <p:attrNameLst>
                                          <p:attrName>style.visibility</p:attrName>
                                        </p:attrNameLst>
                                      </p:cBhvr>
                                      <p:to>
                                        <p:strVal val="visible"/>
                                      </p:to>
                                    </p:set>
                                    <p:animEffect transition="in" filter="fade">
                                      <p:cBhvr>
                                        <p:cTn id="19"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0" grpId="0"/>
      <p:bldP spid="15371" grpId="0"/>
      <p:bldP spid="22"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CF64523A-999A-4D0E-8BCF-DA4A2E9C1407}"/>
              </a:ext>
            </a:extLst>
          </p:cNvPr>
          <p:cNvSpPr/>
          <p:nvPr/>
        </p:nvSpPr>
        <p:spPr>
          <a:xfrm>
            <a:off x="457200" y="940027"/>
            <a:ext cx="8267700" cy="107632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a:extLst>
              <a:ext uri="{FF2B5EF4-FFF2-40B4-BE49-F238E27FC236}">
                <a16:creationId xmlns:a16="http://schemas.microsoft.com/office/drawing/2014/main" id="{A2E9BC2D-2DAF-4EF5-BB8C-14EFBCE4A78E}"/>
              </a:ext>
            </a:extLst>
          </p:cNvPr>
          <p:cNvSpPr/>
          <p:nvPr/>
        </p:nvSpPr>
        <p:spPr>
          <a:xfrm>
            <a:off x="6539707" y="763588"/>
            <a:ext cx="2136775" cy="5327650"/>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0" name="Title 20"/>
          <p:cNvSpPr>
            <a:spLocks noGrp="1" noChangeArrowheads="1"/>
          </p:cNvSpPr>
          <p:nvPr>
            <p:ph type="title"/>
          </p:nvPr>
        </p:nvSpPr>
        <p:spPr>
          <a:xfrm>
            <a:off x="457200" y="211137"/>
            <a:ext cx="5851525" cy="993775"/>
          </a:xfrm>
        </p:spPr>
        <p:txBody>
          <a:bodyPr/>
          <a:lstStyle/>
          <a:p>
            <a:pPr eaLnBrk="1" hangingPunct="1"/>
            <a:r>
              <a:rPr lang="en-GB" altLang="en-US" sz="3600" dirty="0" smtClean="0">
                <a:latin typeface="Twinkl SemiBold" charset="0"/>
              </a:rPr>
              <a:t>Genus and Species</a:t>
            </a:r>
          </a:p>
        </p:txBody>
      </p:sp>
      <p:sp>
        <p:nvSpPr>
          <p:cNvPr id="16391" name="Rectangle 27"/>
          <p:cNvSpPr>
            <a:spLocks noChangeArrowheads="1"/>
          </p:cNvSpPr>
          <p:nvPr/>
        </p:nvSpPr>
        <p:spPr bwMode="auto">
          <a:xfrm>
            <a:off x="1003298" y="955715"/>
            <a:ext cx="5045075"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eaLnBrk="1" hangingPunct="1">
              <a:lnSpc>
                <a:spcPct val="120000"/>
              </a:lnSpc>
              <a:spcBef>
                <a:spcPct val="0"/>
              </a:spcBef>
              <a:buFontTx/>
              <a:buNone/>
            </a:pPr>
            <a:r>
              <a:rPr lang="en-GB" altLang="en-US" dirty="0">
                <a:solidFill>
                  <a:schemeClr val="bg1"/>
                </a:solidFill>
              </a:rPr>
              <a:t>Next, from families, living things are</a:t>
            </a:r>
            <a:br>
              <a:rPr lang="en-GB" altLang="en-US" dirty="0">
                <a:solidFill>
                  <a:schemeClr val="bg1"/>
                </a:solidFill>
              </a:rPr>
            </a:br>
            <a:r>
              <a:rPr lang="en-GB" altLang="en-US" dirty="0">
                <a:solidFill>
                  <a:schemeClr val="bg1"/>
                </a:solidFill>
              </a:rPr>
              <a:t> placed into groups called genera </a:t>
            </a:r>
            <a:br>
              <a:rPr lang="en-GB" altLang="en-US" dirty="0">
                <a:solidFill>
                  <a:schemeClr val="bg1"/>
                </a:solidFill>
              </a:rPr>
            </a:br>
            <a:r>
              <a:rPr lang="en-GB" altLang="en-US" dirty="0">
                <a:solidFill>
                  <a:schemeClr val="bg1"/>
                </a:solidFill>
              </a:rPr>
              <a:t>(one genera is called a genus).</a:t>
            </a:r>
          </a:p>
        </p:txBody>
      </p:sp>
      <p:sp>
        <p:nvSpPr>
          <p:cNvPr id="16392" name="Rectangle 10"/>
          <p:cNvSpPr>
            <a:spLocks noChangeArrowheads="1"/>
          </p:cNvSpPr>
          <p:nvPr/>
        </p:nvSpPr>
        <p:spPr bwMode="auto">
          <a:xfrm>
            <a:off x="6539707" y="763588"/>
            <a:ext cx="21367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400" b="1" dirty="0">
                <a:solidFill>
                  <a:schemeClr val="tx1"/>
                </a:solidFill>
              </a:rPr>
              <a:t>Kingdom</a:t>
            </a:r>
          </a:p>
        </p:txBody>
      </p:sp>
      <p:sp>
        <p:nvSpPr>
          <p:cNvPr id="16393" name="Rectangle 11"/>
          <p:cNvSpPr>
            <a:spLocks noChangeArrowheads="1"/>
          </p:cNvSpPr>
          <p:nvPr/>
        </p:nvSpPr>
        <p:spPr bwMode="auto">
          <a:xfrm>
            <a:off x="6539707" y="1562100"/>
            <a:ext cx="21367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Phylum</a:t>
            </a:r>
          </a:p>
        </p:txBody>
      </p:sp>
      <p:sp>
        <p:nvSpPr>
          <p:cNvPr id="16394" name="Rectangle 12"/>
          <p:cNvSpPr>
            <a:spLocks noChangeArrowheads="1"/>
          </p:cNvSpPr>
          <p:nvPr/>
        </p:nvSpPr>
        <p:spPr bwMode="auto">
          <a:xfrm>
            <a:off x="6539707" y="2327275"/>
            <a:ext cx="21367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Class</a:t>
            </a:r>
          </a:p>
        </p:txBody>
      </p:sp>
      <p:sp>
        <p:nvSpPr>
          <p:cNvPr id="16395" name="Rectangle 13"/>
          <p:cNvSpPr>
            <a:spLocks noChangeArrowheads="1"/>
          </p:cNvSpPr>
          <p:nvPr/>
        </p:nvSpPr>
        <p:spPr bwMode="auto">
          <a:xfrm>
            <a:off x="6539707" y="3094038"/>
            <a:ext cx="21367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Order</a:t>
            </a:r>
          </a:p>
        </p:txBody>
      </p:sp>
      <p:sp>
        <p:nvSpPr>
          <p:cNvPr id="16396" name="Rectangle 14"/>
          <p:cNvSpPr>
            <a:spLocks noChangeArrowheads="1"/>
          </p:cNvSpPr>
          <p:nvPr/>
        </p:nvSpPr>
        <p:spPr bwMode="auto">
          <a:xfrm>
            <a:off x="6539707" y="3860800"/>
            <a:ext cx="21367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Family</a:t>
            </a:r>
          </a:p>
        </p:txBody>
      </p:sp>
      <p:sp>
        <p:nvSpPr>
          <p:cNvPr id="16" name="Rectangle 15"/>
          <p:cNvSpPr>
            <a:spLocks noChangeArrowheads="1"/>
          </p:cNvSpPr>
          <p:nvPr/>
        </p:nvSpPr>
        <p:spPr bwMode="auto">
          <a:xfrm>
            <a:off x="6539707" y="4627563"/>
            <a:ext cx="213677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Genus</a:t>
            </a:r>
          </a:p>
        </p:txBody>
      </p:sp>
      <p:sp>
        <p:nvSpPr>
          <p:cNvPr id="17" name="Rectangle 16"/>
          <p:cNvSpPr>
            <a:spLocks noChangeArrowheads="1"/>
          </p:cNvSpPr>
          <p:nvPr/>
        </p:nvSpPr>
        <p:spPr bwMode="auto">
          <a:xfrm>
            <a:off x="6539707" y="5394325"/>
            <a:ext cx="21367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sz="2200" b="1">
                <a:solidFill>
                  <a:schemeClr val="tx1"/>
                </a:solidFill>
              </a:rPr>
              <a:t>Species</a:t>
            </a:r>
          </a:p>
        </p:txBody>
      </p:sp>
      <p:sp>
        <p:nvSpPr>
          <p:cNvPr id="5" name="Arrow: Down 4">
            <a:extLst>
              <a:ext uri="{FF2B5EF4-FFF2-40B4-BE49-F238E27FC236}">
                <a16:creationId xmlns:a16="http://schemas.microsoft.com/office/drawing/2014/main" id="{8DB63BB1-1F17-4DEB-9389-124178AF9B5D}"/>
              </a:ext>
            </a:extLst>
          </p:cNvPr>
          <p:cNvSpPr/>
          <p:nvPr/>
        </p:nvSpPr>
        <p:spPr>
          <a:xfrm>
            <a:off x="7495382" y="1279525"/>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Arrow: Down 20">
            <a:extLst>
              <a:ext uri="{FF2B5EF4-FFF2-40B4-BE49-F238E27FC236}">
                <a16:creationId xmlns:a16="http://schemas.microsoft.com/office/drawing/2014/main" id="{33FB5F73-E9DD-470E-85F1-1041DB5E2CB5}"/>
              </a:ext>
            </a:extLst>
          </p:cNvPr>
          <p:cNvSpPr/>
          <p:nvPr/>
        </p:nvSpPr>
        <p:spPr>
          <a:xfrm>
            <a:off x="7495382" y="2044700"/>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Arrow: Down 21">
            <a:extLst>
              <a:ext uri="{FF2B5EF4-FFF2-40B4-BE49-F238E27FC236}">
                <a16:creationId xmlns:a16="http://schemas.microsoft.com/office/drawing/2014/main" id="{C6A8EC1D-9C8B-4722-B826-61078EFF8A55}"/>
              </a:ext>
            </a:extLst>
          </p:cNvPr>
          <p:cNvSpPr/>
          <p:nvPr/>
        </p:nvSpPr>
        <p:spPr>
          <a:xfrm>
            <a:off x="7495382" y="2811463"/>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 name="Arrow: Down 22">
            <a:extLst>
              <a:ext uri="{FF2B5EF4-FFF2-40B4-BE49-F238E27FC236}">
                <a16:creationId xmlns:a16="http://schemas.microsoft.com/office/drawing/2014/main" id="{55CB091B-B4AE-4339-BFFF-5026A6F4F0F0}"/>
              </a:ext>
            </a:extLst>
          </p:cNvPr>
          <p:cNvSpPr/>
          <p:nvPr/>
        </p:nvSpPr>
        <p:spPr>
          <a:xfrm>
            <a:off x="7495382" y="3589338"/>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 name="Arrow: Down 23">
            <a:extLst>
              <a:ext uri="{FF2B5EF4-FFF2-40B4-BE49-F238E27FC236}">
                <a16:creationId xmlns:a16="http://schemas.microsoft.com/office/drawing/2014/main" id="{DE4F2D42-515B-46A9-AF12-7DDE6EEA9648}"/>
              </a:ext>
            </a:extLst>
          </p:cNvPr>
          <p:cNvSpPr/>
          <p:nvPr/>
        </p:nvSpPr>
        <p:spPr>
          <a:xfrm>
            <a:off x="7495382" y="4325938"/>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 name="Arrow: Down 24">
            <a:extLst>
              <a:ext uri="{FF2B5EF4-FFF2-40B4-BE49-F238E27FC236}">
                <a16:creationId xmlns:a16="http://schemas.microsoft.com/office/drawing/2014/main" id="{FC0E2467-3751-46F8-A311-2DE0886E4410}"/>
              </a:ext>
            </a:extLst>
          </p:cNvPr>
          <p:cNvSpPr/>
          <p:nvPr/>
        </p:nvSpPr>
        <p:spPr>
          <a:xfrm>
            <a:off x="7495382" y="5103813"/>
            <a:ext cx="225425" cy="327025"/>
          </a:xfrm>
          <a:prstGeom prst="downArrow">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 name="Rectangle 27"/>
          <p:cNvSpPr/>
          <p:nvPr/>
        </p:nvSpPr>
        <p:spPr>
          <a:xfrm>
            <a:off x="634886" y="2044520"/>
            <a:ext cx="5856403" cy="4247317"/>
          </a:xfrm>
          <a:prstGeom prst="rect">
            <a:avLst/>
          </a:prstGeom>
        </p:spPr>
        <p:txBody>
          <a:bodyPr wrap="square">
            <a:spAutoFit/>
          </a:bodyPr>
          <a:lstStyle/>
          <a:p>
            <a:r>
              <a:rPr lang="en-GB" dirty="0"/>
              <a:t>This rank looks like “genius,” doesn’t it? It’s the second-to-last rank, and a genus may have only one or two animals in it. If animals are in the same genus, they are really closely related. In fact, you may not be able to tell them apart just by looking at them! When we write the name of the genus, we capitalize it and italicize it. For example, the genus of dogs (and wolves, too!) is </a:t>
            </a:r>
            <a:r>
              <a:rPr lang="en-GB" i="1" dirty="0" err="1"/>
              <a:t>Canis</a:t>
            </a:r>
            <a:r>
              <a:rPr lang="en-GB" dirty="0" smtClean="0"/>
              <a:t>.</a:t>
            </a:r>
          </a:p>
          <a:p>
            <a:r>
              <a:rPr lang="en-GB" dirty="0"/>
              <a:t>If animals can breed together successfully, they are a species. When an animal is called by its scientific name, then that means it is being identified by its genus and species. We use a lowercase letter and italics for the species. The scientific name of dogs is </a:t>
            </a:r>
            <a:r>
              <a:rPr lang="en-GB" i="1" dirty="0" err="1"/>
              <a:t>Canis</a:t>
            </a:r>
            <a:r>
              <a:rPr lang="en-GB" i="1" dirty="0"/>
              <a:t> </a:t>
            </a:r>
            <a:r>
              <a:rPr lang="en-GB" i="1" dirty="0" err="1"/>
              <a:t>familiaris</a:t>
            </a:r>
            <a:r>
              <a:rPr lang="en-GB" dirty="0"/>
              <a:t>; however, the scientific name of wolves is </a:t>
            </a:r>
            <a:r>
              <a:rPr lang="en-GB" i="1" dirty="0" err="1"/>
              <a:t>Canis</a:t>
            </a:r>
            <a:r>
              <a:rPr lang="en-GB" i="1" dirty="0"/>
              <a:t> lupus</a:t>
            </a:r>
            <a:r>
              <a:rPr lang="en-GB" dirty="0"/>
              <a:t>.</a:t>
            </a:r>
            <a:endParaRPr lang="en-GB" dirty="0">
              <a:latin typeface="Comic Sans MS" panose="030F0702030302020204" pitchFamily="66" charset="0"/>
            </a:endParaRPr>
          </a:p>
        </p:txBody>
      </p:sp>
    </p:spTree>
    <p:extLst>
      <p:ext uri="{BB962C8B-B14F-4D97-AF65-F5344CB8AC3E}">
        <p14:creationId xmlns:p14="http://schemas.microsoft.com/office/powerpoint/2010/main" val="9483126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up)">
                                      <p:cBhvr>
                                        <p:cTn id="7" dur="500"/>
                                        <p:tgtEl>
                                          <p:spTgt spid="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up)">
                                      <p:cBhvr>
                                        <p:cTn id="15" dur="500"/>
                                        <p:tgtEl>
                                          <p:spTgt spid="25"/>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4" grpId="0" animBg="1"/>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CF64523A-999A-4D0E-8BCF-DA4A2E9C1407}"/>
              </a:ext>
            </a:extLst>
          </p:cNvPr>
          <p:cNvSpPr/>
          <p:nvPr/>
        </p:nvSpPr>
        <p:spPr>
          <a:xfrm>
            <a:off x="438150" y="1473200"/>
            <a:ext cx="8267700" cy="755650"/>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20"/>
          <p:cNvSpPr>
            <a:spLocks noGrp="1" noChangeArrowheads="1"/>
          </p:cNvSpPr>
          <p:nvPr>
            <p:ph type="title"/>
          </p:nvPr>
        </p:nvSpPr>
        <p:spPr>
          <a:xfrm>
            <a:off x="457200" y="479425"/>
            <a:ext cx="8220075" cy="993775"/>
          </a:xfrm>
        </p:spPr>
        <p:txBody>
          <a:bodyPr/>
          <a:lstStyle/>
          <a:p>
            <a:pPr eaLnBrk="1" hangingPunct="1"/>
            <a:r>
              <a:rPr lang="en-GB" altLang="en-US" sz="3600" smtClean="0">
                <a:latin typeface="Twinkl SemiBold" charset="0"/>
              </a:rPr>
              <a:t>Taxonomy</a:t>
            </a:r>
          </a:p>
        </p:txBody>
      </p:sp>
      <p:sp>
        <p:nvSpPr>
          <p:cNvPr id="17412" name="Rectangle 27"/>
          <p:cNvSpPr>
            <a:spLocks noChangeArrowheads="1"/>
          </p:cNvSpPr>
          <p:nvPr/>
        </p:nvSpPr>
        <p:spPr bwMode="auto">
          <a:xfrm>
            <a:off x="835025" y="1519238"/>
            <a:ext cx="747395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eaLnBrk="1" hangingPunct="1">
              <a:lnSpc>
                <a:spcPct val="120000"/>
              </a:lnSpc>
              <a:spcBef>
                <a:spcPct val="0"/>
              </a:spcBef>
              <a:buFontTx/>
              <a:buNone/>
            </a:pPr>
            <a:r>
              <a:rPr lang="en-GB" altLang="en-US">
                <a:solidFill>
                  <a:schemeClr val="bg1"/>
                </a:solidFill>
              </a:rPr>
              <a:t>Classification and taxonomy help scientists to group living things to make comparisons and learn more about them.</a:t>
            </a:r>
          </a:p>
        </p:txBody>
      </p:sp>
      <p:sp>
        <p:nvSpPr>
          <p:cNvPr id="17413" name="Rectangle 1"/>
          <p:cNvSpPr>
            <a:spLocks noChangeArrowheads="1"/>
          </p:cNvSpPr>
          <p:nvPr/>
        </p:nvSpPr>
        <p:spPr bwMode="auto">
          <a:xfrm>
            <a:off x="795338" y="2351088"/>
            <a:ext cx="7553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Sassoon Infant Rg" pitchFamily="50" charset="0"/>
              </a:defRPr>
            </a:lvl9pPr>
          </a:lstStyle>
          <a:p>
            <a:pPr algn="ctr">
              <a:lnSpc>
                <a:spcPct val="100000"/>
              </a:lnSpc>
              <a:spcBef>
                <a:spcPct val="0"/>
              </a:spcBef>
              <a:buFontTx/>
              <a:buNone/>
            </a:pPr>
            <a:r>
              <a:rPr lang="en-GB" altLang="en-US" dirty="0">
                <a:solidFill>
                  <a:schemeClr val="tx1"/>
                </a:solidFill>
              </a:rPr>
              <a:t>Here is the complete classification for </a:t>
            </a:r>
            <a:r>
              <a:rPr lang="en-GB" altLang="en-US" dirty="0" smtClean="0">
                <a:solidFill>
                  <a:schemeClr val="tx1"/>
                </a:solidFill>
              </a:rPr>
              <a:t>dogs:</a:t>
            </a:r>
            <a:endParaRPr lang="en-GB" altLang="en-US" dirty="0">
              <a:solidFill>
                <a:schemeClr val="tx1"/>
              </a:solidFill>
            </a:endParaRPr>
          </a:p>
        </p:txBody>
      </p:sp>
      <p:sp>
        <p:nvSpPr>
          <p:cNvPr id="2" name="Rectangle 1">
            <a:extLst>
              <a:ext uri="{FF2B5EF4-FFF2-40B4-BE49-F238E27FC236}">
                <a16:creationId xmlns:a16="http://schemas.microsoft.com/office/drawing/2014/main" id="{F35A4DF1-6130-4D2C-8B12-6A0DDA461CA8}"/>
              </a:ext>
            </a:extLst>
          </p:cNvPr>
          <p:cNvSpPr/>
          <p:nvPr/>
        </p:nvSpPr>
        <p:spPr>
          <a:xfrm>
            <a:off x="960438" y="4602163"/>
            <a:ext cx="1471612" cy="1471612"/>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Order: </a:t>
            </a:r>
            <a:r>
              <a:rPr lang="en-GB" dirty="0" err="1" smtClean="0">
                <a:solidFill>
                  <a:schemeClr val="tx1"/>
                </a:solidFill>
              </a:rPr>
              <a:t>Carnivora</a:t>
            </a:r>
            <a:endParaRPr lang="en-GB" dirty="0">
              <a:solidFill>
                <a:schemeClr val="tx1"/>
              </a:solidFill>
            </a:endParaRPr>
          </a:p>
        </p:txBody>
      </p:sp>
      <p:sp>
        <p:nvSpPr>
          <p:cNvPr id="9" name="Rectangle 8">
            <a:extLst>
              <a:ext uri="{FF2B5EF4-FFF2-40B4-BE49-F238E27FC236}">
                <a16:creationId xmlns:a16="http://schemas.microsoft.com/office/drawing/2014/main" id="{4A3AD074-FBA4-4B06-9503-13B003276BEC}"/>
              </a:ext>
            </a:extLst>
          </p:cNvPr>
          <p:cNvSpPr/>
          <p:nvPr/>
        </p:nvSpPr>
        <p:spPr>
          <a:xfrm>
            <a:off x="2878138" y="4602163"/>
            <a:ext cx="1471612" cy="1471612"/>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Family: </a:t>
            </a:r>
            <a:r>
              <a:rPr lang="en-GB" dirty="0" err="1" smtClean="0">
                <a:solidFill>
                  <a:schemeClr val="tx1"/>
                </a:solidFill>
              </a:rPr>
              <a:t>Canidae</a:t>
            </a:r>
            <a:endParaRPr lang="en-GB" dirty="0">
              <a:solidFill>
                <a:schemeClr val="tx1"/>
              </a:solidFill>
            </a:endParaRPr>
          </a:p>
        </p:txBody>
      </p:sp>
      <p:sp>
        <p:nvSpPr>
          <p:cNvPr id="10" name="Rectangle 9">
            <a:extLst>
              <a:ext uri="{FF2B5EF4-FFF2-40B4-BE49-F238E27FC236}">
                <a16:creationId xmlns:a16="http://schemas.microsoft.com/office/drawing/2014/main" id="{B49180FE-4AB4-4AB0-86D4-8D6C4DC8889F}"/>
              </a:ext>
            </a:extLst>
          </p:cNvPr>
          <p:cNvSpPr/>
          <p:nvPr/>
        </p:nvSpPr>
        <p:spPr>
          <a:xfrm>
            <a:off x="4794250" y="4602163"/>
            <a:ext cx="1471613" cy="1471612"/>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Genus: </a:t>
            </a:r>
            <a:r>
              <a:rPr lang="en-GB" dirty="0" err="1" smtClean="0">
                <a:solidFill>
                  <a:schemeClr val="tx1"/>
                </a:solidFill>
              </a:rPr>
              <a:t>Canis</a:t>
            </a:r>
            <a:endParaRPr lang="en-GB" dirty="0">
              <a:solidFill>
                <a:schemeClr val="tx1"/>
              </a:solidFill>
            </a:endParaRPr>
          </a:p>
        </p:txBody>
      </p:sp>
      <p:sp>
        <p:nvSpPr>
          <p:cNvPr id="11" name="Rectangle 10">
            <a:extLst>
              <a:ext uri="{FF2B5EF4-FFF2-40B4-BE49-F238E27FC236}">
                <a16:creationId xmlns:a16="http://schemas.microsoft.com/office/drawing/2014/main" id="{41BCBF4D-82DC-42C5-993B-CACE07AF3263}"/>
              </a:ext>
            </a:extLst>
          </p:cNvPr>
          <p:cNvSpPr/>
          <p:nvPr/>
        </p:nvSpPr>
        <p:spPr>
          <a:xfrm>
            <a:off x="6711950" y="4602163"/>
            <a:ext cx="1471613" cy="1471612"/>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Species: </a:t>
            </a:r>
            <a:r>
              <a:rPr lang="en-GB" dirty="0" err="1" smtClean="0">
                <a:solidFill>
                  <a:schemeClr val="tx1"/>
                </a:solidFill>
              </a:rPr>
              <a:t>Canis</a:t>
            </a:r>
            <a:r>
              <a:rPr lang="en-GB" dirty="0" smtClean="0">
                <a:solidFill>
                  <a:schemeClr val="tx1"/>
                </a:solidFill>
              </a:rPr>
              <a:t> </a:t>
            </a:r>
            <a:r>
              <a:rPr lang="en-GB" dirty="0" err="1" smtClean="0">
                <a:solidFill>
                  <a:schemeClr val="tx1"/>
                </a:solidFill>
              </a:rPr>
              <a:t>familiaris</a:t>
            </a:r>
            <a:endParaRPr lang="en-GB" dirty="0">
              <a:solidFill>
                <a:schemeClr val="tx1"/>
              </a:solidFill>
            </a:endParaRPr>
          </a:p>
        </p:txBody>
      </p:sp>
      <p:sp>
        <p:nvSpPr>
          <p:cNvPr id="12" name="Rectangle 11">
            <a:extLst>
              <a:ext uri="{FF2B5EF4-FFF2-40B4-BE49-F238E27FC236}">
                <a16:creationId xmlns:a16="http://schemas.microsoft.com/office/drawing/2014/main" id="{BE5656F5-CA10-4226-968D-2A9610808A55}"/>
              </a:ext>
            </a:extLst>
          </p:cNvPr>
          <p:cNvSpPr/>
          <p:nvPr/>
        </p:nvSpPr>
        <p:spPr>
          <a:xfrm>
            <a:off x="1919288" y="2927350"/>
            <a:ext cx="1471612" cy="1471613"/>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Kingdom: </a:t>
            </a:r>
            <a:r>
              <a:rPr lang="en-GB" dirty="0" err="1">
                <a:solidFill>
                  <a:schemeClr val="tx1"/>
                </a:solidFill>
              </a:rPr>
              <a:t>Animalae</a:t>
            </a:r>
            <a:endParaRPr lang="en-GB" dirty="0">
              <a:solidFill>
                <a:schemeClr val="tx1"/>
              </a:solidFill>
            </a:endParaRPr>
          </a:p>
        </p:txBody>
      </p:sp>
      <p:sp>
        <p:nvSpPr>
          <p:cNvPr id="13" name="Rectangle 12">
            <a:extLst>
              <a:ext uri="{FF2B5EF4-FFF2-40B4-BE49-F238E27FC236}">
                <a16:creationId xmlns:a16="http://schemas.microsoft.com/office/drawing/2014/main" id="{596CD711-C8A0-4227-889C-A6F868C700BB}"/>
              </a:ext>
            </a:extLst>
          </p:cNvPr>
          <p:cNvSpPr/>
          <p:nvPr/>
        </p:nvSpPr>
        <p:spPr>
          <a:xfrm>
            <a:off x="3835400" y="2927350"/>
            <a:ext cx="1471613" cy="1471613"/>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Phylum: Chordata</a:t>
            </a:r>
          </a:p>
        </p:txBody>
      </p:sp>
      <p:sp>
        <p:nvSpPr>
          <p:cNvPr id="14" name="Rectangle 13">
            <a:extLst>
              <a:ext uri="{FF2B5EF4-FFF2-40B4-BE49-F238E27FC236}">
                <a16:creationId xmlns:a16="http://schemas.microsoft.com/office/drawing/2014/main" id="{548380C9-AD14-47A4-9FED-3F45FB43771E}"/>
              </a:ext>
            </a:extLst>
          </p:cNvPr>
          <p:cNvSpPr/>
          <p:nvPr/>
        </p:nvSpPr>
        <p:spPr>
          <a:xfrm>
            <a:off x="5753100" y="2927350"/>
            <a:ext cx="1471613" cy="1471613"/>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Class: Mammalia</a:t>
            </a:r>
          </a:p>
        </p:txBody>
      </p:sp>
    </p:spTree>
    <p:extLst>
      <p:ext uri="{BB962C8B-B14F-4D97-AF65-F5344CB8AC3E}">
        <p14:creationId xmlns:p14="http://schemas.microsoft.com/office/powerpoint/2010/main" val="39323860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additive="base">
                                        <p:cTn id="7" dur="500" fill="hold"/>
                                        <p:tgtEl>
                                          <p:spTgt spid="17413"/>
                                        </p:tgtEl>
                                        <p:attrNameLst>
                                          <p:attrName>ppt_x</p:attrName>
                                        </p:attrNameLst>
                                      </p:cBhvr>
                                      <p:tavLst>
                                        <p:tav tm="0">
                                          <p:val>
                                            <p:strVal val="0-#ppt_w/2"/>
                                          </p:val>
                                        </p:tav>
                                        <p:tav tm="100000">
                                          <p:val>
                                            <p:strVal val="#ppt_x"/>
                                          </p:val>
                                        </p:tav>
                                      </p:tavLst>
                                    </p:anim>
                                    <p:anim calcmode="lin" valueType="num">
                                      <p:cBhvr additive="base">
                                        <p:cTn id="8" dur="500" fill="hold"/>
                                        <p:tgtEl>
                                          <p:spTgt spid="1741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1000"/>
                                        <p:tgtEl>
                                          <p:spTgt spid="10"/>
                                        </p:tgtEl>
                                      </p:cBhvr>
                                    </p:animEffect>
                                    <p:anim calcmode="lin" valueType="num">
                                      <p:cBhvr>
                                        <p:cTn id="49" dur="1000" fill="hold"/>
                                        <p:tgtEl>
                                          <p:spTgt spid="10"/>
                                        </p:tgtEl>
                                        <p:attrNameLst>
                                          <p:attrName>ppt_x</p:attrName>
                                        </p:attrNameLst>
                                      </p:cBhvr>
                                      <p:tavLst>
                                        <p:tav tm="0">
                                          <p:val>
                                            <p:strVal val="#ppt_x"/>
                                          </p:val>
                                        </p:tav>
                                        <p:tav tm="100000">
                                          <p:val>
                                            <p:strVal val="#ppt_x"/>
                                          </p:val>
                                        </p:tav>
                                      </p:tavLst>
                                    </p:anim>
                                    <p:anim calcmode="lin" valueType="num">
                                      <p:cBhvr>
                                        <p:cTn id="5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2" grpId="0" animBg="1"/>
      <p:bldP spid="9" grpId="0" animBg="1"/>
      <p:bldP spid="10" grpId="0" animBg="1"/>
      <p:bldP spid="11" grpId="0" animBg="1"/>
      <p:bldP spid="12" grpId="0" animBg="1"/>
      <p:bldP spid="13"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96869" y="564882"/>
            <a:ext cx="8267352" cy="867052"/>
          </a:xfrm>
          <a:prstGeom prst="roundRect">
            <a:avLst>
              <a:gd name="adj" fmla="val 0"/>
            </a:avLst>
          </a:prstGeom>
          <a:solidFill>
            <a:srgbClr val="005722"/>
          </a:solidFill>
        </p:spPr>
        <p:txBody>
          <a:bodyPr/>
          <a:lstStyle/>
          <a:p>
            <a:r>
              <a:rPr lang="en-GB" sz="3600" dirty="0">
                <a:solidFill>
                  <a:schemeClr val="bg1"/>
                </a:solidFill>
              </a:rPr>
              <a:t>The Linnaean System</a:t>
            </a:r>
          </a:p>
        </p:txBody>
      </p:sp>
      <p:sp>
        <p:nvSpPr>
          <p:cNvPr id="4" name="Rectangle 3">
            <a:hlinkClick r:id="rId2"/>
          </p:cNvPr>
          <p:cNvSpPr/>
          <p:nvPr/>
        </p:nvSpPr>
        <p:spPr>
          <a:xfrm>
            <a:off x="8555373" y="6513452"/>
            <a:ext cx="588627" cy="2139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58524" y="1645568"/>
            <a:ext cx="7279022" cy="646331"/>
          </a:xfrm>
          <a:prstGeom prst="rect">
            <a:avLst/>
          </a:prstGeom>
          <a:noFill/>
        </p:spPr>
        <p:txBody>
          <a:bodyPr wrap="square" rtlCol="0">
            <a:spAutoFit/>
          </a:bodyPr>
          <a:lstStyle/>
          <a:p>
            <a:pPr>
              <a:lnSpc>
                <a:spcPct val="100000"/>
              </a:lnSpc>
              <a:spcBef>
                <a:spcPct val="0"/>
              </a:spcBef>
              <a:buFontTx/>
              <a:buNone/>
            </a:pPr>
            <a:r>
              <a:rPr lang="en-GB" altLang="en-US" dirty="0"/>
              <a:t>Below is how a cat is classified using the Linnaean system.</a:t>
            </a:r>
          </a:p>
          <a:p>
            <a:endParaRPr lang="en-GB" dirty="0"/>
          </a:p>
        </p:txBody>
      </p:sp>
      <p:graphicFrame>
        <p:nvGraphicFramePr>
          <p:cNvPr id="6" name="Table 7">
            <a:extLst>
              <a:ext uri="{FF2B5EF4-FFF2-40B4-BE49-F238E27FC236}">
                <a16:creationId xmlns:a16="http://schemas.microsoft.com/office/drawing/2014/main" id="{C4D325F4-540F-5A41-8CD6-36987A2D5670}"/>
              </a:ext>
            </a:extLst>
          </p:cNvPr>
          <p:cNvGraphicFramePr>
            <a:graphicFrameLocks noGrp="1"/>
          </p:cNvGraphicFramePr>
          <p:nvPr>
            <p:extLst>
              <p:ext uri="{D42A27DB-BD31-4B8C-83A1-F6EECF244321}">
                <p14:modId xmlns:p14="http://schemas.microsoft.com/office/powerpoint/2010/main" val="3620918860"/>
              </p:ext>
            </p:extLst>
          </p:nvPr>
        </p:nvGraphicFramePr>
        <p:xfrm>
          <a:off x="2212318" y="2316258"/>
          <a:ext cx="4836453" cy="3192357"/>
        </p:xfrm>
        <a:graphic>
          <a:graphicData uri="http://schemas.openxmlformats.org/drawingml/2006/table">
            <a:tbl>
              <a:tblPr firstRow="1" bandRow="1">
                <a:tableStyleId>{5940675A-B579-460E-94D1-54222C63F5DA}</a:tableStyleId>
              </a:tblPr>
              <a:tblGrid>
                <a:gridCol w="1562681">
                  <a:extLst>
                    <a:ext uri="{9D8B030D-6E8A-4147-A177-3AD203B41FA5}">
                      <a16:colId xmlns:a16="http://schemas.microsoft.com/office/drawing/2014/main" val="20000"/>
                    </a:ext>
                  </a:extLst>
                </a:gridCol>
                <a:gridCol w="3273772">
                  <a:extLst>
                    <a:ext uri="{9D8B030D-6E8A-4147-A177-3AD203B41FA5}">
                      <a16:colId xmlns:a16="http://schemas.microsoft.com/office/drawing/2014/main" val="20001"/>
                    </a:ext>
                  </a:extLst>
                </a:gridCol>
              </a:tblGrid>
              <a:tr h="456051">
                <a:tc>
                  <a:txBody>
                    <a:bodyPr/>
                    <a:lstStyle/>
                    <a:p>
                      <a:pPr algn="l"/>
                      <a:r>
                        <a:rPr lang="en-GB" sz="2000" b="1" dirty="0"/>
                        <a:t>Kingdom:</a:t>
                      </a:r>
                    </a:p>
                  </a:txBody>
                  <a:tcPr marL="100166" marR="100166" marT="50081" marB="50081"/>
                </a:tc>
                <a:tc>
                  <a:txBody>
                    <a:bodyPr/>
                    <a:lstStyle/>
                    <a:p>
                      <a:pPr algn="l"/>
                      <a:r>
                        <a:rPr lang="en-GB" sz="2000" dirty="0"/>
                        <a:t>Animalia</a:t>
                      </a:r>
                    </a:p>
                  </a:txBody>
                  <a:tcPr marL="100166" marR="100166" marT="50081" marB="50081"/>
                </a:tc>
                <a:extLst>
                  <a:ext uri="{0D108BD9-81ED-4DB2-BD59-A6C34878D82A}">
                    <a16:rowId xmlns:a16="http://schemas.microsoft.com/office/drawing/2014/main" val="10001"/>
                  </a:ext>
                </a:extLst>
              </a:tr>
              <a:tr h="456051">
                <a:tc>
                  <a:txBody>
                    <a:bodyPr/>
                    <a:lstStyle/>
                    <a:p>
                      <a:pPr algn="l"/>
                      <a:r>
                        <a:rPr lang="en-GB" sz="2000" b="1" dirty="0"/>
                        <a:t>Phylum:</a:t>
                      </a:r>
                    </a:p>
                  </a:txBody>
                  <a:tcPr marL="100166" marR="100166" marT="50081" marB="50081"/>
                </a:tc>
                <a:tc>
                  <a:txBody>
                    <a:bodyPr/>
                    <a:lstStyle/>
                    <a:p>
                      <a:pPr algn="l"/>
                      <a:r>
                        <a:rPr lang="en-GB" sz="2000" dirty="0"/>
                        <a:t>Chordata</a:t>
                      </a:r>
                    </a:p>
                  </a:txBody>
                  <a:tcPr marL="100166" marR="100166" marT="50081" marB="50081"/>
                </a:tc>
                <a:extLst>
                  <a:ext uri="{0D108BD9-81ED-4DB2-BD59-A6C34878D82A}">
                    <a16:rowId xmlns:a16="http://schemas.microsoft.com/office/drawing/2014/main" val="10002"/>
                  </a:ext>
                </a:extLst>
              </a:tr>
              <a:tr h="456051">
                <a:tc>
                  <a:txBody>
                    <a:bodyPr/>
                    <a:lstStyle/>
                    <a:p>
                      <a:pPr algn="l"/>
                      <a:r>
                        <a:rPr lang="en-GB" sz="2000" b="1" dirty="0"/>
                        <a:t>Class:</a:t>
                      </a:r>
                    </a:p>
                  </a:txBody>
                  <a:tcPr marL="100166" marR="100166" marT="50081" marB="50081"/>
                </a:tc>
                <a:tc>
                  <a:txBody>
                    <a:bodyPr/>
                    <a:lstStyle/>
                    <a:p>
                      <a:pPr algn="l"/>
                      <a:r>
                        <a:rPr lang="en-GB" sz="2000" dirty="0"/>
                        <a:t>Mammalia</a:t>
                      </a:r>
                    </a:p>
                  </a:txBody>
                  <a:tcPr marL="100166" marR="100166" marT="50081" marB="50081"/>
                </a:tc>
                <a:extLst>
                  <a:ext uri="{0D108BD9-81ED-4DB2-BD59-A6C34878D82A}">
                    <a16:rowId xmlns:a16="http://schemas.microsoft.com/office/drawing/2014/main" val="10003"/>
                  </a:ext>
                </a:extLst>
              </a:tr>
              <a:tr h="456051">
                <a:tc>
                  <a:txBody>
                    <a:bodyPr/>
                    <a:lstStyle/>
                    <a:p>
                      <a:pPr algn="l"/>
                      <a:r>
                        <a:rPr lang="en-GB" sz="2000" b="1" dirty="0"/>
                        <a:t>Order:</a:t>
                      </a:r>
                    </a:p>
                  </a:txBody>
                  <a:tcPr marL="100166" marR="100166" marT="50081" marB="50081"/>
                </a:tc>
                <a:tc>
                  <a:txBody>
                    <a:bodyPr/>
                    <a:lstStyle/>
                    <a:p>
                      <a:pPr algn="l"/>
                      <a:r>
                        <a:rPr lang="en-GB" sz="2000" dirty="0"/>
                        <a:t>Carnivora</a:t>
                      </a:r>
                    </a:p>
                  </a:txBody>
                  <a:tcPr marL="100166" marR="100166" marT="50081" marB="50081"/>
                </a:tc>
                <a:extLst>
                  <a:ext uri="{0D108BD9-81ED-4DB2-BD59-A6C34878D82A}">
                    <a16:rowId xmlns:a16="http://schemas.microsoft.com/office/drawing/2014/main" val="10004"/>
                  </a:ext>
                </a:extLst>
              </a:tr>
              <a:tr h="456051">
                <a:tc>
                  <a:txBody>
                    <a:bodyPr/>
                    <a:lstStyle/>
                    <a:p>
                      <a:pPr algn="l"/>
                      <a:r>
                        <a:rPr lang="en-GB" sz="2000" b="1" dirty="0"/>
                        <a:t>Family:</a:t>
                      </a:r>
                    </a:p>
                  </a:txBody>
                  <a:tcPr marL="100166" marR="100166" marT="50081" marB="50081"/>
                </a:tc>
                <a:tc>
                  <a:txBody>
                    <a:bodyPr/>
                    <a:lstStyle/>
                    <a:p>
                      <a:pPr algn="l"/>
                      <a:r>
                        <a:rPr lang="en-GB" sz="2000" dirty="0"/>
                        <a:t>Felidae</a:t>
                      </a:r>
                    </a:p>
                  </a:txBody>
                  <a:tcPr marL="100166" marR="100166" marT="50081" marB="50081"/>
                </a:tc>
                <a:extLst>
                  <a:ext uri="{0D108BD9-81ED-4DB2-BD59-A6C34878D82A}">
                    <a16:rowId xmlns:a16="http://schemas.microsoft.com/office/drawing/2014/main" val="10005"/>
                  </a:ext>
                </a:extLst>
              </a:tr>
              <a:tr h="456051">
                <a:tc>
                  <a:txBody>
                    <a:bodyPr/>
                    <a:lstStyle/>
                    <a:p>
                      <a:pPr algn="l"/>
                      <a:r>
                        <a:rPr lang="en-GB" sz="2000" b="1" dirty="0"/>
                        <a:t>Genus:</a:t>
                      </a:r>
                    </a:p>
                  </a:txBody>
                  <a:tcPr marL="100166" marR="100166" marT="50081" marB="50081"/>
                </a:tc>
                <a:tc>
                  <a:txBody>
                    <a:bodyPr/>
                    <a:lstStyle/>
                    <a:p>
                      <a:pPr algn="l"/>
                      <a:r>
                        <a:rPr lang="en-GB" sz="2000" dirty="0"/>
                        <a:t>Felis</a:t>
                      </a:r>
                    </a:p>
                  </a:txBody>
                  <a:tcPr marL="100166" marR="100166" marT="50081" marB="50081"/>
                </a:tc>
                <a:extLst>
                  <a:ext uri="{0D108BD9-81ED-4DB2-BD59-A6C34878D82A}">
                    <a16:rowId xmlns:a16="http://schemas.microsoft.com/office/drawing/2014/main" val="10006"/>
                  </a:ext>
                </a:extLst>
              </a:tr>
              <a:tr h="456051">
                <a:tc>
                  <a:txBody>
                    <a:bodyPr/>
                    <a:lstStyle/>
                    <a:p>
                      <a:pPr algn="l"/>
                      <a:r>
                        <a:rPr lang="en-GB" sz="2000" b="1" dirty="0"/>
                        <a:t>Species:</a:t>
                      </a:r>
                    </a:p>
                  </a:txBody>
                  <a:tcPr marL="100166" marR="100166" marT="50081" marB="50081"/>
                </a:tc>
                <a:tc>
                  <a:txBody>
                    <a:bodyPr/>
                    <a:lstStyle/>
                    <a:p>
                      <a:pPr algn="l"/>
                      <a:r>
                        <a:rPr lang="en-GB" sz="2000" dirty="0"/>
                        <a:t>Sivestris</a:t>
                      </a:r>
                    </a:p>
                  </a:txBody>
                  <a:tcPr marL="100166" marR="100166" marT="50081" marB="50081"/>
                </a:tc>
                <a:extLst>
                  <a:ext uri="{0D108BD9-81ED-4DB2-BD59-A6C34878D82A}">
                    <a16:rowId xmlns:a16="http://schemas.microsoft.com/office/drawing/2014/main" val="10007"/>
                  </a:ext>
                </a:extLst>
              </a:tr>
            </a:tbl>
          </a:graphicData>
        </a:graphic>
      </p:graphicFrame>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96505" y="2608467"/>
            <a:ext cx="1707794" cy="2728451"/>
          </a:xfrm>
          <a:prstGeom prst="rect">
            <a:avLst/>
          </a:prstGeom>
        </p:spPr>
      </p:pic>
      <p:sp>
        <p:nvSpPr>
          <p:cNvPr id="2" name="TextBox 1"/>
          <p:cNvSpPr txBox="1"/>
          <p:nvPr/>
        </p:nvSpPr>
        <p:spPr>
          <a:xfrm>
            <a:off x="558524" y="5508615"/>
            <a:ext cx="7996849" cy="646331"/>
          </a:xfrm>
          <a:prstGeom prst="rect">
            <a:avLst/>
          </a:prstGeom>
          <a:noFill/>
        </p:spPr>
        <p:txBody>
          <a:bodyPr wrap="square" rtlCol="0">
            <a:spAutoFit/>
          </a:bodyPr>
          <a:lstStyle/>
          <a:p>
            <a:r>
              <a:rPr lang="en-GB" dirty="0" smtClean="0">
                <a:latin typeface="Comic Sans MS" panose="030F0702030302020204" pitchFamily="66" charset="0"/>
              </a:rPr>
              <a:t>You can see that the classification for a cat is the same as a dog until you get to the Family level.</a:t>
            </a:r>
            <a:endParaRPr lang="en-GB" dirty="0">
              <a:latin typeface="Comic Sans MS" panose="030F0702030302020204" pitchFamily="66" charset="0"/>
            </a:endParaRPr>
          </a:p>
        </p:txBody>
      </p:sp>
    </p:spTree>
    <p:extLst>
      <p:ext uri="{BB962C8B-B14F-4D97-AF65-F5344CB8AC3E}">
        <p14:creationId xmlns:p14="http://schemas.microsoft.com/office/powerpoint/2010/main" val="20931382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312</TotalTime>
  <Words>812</Words>
  <Application>Microsoft Office PowerPoint</Application>
  <PresentationFormat>On-screen Show (4:3)</PresentationFormat>
  <Paragraphs>95</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Twinkl</vt:lpstr>
      <vt:lpstr>Calibri</vt:lpstr>
      <vt:lpstr>Sassoon Infant Rg</vt:lpstr>
      <vt:lpstr>Comic Sans MS</vt:lpstr>
      <vt:lpstr>Twinkl SemiBold</vt:lpstr>
      <vt:lpstr>Arial</vt:lpstr>
      <vt:lpstr>Office Theme</vt:lpstr>
      <vt:lpstr>PowerPoint Presentation</vt:lpstr>
      <vt:lpstr>Classifying Living Things</vt:lpstr>
      <vt:lpstr>Carl Linnaeus</vt:lpstr>
      <vt:lpstr>Classifying Using ‘Systema Naturae’</vt:lpstr>
      <vt:lpstr>Kingdom</vt:lpstr>
      <vt:lpstr>Phylum</vt:lpstr>
      <vt:lpstr>Class</vt:lpstr>
      <vt:lpstr>Order and Family</vt:lpstr>
      <vt:lpstr>Genus and Species</vt:lpstr>
      <vt:lpstr>Taxonomy</vt:lpstr>
      <vt:lpstr>The Linnaean System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Catherine Barrett</cp:lastModifiedBy>
  <cp:revision>25</cp:revision>
  <dcterms:created xsi:type="dcterms:W3CDTF">2020-01-06T13:27:18Z</dcterms:created>
  <dcterms:modified xsi:type="dcterms:W3CDTF">2020-06-10T13:52:34Z</dcterms:modified>
</cp:coreProperties>
</file>